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9" r:id="rId2"/>
    <p:sldId id="857" r:id="rId3"/>
    <p:sldId id="856" r:id="rId4"/>
    <p:sldId id="858" r:id="rId5"/>
    <p:sldId id="859" r:id="rId6"/>
    <p:sldId id="860" r:id="rId7"/>
    <p:sldId id="861" r:id="rId8"/>
    <p:sldId id="862" r:id="rId9"/>
    <p:sldId id="864" r:id="rId10"/>
    <p:sldId id="868" r:id="rId11"/>
    <p:sldId id="866" r:id="rId12"/>
    <p:sldId id="869" r:id="rId13"/>
    <p:sldId id="867" r:id="rId14"/>
    <p:sldId id="872" r:id="rId15"/>
    <p:sldId id="870" r:id="rId16"/>
    <p:sldId id="871" r:id="rId17"/>
    <p:sldId id="290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23B"/>
    <a:srgbClr val="00D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047"/>
  </p:normalViewPr>
  <p:slideViewPr>
    <p:cSldViewPr snapToGrid="0" snapToObjects="1" showGuides="1">
      <p:cViewPr varScale="1">
        <p:scale>
          <a:sx n="114" d="100"/>
          <a:sy n="114" d="100"/>
        </p:scale>
        <p:origin x="438" y="10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cid\Desktop\Febrero-Marzo\Presentaci&#243;n%20ministro%20(-PDL)\Dato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Quintil 3</c:v>
                </c:pt>
              </c:strCache>
            </c:strRef>
          </c:tx>
          <c:spPr>
            <a:solidFill>
              <a:srgbClr val="00D8BB"/>
            </a:solidFill>
            <a:ln>
              <a:noFill/>
            </a:ln>
            <a:effectLst/>
          </c:spPr>
          <c:invertIfNegative val="0"/>
          <c:cat>
            <c:strRef>
              <c:f>Hoja2!$A$2:$A$33</c:f>
              <c:strCache>
                <c:ptCount val="32"/>
                <c:pt idx="0">
                  <c:v>CHILE</c:v>
                </c:pt>
                <c:pt idx="1">
                  <c:v>ISL</c:v>
                </c:pt>
                <c:pt idx="2">
                  <c:v>GRC</c:v>
                </c:pt>
                <c:pt idx="3">
                  <c:v>PRT</c:v>
                </c:pt>
                <c:pt idx="4">
                  <c:v>HUN</c:v>
                </c:pt>
                <c:pt idx="5">
                  <c:v>EST</c:v>
                </c:pt>
                <c:pt idx="6">
                  <c:v>POL</c:v>
                </c:pt>
                <c:pt idx="7">
                  <c:v>GBR</c:v>
                </c:pt>
                <c:pt idx="8">
                  <c:v>AUT</c:v>
                </c:pt>
                <c:pt idx="9">
                  <c:v>AUS</c:v>
                </c:pt>
                <c:pt idx="10">
                  <c:v>ESP</c:v>
                </c:pt>
                <c:pt idx="11">
                  <c:v>USA</c:v>
                </c:pt>
                <c:pt idx="12">
                  <c:v>CZE</c:v>
                </c:pt>
                <c:pt idx="13">
                  <c:v>CHE</c:v>
                </c:pt>
                <c:pt idx="14">
                  <c:v>DEU</c:v>
                </c:pt>
                <c:pt idx="15">
                  <c:v>SVN</c:v>
                </c:pt>
                <c:pt idx="16">
                  <c:v>FRA</c:v>
                </c:pt>
                <c:pt idx="17">
                  <c:v>TUR</c:v>
                </c:pt>
                <c:pt idx="18">
                  <c:v>LVA</c:v>
                </c:pt>
                <c:pt idx="19">
                  <c:v>ITA</c:v>
                </c:pt>
                <c:pt idx="20">
                  <c:v>BEL</c:v>
                </c:pt>
                <c:pt idx="21">
                  <c:v>SVK</c:v>
                </c:pt>
                <c:pt idx="22">
                  <c:v>NOR</c:v>
                </c:pt>
                <c:pt idx="23">
                  <c:v>FIN</c:v>
                </c:pt>
                <c:pt idx="24">
                  <c:v>IRL</c:v>
                </c:pt>
                <c:pt idx="25">
                  <c:v>KOR</c:v>
                </c:pt>
                <c:pt idx="26">
                  <c:v>SWE</c:v>
                </c:pt>
                <c:pt idx="27">
                  <c:v>NLD</c:v>
                </c:pt>
                <c:pt idx="28">
                  <c:v>LUX</c:v>
                </c:pt>
                <c:pt idx="29">
                  <c:v>DNK</c:v>
                </c:pt>
                <c:pt idx="31">
                  <c:v>OECD34</c:v>
                </c:pt>
              </c:strCache>
            </c:strRef>
          </c:cat>
          <c:val>
            <c:numRef>
              <c:f>Hoja2!$B$2:$B$33</c:f>
              <c:numCache>
                <c:formatCode>0%</c:formatCode>
                <c:ptCount val="32"/>
                <c:pt idx="0">
                  <c:v>0.1628752</c:v>
                </c:pt>
                <c:pt idx="1">
                  <c:v>0.13235820000000001</c:v>
                </c:pt>
                <c:pt idx="2">
                  <c:v>0.1748063</c:v>
                </c:pt>
                <c:pt idx="3">
                  <c:v>0.13736180000000001</c:v>
                </c:pt>
                <c:pt idx="4">
                  <c:v>0.12227250000000001</c:v>
                </c:pt>
                <c:pt idx="5">
                  <c:v>0.1117081</c:v>
                </c:pt>
                <c:pt idx="6">
                  <c:v>0.106658</c:v>
                </c:pt>
                <c:pt idx="7">
                  <c:v>0.10365290000000001</c:v>
                </c:pt>
                <c:pt idx="8">
                  <c:v>0.1008737</c:v>
                </c:pt>
                <c:pt idx="9">
                  <c:v>9.9874500000000394E-2</c:v>
                </c:pt>
                <c:pt idx="10">
                  <c:v>9.73831E-2</c:v>
                </c:pt>
                <c:pt idx="11">
                  <c:v>9.1660550000000104E-2</c:v>
                </c:pt>
                <c:pt idx="12">
                  <c:v>9.0214800000000206E-2</c:v>
                </c:pt>
                <c:pt idx="13">
                  <c:v>9.0182300000000007E-2</c:v>
                </c:pt>
                <c:pt idx="14">
                  <c:v>8.5928000000000199E-2</c:v>
                </c:pt>
                <c:pt idx="15">
                  <c:v>7.9236300000000204E-2</c:v>
                </c:pt>
                <c:pt idx="16">
                  <c:v>7.4274900000000005E-2</c:v>
                </c:pt>
                <c:pt idx="17">
                  <c:v>7.3864000000000096E-2</c:v>
                </c:pt>
                <c:pt idx="18">
                  <c:v>6.8922900000000106E-2</c:v>
                </c:pt>
                <c:pt idx="19">
                  <c:v>6.8495500000000098E-2</c:v>
                </c:pt>
                <c:pt idx="20">
                  <c:v>6.8110200000000107E-2</c:v>
                </c:pt>
                <c:pt idx="21">
                  <c:v>6.5176999999999999E-2</c:v>
                </c:pt>
                <c:pt idx="22">
                  <c:v>6.3376299999999997E-2</c:v>
                </c:pt>
                <c:pt idx="23">
                  <c:v>6.0825600000000098E-2</c:v>
                </c:pt>
                <c:pt idx="24">
                  <c:v>5.4602700000000198E-2</c:v>
                </c:pt>
                <c:pt idx="25">
                  <c:v>5.0573100000000003E-2</c:v>
                </c:pt>
                <c:pt idx="26">
                  <c:v>4.9677800000000001E-2</c:v>
                </c:pt>
                <c:pt idx="27">
                  <c:v>4.7593800000000103E-2</c:v>
                </c:pt>
                <c:pt idx="28">
                  <c:v>2.80147E-2</c:v>
                </c:pt>
                <c:pt idx="29">
                  <c:v>2.3805400000000001E-2</c:v>
                </c:pt>
                <c:pt idx="31">
                  <c:v>8.6145338333333599E-2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2-F348-9498-557AEB582312}"/>
            </c:ext>
          </c:extLst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Quintil 4</c:v>
                </c:pt>
              </c:strCache>
            </c:strRef>
          </c:tx>
          <c:spPr>
            <a:solidFill>
              <a:srgbClr val="6A708B"/>
            </a:solidFill>
            <a:ln>
              <a:noFill/>
            </a:ln>
            <a:effectLst/>
          </c:spPr>
          <c:invertIfNegative val="0"/>
          <c:cat>
            <c:strRef>
              <c:f>Hoja2!$A$2:$A$33</c:f>
              <c:strCache>
                <c:ptCount val="32"/>
                <c:pt idx="0">
                  <c:v>CHILE</c:v>
                </c:pt>
                <c:pt idx="1">
                  <c:v>ISL</c:v>
                </c:pt>
                <c:pt idx="2">
                  <c:v>GRC</c:v>
                </c:pt>
                <c:pt idx="3">
                  <c:v>PRT</c:v>
                </c:pt>
                <c:pt idx="4">
                  <c:v>HUN</c:v>
                </c:pt>
                <c:pt idx="5">
                  <c:v>EST</c:v>
                </c:pt>
                <c:pt idx="6">
                  <c:v>POL</c:v>
                </c:pt>
                <c:pt idx="7">
                  <c:v>GBR</c:v>
                </c:pt>
                <c:pt idx="8">
                  <c:v>AUT</c:v>
                </c:pt>
                <c:pt idx="9">
                  <c:v>AUS</c:v>
                </c:pt>
                <c:pt idx="10">
                  <c:v>ESP</c:v>
                </c:pt>
                <c:pt idx="11">
                  <c:v>USA</c:v>
                </c:pt>
                <c:pt idx="12">
                  <c:v>CZE</c:v>
                </c:pt>
                <c:pt idx="13">
                  <c:v>CHE</c:v>
                </c:pt>
                <c:pt idx="14">
                  <c:v>DEU</c:v>
                </c:pt>
                <c:pt idx="15">
                  <c:v>SVN</c:v>
                </c:pt>
                <c:pt idx="16">
                  <c:v>FRA</c:v>
                </c:pt>
                <c:pt idx="17">
                  <c:v>TUR</c:v>
                </c:pt>
                <c:pt idx="18">
                  <c:v>LVA</c:v>
                </c:pt>
                <c:pt idx="19">
                  <c:v>ITA</c:v>
                </c:pt>
                <c:pt idx="20">
                  <c:v>BEL</c:v>
                </c:pt>
                <c:pt idx="21">
                  <c:v>SVK</c:v>
                </c:pt>
                <c:pt idx="22">
                  <c:v>NOR</c:v>
                </c:pt>
                <c:pt idx="23">
                  <c:v>FIN</c:v>
                </c:pt>
                <c:pt idx="24">
                  <c:v>IRL</c:v>
                </c:pt>
                <c:pt idx="25">
                  <c:v>KOR</c:v>
                </c:pt>
                <c:pt idx="26">
                  <c:v>SWE</c:v>
                </c:pt>
                <c:pt idx="27">
                  <c:v>NLD</c:v>
                </c:pt>
                <c:pt idx="28">
                  <c:v>LUX</c:v>
                </c:pt>
                <c:pt idx="29">
                  <c:v>DNK</c:v>
                </c:pt>
                <c:pt idx="31">
                  <c:v>OECD34</c:v>
                </c:pt>
              </c:strCache>
            </c:strRef>
          </c:cat>
          <c:val>
            <c:numRef>
              <c:f>Hoja2!$C$2:$C$33</c:f>
              <c:numCache>
                <c:formatCode>0%</c:formatCode>
                <c:ptCount val="32"/>
                <c:pt idx="0">
                  <c:v>0.11341560000000001</c:v>
                </c:pt>
                <c:pt idx="1">
                  <c:v>0.1115303</c:v>
                </c:pt>
                <c:pt idx="2">
                  <c:v>4.6379999999999998E-2</c:v>
                </c:pt>
                <c:pt idx="3">
                  <c:v>5.41987000000001E-2</c:v>
                </c:pt>
                <c:pt idx="4">
                  <c:v>2.45083E-2</c:v>
                </c:pt>
                <c:pt idx="5">
                  <c:v>4.3383499999999998E-2</c:v>
                </c:pt>
                <c:pt idx="6">
                  <c:v>6.9749099999999994E-2</c:v>
                </c:pt>
                <c:pt idx="7">
                  <c:v>5.7146500000000003E-2</c:v>
                </c:pt>
                <c:pt idx="8">
                  <c:v>5.4460700000000202E-2</c:v>
                </c:pt>
                <c:pt idx="9">
                  <c:v>5.3549600000000003E-2</c:v>
                </c:pt>
                <c:pt idx="10">
                  <c:v>2.2683000000000099E-2</c:v>
                </c:pt>
                <c:pt idx="11">
                  <c:v>4.41777E-2</c:v>
                </c:pt>
                <c:pt idx="12">
                  <c:v>4.9714000000000202E-2</c:v>
                </c:pt>
                <c:pt idx="13">
                  <c:v>4.2153500000000003E-2</c:v>
                </c:pt>
                <c:pt idx="14">
                  <c:v>3.6217800000000099E-2</c:v>
                </c:pt>
                <c:pt idx="15">
                  <c:v>3.5218699999999999E-2</c:v>
                </c:pt>
                <c:pt idx="16">
                  <c:v>5.4766400000000298E-2</c:v>
                </c:pt>
                <c:pt idx="17">
                  <c:v>2.3043500000000001E-2</c:v>
                </c:pt>
                <c:pt idx="18">
                  <c:v>1.36418000000001E-2</c:v>
                </c:pt>
                <c:pt idx="19">
                  <c:v>3.8549600000000003E-2</c:v>
                </c:pt>
                <c:pt idx="20">
                  <c:v>5.3905399999999999E-2</c:v>
                </c:pt>
                <c:pt idx="21">
                  <c:v>3.5564499999999999E-2</c:v>
                </c:pt>
                <c:pt idx="22">
                  <c:v>5.67463E-2</c:v>
                </c:pt>
                <c:pt idx="23">
                  <c:v>2.07928E-2</c:v>
                </c:pt>
                <c:pt idx="24">
                  <c:v>6.06832E-2</c:v>
                </c:pt>
                <c:pt idx="25">
                  <c:v>4.5042600000000099E-2</c:v>
                </c:pt>
                <c:pt idx="26">
                  <c:v>4.9664700000000103E-2</c:v>
                </c:pt>
                <c:pt idx="27">
                  <c:v>1.6030300000000001E-2</c:v>
                </c:pt>
                <c:pt idx="28">
                  <c:v>4.17546000000001E-2</c:v>
                </c:pt>
                <c:pt idx="29">
                  <c:v>1.7455499999999999E-2</c:v>
                </c:pt>
                <c:pt idx="31">
                  <c:v>4.62042733333334E-2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52-F348-9498-557AEB582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05411456"/>
        <c:axId val="205412992"/>
      </c:barChart>
      <c:catAx>
        <c:axId val="20541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CL"/>
          </a:p>
        </c:txPr>
        <c:crossAx val="205412992"/>
        <c:crosses val="autoZero"/>
        <c:auto val="1"/>
        <c:lblAlgn val="ctr"/>
        <c:lblOffset val="100"/>
        <c:noMultiLvlLbl val="0"/>
      </c:catAx>
      <c:valAx>
        <c:axId val="20541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CL"/>
          </a:p>
        </c:txPr>
        <c:crossAx val="20541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0.77284</cdr:x>
      <cdr:y>0.9311</cdr:y>
    </cdr:from>
    <cdr:to>
      <cdr:x>0.84429</cdr:x>
      <cdr:y>0.96822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8451256" y="3263677"/>
          <a:ext cx="781396" cy="130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L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E8D00-682E-E746-A942-20BC11C36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764E71-1F5C-7B40-B38B-43046E77B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8B5927-34C8-6547-81C3-B6BC1F07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9189-36BF-1146-BCC2-7EA54288C4B2}" type="datetimeFigureOut">
              <a:rPr lang="es-CL" smtClean="0"/>
              <a:t>09-09-2022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35DDE8-80D9-EE4A-A14D-C6875EFF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FA9AA7-57AA-F741-9819-40781ACF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4157-383F-E44F-8A58-6904BABED8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451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D8C49-4F4D-DA4D-BA42-F86FF599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322EAE-9C94-7747-80D8-2098BAEC9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B6FC8B-1443-E74B-B747-60AF9622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9189-36BF-1146-BCC2-7EA54288C4B2}" type="datetimeFigureOut">
              <a:rPr lang="es-CL" smtClean="0"/>
              <a:t>09-09-2022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CB2226-BF52-AA48-901B-E5C6952A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300302-B76E-0344-AD32-04B5954A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4157-383F-E44F-8A58-6904BABED8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999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DE20DF-17C5-2E49-B647-C5FCA4CD3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81267F-DBB6-CD4C-AB6D-CC3CFC797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62DFC4-D18A-F74A-87DE-664C1DB7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9189-36BF-1146-BCC2-7EA54288C4B2}" type="datetimeFigureOut">
              <a:rPr lang="es-CL" smtClean="0"/>
              <a:t>09-09-2022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742092-BA64-624E-BA07-DA29D504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F6ADD3-02BC-C14D-B51E-2C913463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4157-383F-E44F-8A58-6904BABED8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842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559A1-C797-1341-B364-348B1F4A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8749B3-FC04-0E4E-AEEC-3A81D578D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273DE-B3A8-FC40-90E3-4923839F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9189-36BF-1146-BCC2-7EA54288C4B2}" type="datetimeFigureOut">
              <a:rPr lang="es-CL" smtClean="0"/>
              <a:t>09-09-2022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15DEDD-9867-2F4D-B940-0FD6063A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4889B9-D050-B445-8CDC-804CCD6E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4157-383F-E44F-8A58-6904BABED8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582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012BA-068B-0C42-8B8C-0CC68CA4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C0BD6D-D3FE-794B-8EE7-C7E614542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CE83FD-8723-CC45-9EA6-836E0781F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9189-36BF-1146-BCC2-7EA54288C4B2}" type="datetimeFigureOut">
              <a:rPr lang="es-CL" smtClean="0"/>
              <a:t>09-09-2022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1CB47E-4228-3747-BCF4-9E0E42F14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571B38-351B-0945-A3D2-70B548B4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4157-383F-E44F-8A58-6904BABED8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093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7BBBF-5267-E947-89AC-AC84F1824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AAAFA-1889-4B41-9312-BA642B7F1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A057C8-CE2B-5D42-91E6-6F310A03F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C08F20-9556-CE4F-820F-27D89964F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9189-36BF-1146-BCC2-7EA54288C4B2}" type="datetimeFigureOut">
              <a:rPr lang="es-CL" smtClean="0"/>
              <a:t>09-09-2022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DB84ED-4E55-B945-BE37-311D049E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1CA916-E94E-054D-8B44-49092C66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4157-383F-E44F-8A58-6904BABED8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16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8FD72-98F9-2A4F-B182-EFFB743D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17BDD8-F58D-D444-B8F5-E7D62C673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AE2F8C-E2D0-7545-8C7E-61F3629CA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2320BA-000A-8B4A-86DC-F0042E8E1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67ED759-6326-E84D-BE75-49C2B09BC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B16BBA9-F082-A54B-B2B4-651EB3059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9189-36BF-1146-BCC2-7EA54288C4B2}" type="datetimeFigureOut">
              <a:rPr lang="es-CL" smtClean="0"/>
              <a:t>09-09-2022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26E85A-7E2B-1E44-B81A-740C1CBF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A720EB-2DFA-134F-93C1-0900BF53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4157-383F-E44F-8A58-6904BABED8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13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87FCA-AC98-0546-8657-23855CE6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0A119ED-5E13-544E-99BD-2FA3B4BC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9189-36BF-1146-BCC2-7EA54288C4B2}" type="datetimeFigureOut">
              <a:rPr lang="es-CL" smtClean="0"/>
              <a:t>09-09-2022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212BE2-CC4B-A544-BA18-96848DC2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1F0F49-B412-E44E-989B-383C395A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4157-383F-E44F-8A58-6904BABED8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409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295CA8-DB50-C845-828B-38209CD5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9189-36BF-1146-BCC2-7EA54288C4B2}" type="datetimeFigureOut">
              <a:rPr lang="es-CL" smtClean="0"/>
              <a:t>09-09-2022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AB4F3D-3939-234D-AEE8-689EAF6B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2138F2-BA93-B741-96AE-396A1E61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4157-383F-E44F-8A58-6904BABED8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894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CE6012-5FF9-6D4E-A36F-176D0AED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55C867-C399-F44A-8A35-2FA83D2B5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0B1C33-BD27-6140-83BA-EF87DFC0E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639717-7ED8-C14A-9257-6BCC6119D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9189-36BF-1146-BCC2-7EA54288C4B2}" type="datetimeFigureOut">
              <a:rPr lang="es-CL" smtClean="0"/>
              <a:t>09-09-2022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9E9775-8A78-1747-AA9E-CB248019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F829A7-37CB-9743-A8DE-F0CE4CA5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4157-383F-E44F-8A58-6904BABED8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39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3DA926-94AA-2444-90A6-14B885BA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EFAED35-A937-CC4E-A753-A02D3502D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1B39C5-DB49-294F-AFE3-882D32A8F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50B56A-90A2-B843-838F-0D185B6A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9189-36BF-1146-BCC2-7EA54288C4B2}" type="datetimeFigureOut">
              <a:rPr lang="es-CL" smtClean="0"/>
              <a:t>09-09-2022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7A367-D2A7-8A46-B890-1542D24D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A774C4-F571-7848-B898-06A44706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4157-383F-E44F-8A58-6904BABED8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378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CD5D43-E2F8-CE41-A846-6D6A9A21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5D15FD-C50A-434D-A9E8-8AF175D4B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89EA53-73AA-DB42-B85B-C588143C5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39189-36BF-1146-BCC2-7EA54288C4B2}" type="datetimeFigureOut">
              <a:rPr lang="es-CL" smtClean="0"/>
              <a:t>09-09-2022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5B95B7-25FA-544A-870F-E3BCA2362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645033-2F47-B04F-8C9A-F8A41FD1E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F4157-383F-E44F-8A58-6904BABED8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276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A3937F6-2F70-CB4B-B5B3-91D677F66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67B81E5D-2403-4D46-B775-797BF87FBC4A}"/>
              </a:ext>
            </a:extLst>
          </p:cNvPr>
          <p:cNvCxnSpPr>
            <a:cxnSpLocks/>
          </p:cNvCxnSpPr>
          <p:nvPr/>
        </p:nvCxnSpPr>
        <p:spPr>
          <a:xfrm>
            <a:off x="966743" y="5230823"/>
            <a:ext cx="10260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5">
            <a:extLst>
              <a:ext uri="{FF2B5EF4-FFF2-40B4-BE49-F238E27FC236}">
                <a16:creationId xmlns:a16="http://schemas.microsoft.com/office/drawing/2014/main" id="{AAD87FA6-5C73-974A-9138-D7C809529954}"/>
              </a:ext>
            </a:extLst>
          </p:cNvPr>
          <p:cNvSpPr txBox="1"/>
          <p:nvPr/>
        </p:nvSpPr>
        <p:spPr>
          <a:xfrm>
            <a:off x="958527" y="5484458"/>
            <a:ext cx="8071733" cy="754028"/>
          </a:xfrm>
          <a:prstGeom prst="rect">
            <a:avLst/>
          </a:prstGeom>
          <a:noFill/>
        </p:spPr>
        <p:txBody>
          <a:bodyPr wrap="square" lIns="91417" tIns="45708" rIns="91417" bIns="4570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spc="100" dirty="0">
                <a:solidFill>
                  <a:schemeClr val="bg1"/>
                </a:solidFill>
                <a:latin typeface="Corbel" panose="020B0503020204020204" pitchFamily="34" charset="0"/>
                <a:ea typeface="Helvetica" charset="0"/>
                <a:cs typeface="Helvetica" charset="0"/>
              </a:rPr>
              <a:t>COVID-19: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900" b="1" spc="100" dirty="0">
                <a:solidFill>
                  <a:schemeClr val="bg1"/>
                </a:solidFill>
                <a:latin typeface="Corbel" panose="020B0503020204020204" pitchFamily="34" charset="0"/>
                <a:ea typeface="Helvetica" charset="0"/>
                <a:cs typeface="Helvetica" charset="0"/>
              </a:rPr>
              <a:t>Impacto en servicios digitales y el desafío de la Interoperabilidad</a:t>
            </a:r>
            <a:endParaRPr lang="es-ES_tradnl" sz="1900" b="1" spc="100" dirty="0">
              <a:solidFill>
                <a:schemeClr val="bg1"/>
              </a:solidFill>
              <a:latin typeface="Corbel" panose="020B0503020204020204" pitchFamily="34" charset="0"/>
              <a:ea typeface="Helvetica" charset="0"/>
              <a:cs typeface="Helvetica" charset="0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D8F56429-9EC4-934A-820E-31F7FE145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261" y="6693188"/>
            <a:ext cx="2706373" cy="16481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77A886DF-527A-654A-97F8-3CD07C4FC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478" y="5517672"/>
            <a:ext cx="1840994" cy="6876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96809F4-B223-CE4D-931C-9C66E1379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743" y="662692"/>
            <a:ext cx="102362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76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2BDC627-89B5-6042-930F-D27E0E4C2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" t="6557" r="404" b="602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6BAA183-60A7-644A-BD9A-9C034DF86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261" y="6693188"/>
            <a:ext cx="2706373" cy="16481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61DE88BB-DAFD-894A-A0AF-F874DFDA2493}"/>
              </a:ext>
            </a:extLst>
          </p:cNvPr>
          <p:cNvSpPr txBox="1"/>
          <p:nvPr/>
        </p:nvSpPr>
        <p:spPr>
          <a:xfrm>
            <a:off x="764839" y="2698030"/>
            <a:ext cx="1076141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500" dirty="0">
                <a:solidFill>
                  <a:schemeClr val="bg1"/>
                </a:solidFill>
                <a:latin typeface="Corbel" panose="020B0503020204020204" pitchFamily="34" charset="0"/>
              </a:rPr>
              <a:t>CLASE MEDIA PROTEGIDA</a:t>
            </a:r>
            <a:endParaRPr lang="es-CL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s-CL" sz="5400" b="1" dirty="0">
                <a:solidFill>
                  <a:schemeClr val="bg1"/>
                </a:solidFill>
                <a:latin typeface="Corbel" panose="020B0503020204020204" pitchFamily="34" charset="0"/>
              </a:rPr>
              <a:t>Acercar el Estado a las personas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E24E73C8-B5B7-9D49-B7CB-3F6828868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120" y="416990"/>
            <a:ext cx="1663130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69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720EEDBA-E490-084E-8ACB-4DD329426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262" y="6693189"/>
            <a:ext cx="2706373" cy="164812"/>
          </a:xfrm>
          <a:prstGeom prst="rect">
            <a:avLst/>
          </a:prstGeom>
        </p:spPr>
      </p:pic>
      <p:sp>
        <p:nvSpPr>
          <p:cNvPr id="34" name="Marcador de número de diapositiva 35">
            <a:extLst>
              <a:ext uri="{FF2B5EF4-FFF2-40B4-BE49-F238E27FC236}">
                <a16:creationId xmlns:a16="http://schemas.microsoft.com/office/drawing/2014/main" id="{52A4A420-7336-1842-9ABA-11340327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7733" y="6261940"/>
            <a:ext cx="2743200" cy="365125"/>
          </a:xfrm>
        </p:spPr>
        <p:txBody>
          <a:bodyPr/>
          <a:lstStyle/>
          <a:p>
            <a:fld id="{730D4C07-4436-8245-AD1B-57FA38B05667}" type="slidenum">
              <a:rPr lang="es-CL" sz="1400" b="1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11</a:t>
            </a:fld>
            <a:endParaRPr lang="es-CL" sz="1400" b="1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1C467991-9241-5F42-952E-2BC752E9F496}"/>
              </a:ext>
            </a:extLst>
          </p:cNvPr>
          <p:cNvCxnSpPr>
            <a:cxnSpLocks/>
          </p:cNvCxnSpPr>
          <p:nvPr/>
        </p:nvCxnSpPr>
        <p:spPr>
          <a:xfrm>
            <a:off x="724771" y="1168719"/>
            <a:ext cx="102669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7C8934AD-1904-CA46-AC69-2CAA6FC55190}"/>
              </a:ext>
            </a:extLst>
          </p:cNvPr>
          <p:cNvCxnSpPr>
            <a:cxnSpLocks/>
          </p:cNvCxnSpPr>
          <p:nvPr/>
        </p:nvCxnSpPr>
        <p:spPr>
          <a:xfrm>
            <a:off x="724771" y="4618966"/>
            <a:ext cx="10741810" cy="0"/>
          </a:xfrm>
          <a:prstGeom prst="line">
            <a:avLst/>
          </a:prstGeom>
          <a:ln w="28575">
            <a:solidFill>
              <a:srgbClr val="182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689532C4-62C4-814D-A621-F5CD558DB2DC}"/>
              </a:ext>
            </a:extLst>
          </p:cNvPr>
          <p:cNvCxnSpPr>
            <a:cxnSpLocks/>
          </p:cNvCxnSpPr>
          <p:nvPr/>
        </p:nvCxnSpPr>
        <p:spPr>
          <a:xfrm>
            <a:off x="724771" y="2866366"/>
            <a:ext cx="10741810" cy="0"/>
          </a:xfrm>
          <a:prstGeom prst="line">
            <a:avLst/>
          </a:prstGeom>
          <a:ln w="28575">
            <a:solidFill>
              <a:srgbClr val="182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>
            <a:extLst>
              <a:ext uri="{FF2B5EF4-FFF2-40B4-BE49-F238E27FC236}">
                <a16:creationId xmlns:a16="http://schemas.microsoft.com/office/drawing/2014/main" id="{93A54D2D-7362-104D-8F45-5A6ADD8B2EEA}"/>
              </a:ext>
            </a:extLst>
          </p:cNvPr>
          <p:cNvGrpSpPr/>
          <p:nvPr/>
        </p:nvGrpSpPr>
        <p:grpSpPr>
          <a:xfrm>
            <a:off x="724771" y="1469417"/>
            <a:ext cx="11046529" cy="1125954"/>
            <a:chOff x="705721" y="1926617"/>
            <a:chExt cx="11046529" cy="1125954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A2657F3B-4994-274B-8EAC-F3BE036F0CCB}"/>
                </a:ext>
              </a:extLst>
            </p:cNvPr>
            <p:cNvGrpSpPr/>
            <p:nvPr/>
          </p:nvGrpSpPr>
          <p:grpSpPr>
            <a:xfrm>
              <a:off x="705721" y="1926617"/>
              <a:ext cx="11046529" cy="1125954"/>
              <a:chOff x="705721" y="1926617"/>
              <a:chExt cx="11046529" cy="1125954"/>
            </a:xfrm>
          </p:grpSpPr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CF3D2F29-8BC3-BF40-8DD8-AD7CFD7DD682}"/>
                  </a:ext>
                </a:extLst>
              </p:cNvPr>
              <p:cNvSpPr txBox="1"/>
              <p:nvPr/>
            </p:nvSpPr>
            <p:spPr>
              <a:xfrm>
                <a:off x="705721" y="2505657"/>
                <a:ext cx="2366259" cy="5232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CL" sz="1400" dirty="0">
                    <a:solidFill>
                      <a:srgbClr val="18223B"/>
                    </a:solidFill>
                    <a:latin typeface="Corbel" panose="020B0503020204020204" pitchFamily="34" charset="0"/>
                    <a:cs typeface="Calibri"/>
                  </a:rPr>
                  <a:t>Integrando trámites y reduciendo burocracias. </a:t>
                </a:r>
                <a:endParaRPr lang="en-US" sz="1400" b="1" dirty="0">
                  <a:solidFill>
                    <a:srgbClr val="18223B"/>
                  </a:solidFill>
                  <a:latin typeface="Corbel" panose="020B0503020204020204" pitchFamily="34" charset="0"/>
                  <a:cs typeface="Calibri"/>
                </a:endParaRPr>
              </a:p>
            </p:txBody>
          </p:sp>
          <p:sp>
            <p:nvSpPr>
              <p:cNvPr id="41" name="Marcador de contenido 2">
                <a:extLst>
                  <a:ext uri="{FF2B5EF4-FFF2-40B4-BE49-F238E27FC236}">
                    <a16:creationId xmlns:a16="http://schemas.microsoft.com/office/drawing/2014/main" id="{1A85C92E-02A1-1945-9F22-2326328438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5721" y="1926617"/>
                <a:ext cx="2670978" cy="36471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es-CL" sz="1800" b="1" u="sng" dirty="0">
                    <a:solidFill>
                      <a:srgbClr val="18223B"/>
                    </a:solidFill>
                    <a:latin typeface="Corbel" panose="020B0503020204020204" pitchFamily="34" charset="0"/>
                  </a:rPr>
                  <a:t>Eje 1.</a:t>
                </a:r>
                <a:r>
                  <a:rPr lang="es-CL" sz="1800" b="1" dirty="0">
                    <a:solidFill>
                      <a:srgbClr val="18223B"/>
                    </a:solidFill>
                    <a:latin typeface="Corbel" panose="020B0503020204020204" pitchFamily="34" charset="0"/>
                  </a:rPr>
                  <a:t> Simplificar el acceso a los beneficios</a:t>
                </a:r>
                <a:endParaRPr lang="es-CL" sz="1400" b="1" dirty="0">
                  <a:solidFill>
                    <a:srgbClr val="18223B"/>
                  </a:solidFill>
                  <a:latin typeface="Corbel" panose="020B0503020204020204" pitchFamily="34" charset="0"/>
                </a:endParaRPr>
              </a:p>
            </p:txBody>
          </p:sp>
          <p:cxnSp>
            <p:nvCxnSpPr>
              <p:cNvPr id="8" name="Conector recto de flecha 7">
                <a:extLst>
                  <a:ext uri="{FF2B5EF4-FFF2-40B4-BE49-F238E27FC236}">
                    <a16:creationId xmlns:a16="http://schemas.microsoft.com/office/drawing/2014/main" id="{3144EFC3-54B3-5F40-B6C4-80767C564CFE}"/>
                  </a:ext>
                </a:extLst>
              </p:cNvPr>
              <p:cNvCxnSpPr/>
              <p:nvPr/>
            </p:nvCxnSpPr>
            <p:spPr>
              <a:xfrm>
                <a:off x="3361459" y="2490417"/>
                <a:ext cx="563880" cy="0"/>
              </a:xfrm>
              <a:prstGeom prst="straightConnector1">
                <a:avLst/>
              </a:prstGeom>
              <a:ln w="28575">
                <a:solidFill>
                  <a:srgbClr val="18223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 recto de flecha 58">
                <a:extLst>
                  <a:ext uri="{FF2B5EF4-FFF2-40B4-BE49-F238E27FC236}">
                    <a16:creationId xmlns:a16="http://schemas.microsoft.com/office/drawing/2014/main" id="{11A43F6A-D6B9-FE4E-8DB3-A0FC52B82C62}"/>
                  </a:ext>
                </a:extLst>
              </p:cNvPr>
              <p:cNvCxnSpPr/>
              <p:nvPr/>
            </p:nvCxnSpPr>
            <p:spPr>
              <a:xfrm>
                <a:off x="7369579" y="2490417"/>
                <a:ext cx="563880" cy="0"/>
              </a:xfrm>
              <a:prstGeom prst="straightConnector1">
                <a:avLst/>
              </a:prstGeom>
              <a:ln w="28575">
                <a:solidFill>
                  <a:srgbClr val="18223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9E387AF8-F834-2043-BB15-474CB989ECBD}"/>
                  </a:ext>
                </a:extLst>
              </p:cNvPr>
              <p:cNvSpPr txBox="1"/>
              <p:nvPr/>
            </p:nvSpPr>
            <p:spPr>
              <a:xfrm>
                <a:off x="5186200" y="2406240"/>
                <a:ext cx="2366259" cy="6463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CL" sz="1200" dirty="0">
                    <a:solidFill>
                      <a:srgbClr val="18223B"/>
                    </a:solidFill>
                    <a:latin typeface="Corbel" panose="020B0503020204020204" pitchFamily="34" charset="0"/>
                    <a:cs typeface="Calibri"/>
                  </a:rPr>
                  <a:t>Personas han ingresado a la plataforma clasemediaprotegida.gob.cl</a:t>
                </a:r>
                <a:endParaRPr lang="en-US" sz="1200" b="1" dirty="0">
                  <a:solidFill>
                    <a:srgbClr val="18223B"/>
                  </a:solidFill>
                  <a:latin typeface="Corbel" panose="020B0503020204020204" pitchFamily="34" charset="0"/>
                  <a:cs typeface="Calibri"/>
                </a:endParaRPr>
              </a:p>
            </p:txBody>
          </p:sp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7D92C827-8B9B-6942-B01A-49C0D70885AC}"/>
                  </a:ext>
                </a:extLst>
              </p:cNvPr>
              <p:cNvSpPr txBox="1"/>
              <p:nvPr/>
            </p:nvSpPr>
            <p:spPr>
              <a:xfrm>
                <a:off x="9081272" y="2406240"/>
                <a:ext cx="2366259" cy="4616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CL" sz="1200" dirty="0">
                    <a:solidFill>
                      <a:srgbClr val="18223B"/>
                    </a:solidFill>
                    <a:latin typeface="Corbel" panose="020B0503020204020204" pitchFamily="34" charset="0"/>
                    <a:cs typeface="Calibri"/>
                  </a:rPr>
                  <a:t>Incremento del tráfico desde el inicio de la pandemia.</a:t>
                </a:r>
                <a:endParaRPr lang="en-US" sz="1200" b="1" dirty="0">
                  <a:solidFill>
                    <a:srgbClr val="18223B"/>
                  </a:solidFill>
                  <a:latin typeface="Corbel" panose="020B0503020204020204" pitchFamily="34" charset="0"/>
                  <a:cs typeface="Calibri"/>
                </a:endParaRPr>
              </a:p>
            </p:txBody>
          </p:sp>
          <p:sp>
            <p:nvSpPr>
              <p:cNvPr id="67" name="Marcador de contenido 2">
                <a:extLst>
                  <a:ext uri="{FF2B5EF4-FFF2-40B4-BE49-F238E27FC236}">
                    <a16:creationId xmlns:a16="http://schemas.microsoft.com/office/drawing/2014/main" id="{CD5B4752-3248-0B49-8F33-FE67A4A61B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86200" y="2064844"/>
                <a:ext cx="2670978" cy="36471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es-CL" sz="2100" b="1" dirty="0">
                    <a:solidFill>
                      <a:srgbClr val="18223B"/>
                    </a:solidFill>
                    <a:latin typeface="Corbel" panose="020B0503020204020204" pitchFamily="34" charset="0"/>
                  </a:rPr>
                  <a:t>900.000</a:t>
                </a:r>
              </a:p>
            </p:txBody>
          </p:sp>
          <p:sp>
            <p:nvSpPr>
              <p:cNvPr id="69" name="Marcador de contenido 2">
                <a:extLst>
                  <a:ext uri="{FF2B5EF4-FFF2-40B4-BE49-F238E27FC236}">
                    <a16:creationId xmlns:a16="http://schemas.microsoft.com/office/drawing/2014/main" id="{F7D5194E-04D0-C74D-8457-F1708C2D7B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81272" y="2041521"/>
                <a:ext cx="2670978" cy="36471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es-CL" sz="2100" b="1" dirty="0">
                    <a:solidFill>
                      <a:srgbClr val="18223B"/>
                    </a:solidFill>
                    <a:latin typeface="Corbel" panose="020B0503020204020204" pitchFamily="34" charset="0"/>
                  </a:rPr>
                  <a:t>959%</a:t>
                </a: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098BA728-3BDF-3046-A548-DF2EE6EAE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5870" y="2064162"/>
                <a:ext cx="850078" cy="850078"/>
              </a:xfrm>
              <a:prstGeom prst="rect">
                <a:avLst/>
              </a:prstGeom>
            </p:spPr>
          </p:pic>
        </p:grp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ECD4947-E590-574F-AEF0-FC352C221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1967" y="2131941"/>
              <a:ext cx="818139" cy="777233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6815F3B-EED8-E14D-B434-9F50974634F2}"/>
              </a:ext>
            </a:extLst>
          </p:cNvPr>
          <p:cNvGrpSpPr/>
          <p:nvPr/>
        </p:nvGrpSpPr>
        <p:grpSpPr>
          <a:xfrm>
            <a:off x="724771" y="3236266"/>
            <a:ext cx="11046529" cy="1057530"/>
            <a:chOff x="705721" y="3312466"/>
            <a:chExt cx="11046529" cy="1057530"/>
          </a:xfrm>
        </p:grpSpPr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C3E75E34-25E2-0748-9B11-D77BB9CA23E3}"/>
                </a:ext>
              </a:extLst>
            </p:cNvPr>
            <p:cNvSpPr txBox="1"/>
            <p:nvPr/>
          </p:nvSpPr>
          <p:spPr>
            <a:xfrm>
              <a:off x="705721" y="3846776"/>
              <a:ext cx="2366259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CL" sz="1400" dirty="0">
                  <a:solidFill>
                    <a:srgbClr val="18223B"/>
                  </a:solidFill>
                  <a:latin typeface="Corbel" panose="020B0503020204020204" pitchFamily="34" charset="0"/>
                  <a:cs typeface="Calibri"/>
                </a:rPr>
                <a:t>Para brindar una mejor atención social.</a:t>
              </a:r>
              <a:endParaRPr lang="en-US" sz="1400" b="1" dirty="0">
                <a:solidFill>
                  <a:srgbClr val="18223B"/>
                </a:solidFill>
                <a:latin typeface="Corbel" panose="020B0503020204020204" pitchFamily="34" charset="0"/>
                <a:cs typeface="Calibri"/>
              </a:endParaRPr>
            </a:p>
          </p:txBody>
        </p:sp>
        <p:sp>
          <p:nvSpPr>
            <p:cNvPr id="47" name="Marcador de contenido 2">
              <a:extLst>
                <a:ext uri="{FF2B5EF4-FFF2-40B4-BE49-F238E27FC236}">
                  <a16:creationId xmlns:a16="http://schemas.microsoft.com/office/drawing/2014/main" id="{A2E37786-7197-7840-9112-DA63803EEC94}"/>
                </a:ext>
              </a:extLst>
            </p:cNvPr>
            <p:cNvSpPr txBox="1">
              <a:spLocks/>
            </p:cNvSpPr>
            <p:nvPr/>
          </p:nvSpPr>
          <p:spPr>
            <a:xfrm>
              <a:off x="705721" y="3312466"/>
              <a:ext cx="2509287" cy="31998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s-CL" sz="1800" b="1" u="sng" dirty="0">
                  <a:solidFill>
                    <a:srgbClr val="18223B"/>
                  </a:solidFill>
                  <a:latin typeface="Corbel" panose="020B0503020204020204" pitchFamily="34" charset="0"/>
                </a:rPr>
                <a:t>Eje 2.</a:t>
              </a:r>
              <a:r>
                <a:rPr lang="es-CL" sz="1800" b="1" dirty="0">
                  <a:solidFill>
                    <a:srgbClr val="18223B"/>
                  </a:solidFill>
                  <a:latin typeface="Corbel" panose="020B0503020204020204" pitchFamily="34" charset="0"/>
                </a:rPr>
                <a:t> Coordinar la acción del Estado</a:t>
              </a:r>
              <a:endParaRPr lang="es-CL" sz="1400" b="1" dirty="0">
                <a:solidFill>
                  <a:srgbClr val="18223B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56" name="Conector recto de flecha 55">
              <a:extLst>
                <a:ext uri="{FF2B5EF4-FFF2-40B4-BE49-F238E27FC236}">
                  <a16:creationId xmlns:a16="http://schemas.microsoft.com/office/drawing/2014/main" id="{E08CA2A0-C51A-4048-86AB-591D7F590B1F}"/>
                </a:ext>
              </a:extLst>
            </p:cNvPr>
            <p:cNvCxnSpPr/>
            <p:nvPr/>
          </p:nvCxnSpPr>
          <p:spPr>
            <a:xfrm>
              <a:off x="3361459" y="3817230"/>
              <a:ext cx="563880" cy="0"/>
            </a:xfrm>
            <a:prstGeom prst="straightConnector1">
              <a:avLst/>
            </a:prstGeom>
            <a:ln w="28575">
              <a:solidFill>
                <a:srgbClr val="1822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de flecha 59">
              <a:extLst>
                <a:ext uri="{FF2B5EF4-FFF2-40B4-BE49-F238E27FC236}">
                  <a16:creationId xmlns:a16="http://schemas.microsoft.com/office/drawing/2014/main" id="{BA321241-D244-0443-A599-3D72EC8E1AAE}"/>
                </a:ext>
              </a:extLst>
            </p:cNvPr>
            <p:cNvCxnSpPr/>
            <p:nvPr/>
          </p:nvCxnSpPr>
          <p:spPr>
            <a:xfrm>
              <a:off x="7369579" y="3817230"/>
              <a:ext cx="563880" cy="0"/>
            </a:xfrm>
            <a:prstGeom prst="straightConnector1">
              <a:avLst/>
            </a:prstGeom>
            <a:ln w="28575">
              <a:solidFill>
                <a:srgbClr val="1822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EAA4572-1E80-454C-8A7F-656FA9622AC2}"/>
                </a:ext>
              </a:extLst>
            </p:cNvPr>
            <p:cNvSpPr txBox="1"/>
            <p:nvPr/>
          </p:nvSpPr>
          <p:spPr>
            <a:xfrm>
              <a:off x="5186200" y="3803909"/>
              <a:ext cx="2366259" cy="2769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CL" sz="1200" dirty="0">
                  <a:solidFill>
                    <a:srgbClr val="18223B"/>
                  </a:solidFill>
                  <a:latin typeface="Corbel" panose="020B0503020204020204" pitchFamily="34" charset="0"/>
                  <a:cs typeface="Calibri"/>
                </a:rPr>
                <a:t>Asesores ciudadanos.</a:t>
              </a:r>
              <a:endParaRPr lang="en-US" sz="1200" b="1" dirty="0">
                <a:solidFill>
                  <a:srgbClr val="18223B"/>
                </a:solidFill>
                <a:latin typeface="Corbel" panose="020B0503020204020204" pitchFamily="34" charset="0"/>
                <a:cs typeface="Calibri"/>
              </a:endParaRPr>
            </a:p>
          </p:txBody>
        </p: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BC30CAF2-ACC5-5244-AE64-65C8E628B1A4}"/>
                </a:ext>
              </a:extLst>
            </p:cNvPr>
            <p:cNvSpPr txBox="1"/>
            <p:nvPr/>
          </p:nvSpPr>
          <p:spPr>
            <a:xfrm>
              <a:off x="9081272" y="3803909"/>
              <a:ext cx="2366259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CL" sz="1200" dirty="0">
                  <a:solidFill>
                    <a:srgbClr val="18223B"/>
                  </a:solidFill>
                  <a:latin typeface="Corbel" panose="020B0503020204020204" pitchFamily="34" charset="0"/>
                  <a:cs typeface="Calibri"/>
                </a:rPr>
                <a:t>Asesorías desde el inicio de la pandemia.</a:t>
              </a:r>
              <a:endParaRPr lang="en-US" sz="1200" b="1" dirty="0">
                <a:solidFill>
                  <a:srgbClr val="18223B"/>
                </a:solidFill>
                <a:latin typeface="Corbel" panose="020B0503020204020204" pitchFamily="34" charset="0"/>
                <a:cs typeface="Calibri"/>
              </a:endParaRPr>
            </a:p>
          </p:txBody>
        </p:sp>
        <p:sp>
          <p:nvSpPr>
            <p:cNvPr id="73" name="Marcador de contenido 2">
              <a:extLst>
                <a:ext uri="{FF2B5EF4-FFF2-40B4-BE49-F238E27FC236}">
                  <a16:creationId xmlns:a16="http://schemas.microsoft.com/office/drawing/2014/main" id="{F546F7C7-349E-FD47-89AF-F1FA33CCDDDE}"/>
                </a:ext>
              </a:extLst>
            </p:cNvPr>
            <p:cNvSpPr txBox="1">
              <a:spLocks/>
            </p:cNvSpPr>
            <p:nvPr/>
          </p:nvSpPr>
          <p:spPr>
            <a:xfrm>
              <a:off x="5186200" y="3462513"/>
              <a:ext cx="2670978" cy="36471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s-CL" sz="2100" b="1" dirty="0">
                  <a:solidFill>
                    <a:srgbClr val="18223B"/>
                  </a:solidFill>
                  <a:latin typeface="Corbel" panose="020B0503020204020204" pitchFamily="34" charset="0"/>
                </a:rPr>
                <a:t>1.500</a:t>
              </a:r>
            </a:p>
          </p:txBody>
        </p:sp>
        <p:sp>
          <p:nvSpPr>
            <p:cNvPr id="74" name="Marcador de contenido 2">
              <a:extLst>
                <a:ext uri="{FF2B5EF4-FFF2-40B4-BE49-F238E27FC236}">
                  <a16:creationId xmlns:a16="http://schemas.microsoft.com/office/drawing/2014/main" id="{D00A16CE-99E6-1148-A859-7213171DA77F}"/>
                </a:ext>
              </a:extLst>
            </p:cNvPr>
            <p:cNvSpPr txBox="1">
              <a:spLocks/>
            </p:cNvSpPr>
            <p:nvPr/>
          </p:nvSpPr>
          <p:spPr>
            <a:xfrm>
              <a:off x="9081272" y="3439190"/>
              <a:ext cx="2670978" cy="36471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s-CL" sz="2100" b="1" dirty="0">
                  <a:solidFill>
                    <a:srgbClr val="18223B"/>
                  </a:solidFill>
                  <a:latin typeface="Corbel" panose="020B0503020204020204" pitchFamily="34" charset="0"/>
                </a:rPr>
                <a:t>24.000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946AD93D-2D0C-0148-B207-3C9F5C642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46625" y="3408136"/>
              <a:ext cx="788569" cy="78856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F36249E9-3526-C843-B419-65CC6CCAB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54608" y="3374390"/>
              <a:ext cx="874850" cy="829168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B42EEEEE-505A-814E-801B-88DDD3CF5B1D}"/>
              </a:ext>
            </a:extLst>
          </p:cNvPr>
          <p:cNvGrpSpPr/>
          <p:nvPr/>
        </p:nvGrpSpPr>
        <p:grpSpPr>
          <a:xfrm>
            <a:off x="724771" y="4950130"/>
            <a:ext cx="11030193" cy="1102260"/>
            <a:chOff x="705721" y="4645330"/>
            <a:chExt cx="11030193" cy="1102260"/>
          </a:xfrm>
        </p:grpSpPr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E0A1666E-5605-3340-B8B7-76676D7F27E8}"/>
                </a:ext>
              </a:extLst>
            </p:cNvPr>
            <p:cNvSpPr txBox="1"/>
            <p:nvPr/>
          </p:nvSpPr>
          <p:spPr>
            <a:xfrm>
              <a:off x="705721" y="5224370"/>
              <a:ext cx="2366259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CL" sz="1400" dirty="0">
                  <a:solidFill>
                    <a:srgbClr val="18223B"/>
                  </a:solidFill>
                  <a:latin typeface="Corbel" panose="020B0503020204020204" pitchFamily="34" charset="0"/>
                  <a:cs typeface="Calibri"/>
                </a:rPr>
                <a:t>Rediseño de la oferta de beneficios.</a:t>
              </a:r>
              <a:endParaRPr lang="en-US" sz="1400" b="1" dirty="0">
                <a:solidFill>
                  <a:srgbClr val="18223B"/>
                </a:solidFill>
                <a:latin typeface="Corbel" panose="020B0503020204020204" pitchFamily="34" charset="0"/>
                <a:cs typeface="Calibri"/>
              </a:endParaRPr>
            </a:p>
          </p:txBody>
        </p:sp>
        <p:sp>
          <p:nvSpPr>
            <p:cNvPr id="49" name="Marcador de contenido 2">
              <a:extLst>
                <a:ext uri="{FF2B5EF4-FFF2-40B4-BE49-F238E27FC236}">
                  <a16:creationId xmlns:a16="http://schemas.microsoft.com/office/drawing/2014/main" id="{7BB28AC5-38BE-F44C-8B8B-B7B8B8B69991}"/>
                </a:ext>
              </a:extLst>
            </p:cNvPr>
            <p:cNvSpPr txBox="1">
              <a:spLocks/>
            </p:cNvSpPr>
            <p:nvPr/>
          </p:nvSpPr>
          <p:spPr>
            <a:xfrm>
              <a:off x="705721" y="4645330"/>
              <a:ext cx="2509287" cy="44436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s-CL" sz="1800" b="1" u="sng" dirty="0">
                  <a:solidFill>
                    <a:srgbClr val="18223B"/>
                  </a:solidFill>
                  <a:latin typeface="Corbel" panose="020B0503020204020204" pitchFamily="34" charset="0"/>
                </a:rPr>
                <a:t>Eje 3.</a:t>
              </a:r>
              <a:r>
                <a:rPr lang="es-CL" sz="1800" b="1" dirty="0">
                  <a:solidFill>
                    <a:srgbClr val="18223B"/>
                  </a:solidFill>
                  <a:latin typeface="Corbel" panose="020B0503020204020204" pitchFamily="34" charset="0"/>
                </a:rPr>
                <a:t> Fortalecer la oferta del Estado</a:t>
              </a:r>
              <a:endParaRPr lang="es-CL" sz="1400" b="1" dirty="0">
                <a:solidFill>
                  <a:srgbClr val="18223B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57" name="Conector recto de flecha 56">
              <a:extLst>
                <a:ext uri="{FF2B5EF4-FFF2-40B4-BE49-F238E27FC236}">
                  <a16:creationId xmlns:a16="http://schemas.microsoft.com/office/drawing/2014/main" id="{32E3E272-971B-974E-86B2-192312372CAE}"/>
                </a:ext>
              </a:extLst>
            </p:cNvPr>
            <p:cNvCxnSpPr/>
            <p:nvPr/>
          </p:nvCxnSpPr>
          <p:spPr>
            <a:xfrm>
              <a:off x="3361459" y="5210064"/>
              <a:ext cx="563880" cy="0"/>
            </a:xfrm>
            <a:prstGeom prst="straightConnector1">
              <a:avLst/>
            </a:prstGeom>
            <a:ln w="28575">
              <a:solidFill>
                <a:srgbClr val="1822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de flecha 60">
              <a:extLst>
                <a:ext uri="{FF2B5EF4-FFF2-40B4-BE49-F238E27FC236}">
                  <a16:creationId xmlns:a16="http://schemas.microsoft.com/office/drawing/2014/main" id="{5E512213-7E0A-6F4F-8256-34CE347E6323}"/>
                </a:ext>
              </a:extLst>
            </p:cNvPr>
            <p:cNvCxnSpPr/>
            <p:nvPr/>
          </p:nvCxnSpPr>
          <p:spPr>
            <a:xfrm>
              <a:off x="7369579" y="5210064"/>
              <a:ext cx="563880" cy="0"/>
            </a:xfrm>
            <a:prstGeom prst="straightConnector1">
              <a:avLst/>
            </a:prstGeom>
            <a:ln w="28575">
              <a:solidFill>
                <a:srgbClr val="1822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F3CA30A4-BE6A-EF4F-8176-9B140FBD4344}"/>
                </a:ext>
              </a:extLst>
            </p:cNvPr>
            <p:cNvSpPr txBox="1"/>
            <p:nvPr/>
          </p:nvSpPr>
          <p:spPr>
            <a:xfrm>
              <a:off x="5169864" y="5202571"/>
              <a:ext cx="2366259" cy="2769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CL" sz="1200" dirty="0">
                  <a:solidFill>
                    <a:srgbClr val="18223B"/>
                  </a:solidFill>
                  <a:latin typeface="Corbel" panose="020B0503020204020204" pitchFamily="34" charset="0"/>
                  <a:cs typeface="Calibri"/>
                </a:rPr>
                <a:t>Fichas de beneficios.</a:t>
              </a:r>
              <a:endParaRPr lang="en-US" sz="1200" b="1" dirty="0">
                <a:solidFill>
                  <a:srgbClr val="18223B"/>
                </a:solidFill>
                <a:latin typeface="Corbel" panose="020B0503020204020204" pitchFamily="34" charset="0"/>
                <a:cs typeface="Calibri"/>
              </a:endParaRPr>
            </a:p>
          </p:txBody>
        </p: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6B887AC1-DFB8-B248-9273-1280DE3A241A}"/>
                </a:ext>
              </a:extLst>
            </p:cNvPr>
            <p:cNvSpPr txBox="1"/>
            <p:nvPr/>
          </p:nvSpPr>
          <p:spPr>
            <a:xfrm>
              <a:off x="9064936" y="5202571"/>
              <a:ext cx="2366259" cy="2769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CL" sz="1200" dirty="0">
                  <a:solidFill>
                    <a:srgbClr val="18223B"/>
                  </a:solidFill>
                  <a:latin typeface="Corbel" panose="020B0503020204020204" pitchFamily="34" charset="0"/>
                  <a:cs typeface="Calibri"/>
                </a:rPr>
                <a:t>Trámites online.</a:t>
              </a:r>
              <a:endParaRPr lang="en-US" sz="1200" b="1" dirty="0">
                <a:solidFill>
                  <a:srgbClr val="18223B"/>
                </a:solidFill>
                <a:latin typeface="Corbel" panose="020B0503020204020204" pitchFamily="34" charset="0"/>
                <a:cs typeface="Calibri"/>
              </a:endParaRPr>
            </a:p>
          </p:txBody>
        </p:sp>
        <p:sp>
          <p:nvSpPr>
            <p:cNvPr id="78" name="Marcador de contenido 2">
              <a:extLst>
                <a:ext uri="{FF2B5EF4-FFF2-40B4-BE49-F238E27FC236}">
                  <a16:creationId xmlns:a16="http://schemas.microsoft.com/office/drawing/2014/main" id="{BAAC37E4-5D4D-1148-AC36-12E0AFE50824}"/>
                </a:ext>
              </a:extLst>
            </p:cNvPr>
            <p:cNvSpPr txBox="1">
              <a:spLocks/>
            </p:cNvSpPr>
            <p:nvPr/>
          </p:nvSpPr>
          <p:spPr>
            <a:xfrm>
              <a:off x="5169864" y="4837853"/>
              <a:ext cx="1947910" cy="38804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s-CL" sz="2100" b="1" dirty="0">
                  <a:solidFill>
                    <a:srgbClr val="18223B"/>
                  </a:solidFill>
                  <a:latin typeface="Corbel" panose="020B0503020204020204" pitchFamily="34" charset="0"/>
                </a:rPr>
                <a:t>184</a:t>
              </a:r>
            </a:p>
          </p:txBody>
        </p:sp>
        <p:sp>
          <p:nvSpPr>
            <p:cNvPr id="79" name="Marcador de contenido 2">
              <a:extLst>
                <a:ext uri="{FF2B5EF4-FFF2-40B4-BE49-F238E27FC236}">
                  <a16:creationId xmlns:a16="http://schemas.microsoft.com/office/drawing/2014/main" id="{B0F3D258-F8FF-4D40-A64D-5D4BD58869DB}"/>
                </a:ext>
              </a:extLst>
            </p:cNvPr>
            <p:cNvSpPr txBox="1">
              <a:spLocks/>
            </p:cNvSpPr>
            <p:nvPr/>
          </p:nvSpPr>
          <p:spPr>
            <a:xfrm>
              <a:off x="9064936" y="4837852"/>
              <a:ext cx="2670978" cy="36471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s-CL" sz="2100" b="1" dirty="0">
                  <a:solidFill>
                    <a:srgbClr val="18223B"/>
                  </a:solidFill>
                  <a:latin typeface="Corbel" panose="020B0503020204020204" pitchFamily="34" charset="0"/>
                </a:rPr>
                <a:t>12</a:t>
              </a: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CAF9B53F-0004-D641-8F92-9583FF312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92426" y="4815851"/>
              <a:ext cx="711290" cy="711290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1F966C2B-8B70-EF47-8306-558CC8E00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85264" y="4756020"/>
              <a:ext cx="711290" cy="711290"/>
            </a:xfrm>
            <a:prstGeom prst="rect">
              <a:avLst/>
            </a:prstGeom>
          </p:spPr>
        </p:pic>
      </p:grpSp>
      <p:pic>
        <p:nvPicPr>
          <p:cNvPr id="46" name="Imagen 45">
            <a:extLst>
              <a:ext uri="{FF2B5EF4-FFF2-40B4-BE49-F238E27FC236}">
                <a16:creationId xmlns:a16="http://schemas.microsoft.com/office/drawing/2014/main" id="{0F2929CD-052E-8D4B-ACFC-7893FA7729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9123" y="416990"/>
            <a:ext cx="1663127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09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4B4F26B-4497-644C-9208-2996BE033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6BAA183-60A7-644A-BD9A-9C034DF86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261" y="6693188"/>
            <a:ext cx="2706373" cy="16481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24E73C8-B5B7-9D49-B7CB-3F6828868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120" y="416990"/>
            <a:ext cx="1663130" cy="6228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6C778F-CBEA-4C46-8894-8FE0384E51B1}"/>
              </a:ext>
            </a:extLst>
          </p:cNvPr>
          <p:cNvSpPr txBox="1"/>
          <p:nvPr/>
        </p:nvSpPr>
        <p:spPr>
          <a:xfrm>
            <a:off x="703489" y="2667253"/>
            <a:ext cx="9679958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500" b="1" dirty="0">
                <a:solidFill>
                  <a:schemeClr val="bg1"/>
                </a:solidFill>
                <a:latin typeface="Corbel" panose="020B0503020204020204" pitchFamily="34" charset="0"/>
              </a:rPr>
              <a:t>INGRESO FAMILIAR DE EMERGENCIA</a:t>
            </a:r>
          </a:p>
          <a:p>
            <a:r>
              <a:rPr lang="es-CL" sz="2400" dirty="0">
                <a:solidFill>
                  <a:schemeClr val="bg1"/>
                </a:solidFill>
                <a:latin typeface="Corbel" panose="020B0503020204020204" pitchFamily="34" charset="0"/>
              </a:rPr>
              <a:t>Aporte en dinero para los hogares que han visto afectados</a:t>
            </a:r>
          </a:p>
          <a:p>
            <a:r>
              <a:rPr lang="es-CL" sz="2400" dirty="0">
                <a:solidFill>
                  <a:schemeClr val="bg1"/>
                </a:solidFill>
                <a:latin typeface="Corbel" panose="020B0503020204020204" pitchFamily="34" charset="0"/>
              </a:rPr>
              <a:t>sus ingresos por la crisis del COVID-19</a:t>
            </a:r>
          </a:p>
        </p:txBody>
      </p:sp>
    </p:spTree>
    <p:extLst>
      <p:ext uri="{BB962C8B-B14F-4D97-AF65-F5344CB8AC3E}">
        <p14:creationId xmlns:p14="http://schemas.microsoft.com/office/powerpoint/2010/main" val="332369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n 56">
            <a:extLst>
              <a:ext uri="{FF2B5EF4-FFF2-40B4-BE49-F238E27FC236}">
                <a16:creationId xmlns:a16="http://schemas.microsoft.com/office/drawing/2014/main" id="{84F0DE65-6E6C-FA44-B0B0-313C41BA9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52" b="12030"/>
          <a:stretch/>
        </p:blipFill>
        <p:spPr>
          <a:xfrm>
            <a:off x="0" y="0"/>
            <a:ext cx="12192000" cy="463144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D9EF15A-53D9-9F42-B80B-C67C8B957068}"/>
              </a:ext>
            </a:extLst>
          </p:cNvPr>
          <p:cNvSpPr/>
          <p:nvPr/>
        </p:nvSpPr>
        <p:spPr>
          <a:xfrm>
            <a:off x="1400455" y="4217984"/>
            <a:ext cx="2670978" cy="635335"/>
          </a:xfrm>
          <a:prstGeom prst="rect">
            <a:avLst/>
          </a:prstGeom>
          <a:solidFill>
            <a:srgbClr val="18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Marcador de contenido 2">
            <a:extLst>
              <a:ext uri="{FF2B5EF4-FFF2-40B4-BE49-F238E27FC236}">
                <a16:creationId xmlns:a16="http://schemas.microsoft.com/office/drawing/2014/main" id="{F541345B-F0F1-9041-9E53-8E18077C8580}"/>
              </a:ext>
            </a:extLst>
          </p:cNvPr>
          <p:cNvSpPr txBox="1">
            <a:spLocks/>
          </p:cNvSpPr>
          <p:nvPr/>
        </p:nvSpPr>
        <p:spPr>
          <a:xfrm>
            <a:off x="1400455" y="4928413"/>
            <a:ext cx="2670978" cy="1698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L" sz="1800" dirty="0">
                <a:solidFill>
                  <a:srgbClr val="18223B"/>
                </a:solidFill>
                <a:latin typeface="Corbel" panose="020B0503020204020204" pitchFamily="34" charset="0"/>
              </a:rPr>
              <a:t>Personas beneficiadas con el primer pago.</a:t>
            </a:r>
            <a:endParaRPr lang="es-CL" sz="1800" b="1" dirty="0">
              <a:solidFill>
                <a:srgbClr val="18223B"/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</a:pPr>
            <a:r>
              <a:rPr lang="es-CL" sz="1800" b="1" dirty="0">
                <a:solidFill>
                  <a:srgbClr val="18223B"/>
                </a:solidFill>
                <a:latin typeface="Corbel" panose="020B0503020204020204" pitchFamily="34" charset="0"/>
              </a:rPr>
              <a:t>Equivalentes 1,15 millones de familias aprox.</a:t>
            </a:r>
            <a:endParaRPr lang="es-CL" sz="1400" b="1" dirty="0">
              <a:solidFill>
                <a:srgbClr val="18223B"/>
              </a:solidFill>
              <a:latin typeface="Corbel" panose="020B0503020204020204" pitchFamily="34" charset="0"/>
            </a:endParaRPr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27D6D95A-8CE8-AF47-85E4-C9D05EFEB7CA}"/>
              </a:ext>
            </a:extLst>
          </p:cNvPr>
          <p:cNvSpPr txBox="1">
            <a:spLocks/>
          </p:cNvSpPr>
          <p:nvPr/>
        </p:nvSpPr>
        <p:spPr>
          <a:xfrm>
            <a:off x="1400455" y="4316964"/>
            <a:ext cx="2670978" cy="364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L" sz="2800" b="1" dirty="0">
                <a:solidFill>
                  <a:schemeClr val="bg1"/>
                </a:solidFill>
                <a:latin typeface="Corbel" panose="020B0503020204020204" pitchFamily="34" charset="0"/>
              </a:rPr>
              <a:t>3.307.265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C3EB971-6D6B-CD4E-9FF5-39BC5E6AFCFB}"/>
              </a:ext>
            </a:extLst>
          </p:cNvPr>
          <p:cNvSpPr/>
          <p:nvPr/>
        </p:nvSpPr>
        <p:spPr>
          <a:xfrm>
            <a:off x="4749682" y="4275134"/>
            <a:ext cx="2670978" cy="635335"/>
          </a:xfrm>
          <a:prstGeom prst="rect">
            <a:avLst/>
          </a:prstGeom>
          <a:solidFill>
            <a:srgbClr val="18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7D1655A8-D187-D743-82FD-4E633C0579C2}"/>
              </a:ext>
            </a:extLst>
          </p:cNvPr>
          <p:cNvSpPr txBox="1">
            <a:spLocks/>
          </p:cNvSpPr>
          <p:nvPr/>
        </p:nvSpPr>
        <p:spPr>
          <a:xfrm>
            <a:off x="4616133" y="4928413"/>
            <a:ext cx="2938076" cy="364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L" sz="1800" dirty="0">
                <a:solidFill>
                  <a:srgbClr val="18223B"/>
                </a:solidFill>
                <a:latin typeface="Corbel" panose="020B0503020204020204" pitchFamily="34" charset="0"/>
              </a:rPr>
              <a:t>Hogares postularon el primer pago en ingresodeemergencia.gob.cl</a:t>
            </a:r>
            <a:endParaRPr lang="es-CL" sz="1400" b="1" dirty="0">
              <a:solidFill>
                <a:srgbClr val="18223B"/>
              </a:solidFill>
              <a:latin typeface="Corbel" panose="020B0503020204020204" pitchFamily="34" charset="0"/>
            </a:endParaRPr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33A3B55F-C677-EE4B-B88E-8654569E7B91}"/>
              </a:ext>
            </a:extLst>
          </p:cNvPr>
          <p:cNvSpPr txBox="1">
            <a:spLocks/>
          </p:cNvSpPr>
          <p:nvPr/>
        </p:nvSpPr>
        <p:spPr>
          <a:xfrm>
            <a:off x="4749682" y="4316964"/>
            <a:ext cx="2670978" cy="364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L" sz="2800" b="1" dirty="0">
                <a:solidFill>
                  <a:schemeClr val="bg1"/>
                </a:solidFill>
                <a:latin typeface="Corbel" panose="020B0503020204020204" pitchFamily="34" charset="0"/>
              </a:rPr>
              <a:t>2.250.923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0DFA5C0-2824-024C-B7B3-56C747723FB9}"/>
              </a:ext>
            </a:extLst>
          </p:cNvPr>
          <p:cNvSpPr/>
          <p:nvPr/>
        </p:nvSpPr>
        <p:spPr>
          <a:xfrm>
            <a:off x="8120569" y="4217984"/>
            <a:ext cx="2670978" cy="635335"/>
          </a:xfrm>
          <a:prstGeom prst="rect">
            <a:avLst/>
          </a:prstGeom>
          <a:solidFill>
            <a:srgbClr val="18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9A24FE1D-8AF1-9B40-AD5E-483414C7F25F}"/>
              </a:ext>
            </a:extLst>
          </p:cNvPr>
          <p:cNvSpPr txBox="1">
            <a:spLocks/>
          </p:cNvSpPr>
          <p:nvPr/>
        </p:nvSpPr>
        <p:spPr>
          <a:xfrm>
            <a:off x="8120569" y="4928413"/>
            <a:ext cx="2670978" cy="364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L" sz="1800" dirty="0">
                <a:solidFill>
                  <a:srgbClr val="18223B"/>
                </a:solidFill>
                <a:latin typeface="Corbel" panose="020B0503020204020204" pitchFamily="34" charset="0"/>
              </a:rPr>
              <a:t>El monto total del primer pago.</a:t>
            </a:r>
            <a:endParaRPr lang="es-CL" sz="1400" b="1" dirty="0">
              <a:solidFill>
                <a:srgbClr val="18223B"/>
              </a:solidFill>
              <a:latin typeface="Corbel" panose="020B0503020204020204" pitchFamily="34" charset="0"/>
            </a:endParaRPr>
          </a:p>
        </p:txBody>
      </p:sp>
      <p:sp>
        <p:nvSpPr>
          <p:cNvPr id="34" name="Marcador de contenido 2">
            <a:extLst>
              <a:ext uri="{FF2B5EF4-FFF2-40B4-BE49-F238E27FC236}">
                <a16:creationId xmlns:a16="http://schemas.microsoft.com/office/drawing/2014/main" id="{552451D0-D434-504A-939E-FCAADF956CC8}"/>
              </a:ext>
            </a:extLst>
          </p:cNvPr>
          <p:cNvSpPr txBox="1">
            <a:spLocks/>
          </p:cNvSpPr>
          <p:nvPr/>
        </p:nvSpPr>
        <p:spPr>
          <a:xfrm>
            <a:off x="7500765" y="4316964"/>
            <a:ext cx="3910579" cy="364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L" sz="2700" b="1" dirty="0">
                <a:solidFill>
                  <a:schemeClr val="bg1"/>
                </a:solidFill>
                <a:latin typeface="Corbel" panose="020B0503020204020204" pitchFamily="34" charset="0"/>
              </a:rPr>
              <a:t>$177.405.895.500</a:t>
            </a:r>
          </a:p>
        </p:txBody>
      </p:sp>
      <p:sp>
        <p:nvSpPr>
          <p:cNvPr id="33" name="Marcador de número de diapositiva 35">
            <a:extLst>
              <a:ext uri="{FF2B5EF4-FFF2-40B4-BE49-F238E27FC236}">
                <a16:creationId xmlns:a16="http://schemas.microsoft.com/office/drawing/2014/main" id="{D5A677D8-E195-BF44-9E23-6906DD84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7733" y="6261939"/>
            <a:ext cx="2743200" cy="365125"/>
          </a:xfrm>
        </p:spPr>
        <p:txBody>
          <a:bodyPr/>
          <a:lstStyle/>
          <a:p>
            <a:fld id="{730D4C07-4436-8245-AD1B-57FA38B05667}" type="slidenum">
              <a:rPr lang="es-CL" sz="1400" b="1" smtClean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13</a:t>
            </a:fld>
            <a:endParaRPr lang="es-CL" sz="1400" b="1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707EECB-8083-0841-A116-5A05B5CA1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261" y="6693188"/>
            <a:ext cx="2706373" cy="164812"/>
          </a:xfrm>
          <a:prstGeom prst="rect">
            <a:avLst/>
          </a:prstGeom>
        </p:spPr>
      </p:pic>
      <p:sp>
        <p:nvSpPr>
          <p:cNvPr id="45" name="Marcador de contenido 2">
            <a:extLst>
              <a:ext uri="{FF2B5EF4-FFF2-40B4-BE49-F238E27FC236}">
                <a16:creationId xmlns:a16="http://schemas.microsoft.com/office/drawing/2014/main" id="{916E459C-14D7-764C-8353-D662FCA27612}"/>
              </a:ext>
            </a:extLst>
          </p:cNvPr>
          <p:cNvSpPr txBox="1">
            <a:spLocks/>
          </p:cNvSpPr>
          <p:nvPr/>
        </p:nvSpPr>
        <p:spPr>
          <a:xfrm>
            <a:off x="5035383" y="5973561"/>
            <a:ext cx="6456073" cy="533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CL" sz="1800" b="1" dirty="0">
                <a:solidFill>
                  <a:schemeClr val="bg1"/>
                </a:solidFill>
                <a:latin typeface="Corbel" panose="020B0503020204020204" pitchFamily="34" charset="0"/>
              </a:rPr>
              <a:t>MEJORAS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BE707E1-AF63-304B-A0A6-28423A1DC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120" y="416990"/>
            <a:ext cx="1663130" cy="6228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E1B7277-7008-FC4F-8580-9C3E0A21AFF1}"/>
              </a:ext>
            </a:extLst>
          </p:cNvPr>
          <p:cNvGrpSpPr/>
          <p:nvPr/>
        </p:nvGrpSpPr>
        <p:grpSpPr>
          <a:xfrm>
            <a:off x="1792480" y="2016038"/>
            <a:ext cx="8607040" cy="1838691"/>
            <a:chOff x="1792480" y="2531435"/>
            <a:chExt cx="8607040" cy="1838691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47D7CD21-FA67-E043-A23E-FF3DB178B656}"/>
                </a:ext>
              </a:extLst>
            </p:cNvPr>
            <p:cNvSpPr/>
            <p:nvPr/>
          </p:nvSpPr>
          <p:spPr>
            <a:xfrm>
              <a:off x="1792480" y="2531435"/>
              <a:ext cx="1886929" cy="1838691"/>
            </a:xfrm>
            <a:prstGeom prst="ellipse">
              <a:avLst/>
            </a:prstGeom>
            <a:solidFill>
              <a:srgbClr val="00D8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B1EFD4D2-9125-9E4F-88DE-96960E7994E6}"/>
                </a:ext>
              </a:extLst>
            </p:cNvPr>
            <p:cNvSpPr/>
            <p:nvPr/>
          </p:nvSpPr>
          <p:spPr>
            <a:xfrm>
              <a:off x="5152536" y="2531435"/>
              <a:ext cx="1886929" cy="1838691"/>
            </a:xfrm>
            <a:prstGeom prst="ellipse">
              <a:avLst/>
            </a:prstGeom>
            <a:solidFill>
              <a:srgbClr val="00D8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2D93192D-A35F-F54D-A283-869EAFFE1794}"/>
                </a:ext>
              </a:extLst>
            </p:cNvPr>
            <p:cNvSpPr/>
            <p:nvPr/>
          </p:nvSpPr>
          <p:spPr>
            <a:xfrm>
              <a:off x="8512591" y="2531435"/>
              <a:ext cx="1886929" cy="1838691"/>
            </a:xfrm>
            <a:prstGeom prst="ellipse">
              <a:avLst/>
            </a:prstGeom>
            <a:solidFill>
              <a:srgbClr val="00D8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1F26D418-CCD6-D64E-8A95-B468BBB0A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7610" y="2984807"/>
              <a:ext cx="1016668" cy="931946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DB14BA10-297A-2642-B7B2-1ECD24A9D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100000"/>
            </a:blip>
            <a:stretch>
              <a:fillRect/>
            </a:stretch>
          </p:blipFill>
          <p:spPr>
            <a:xfrm>
              <a:off x="5597036" y="2946796"/>
              <a:ext cx="976497" cy="976497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A94A9E35-98A2-BD43-AC7D-D49D849D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6224" y="2747144"/>
              <a:ext cx="1270141" cy="1385073"/>
            </a:xfrm>
            <a:prstGeom prst="rect">
              <a:avLst/>
            </a:prstGeom>
          </p:spPr>
        </p:pic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2223A19-1A8B-CF4D-8D73-0FD64641DFB3}"/>
              </a:ext>
            </a:extLst>
          </p:cNvPr>
          <p:cNvSpPr txBox="1"/>
          <p:nvPr/>
        </p:nvSpPr>
        <p:spPr>
          <a:xfrm>
            <a:off x="523151" y="516735"/>
            <a:ext cx="37994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Corbel" panose="020B0503020204020204" pitchFamily="34" charset="0"/>
              </a:rPr>
              <a:t>En menos de un mes</a:t>
            </a:r>
          </a:p>
          <a:p>
            <a:r>
              <a:rPr lang="es-CL" sz="2400" dirty="0">
                <a:solidFill>
                  <a:schemeClr val="bg1"/>
                </a:solidFill>
                <a:latin typeface="Corbel" panose="020B0503020204020204" pitchFamily="34" charset="0"/>
              </a:rPr>
              <a:t>hemos logrado llegar a:</a:t>
            </a:r>
          </a:p>
        </p:txBody>
      </p:sp>
    </p:spTree>
    <p:extLst>
      <p:ext uri="{BB962C8B-B14F-4D97-AF65-F5344CB8AC3E}">
        <p14:creationId xmlns:p14="http://schemas.microsoft.com/office/powerpoint/2010/main" val="4064800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4B4F26B-4497-644C-9208-2996BE033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6BAA183-60A7-644A-BD9A-9C034DF86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261" y="6693188"/>
            <a:ext cx="2706373" cy="16481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24E73C8-B5B7-9D49-B7CB-3F6828868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120" y="416990"/>
            <a:ext cx="1663130" cy="6228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B67B795-6BA2-4349-8E8F-EC60123FB309}"/>
              </a:ext>
            </a:extLst>
          </p:cNvPr>
          <p:cNvSpPr txBox="1"/>
          <p:nvPr/>
        </p:nvSpPr>
        <p:spPr>
          <a:xfrm>
            <a:off x="764839" y="2698030"/>
            <a:ext cx="1076141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500" dirty="0">
                <a:solidFill>
                  <a:schemeClr val="bg1"/>
                </a:solidFill>
                <a:latin typeface="Corbel" panose="020B0503020204020204" pitchFamily="34" charset="0"/>
              </a:rPr>
              <a:t>DESAFÍOS</a:t>
            </a:r>
            <a:endParaRPr lang="es-CL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s-CL" sz="5400" b="1" dirty="0">
                <a:solidFill>
                  <a:schemeClr val="bg1"/>
                </a:solidFill>
                <a:latin typeface="Corbel" panose="020B0503020204020204" pitchFamily="34" charset="0"/>
              </a:rPr>
              <a:t>a implementar</a:t>
            </a:r>
          </a:p>
        </p:txBody>
      </p:sp>
    </p:spTree>
    <p:extLst>
      <p:ext uri="{BB962C8B-B14F-4D97-AF65-F5344CB8AC3E}">
        <p14:creationId xmlns:p14="http://schemas.microsoft.com/office/powerpoint/2010/main" val="385618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12892" y="1320717"/>
            <a:ext cx="9559636" cy="39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>
                <a:solidFill>
                  <a:srgbClr val="17223B"/>
                </a:solidFill>
                <a:latin typeface="Corbel" panose="020B0503020204020204" pitchFamily="34" charset="0"/>
              </a:rPr>
              <a:t>Lograr que </a:t>
            </a:r>
            <a:r>
              <a:rPr lang="es-MX" sz="2400" b="1" dirty="0">
                <a:solidFill>
                  <a:srgbClr val="17223B"/>
                </a:solidFill>
                <a:latin typeface="Corbel" panose="020B0503020204020204" pitchFamily="34" charset="0"/>
              </a:rPr>
              <a:t>cada contacto del ciudadano </a:t>
            </a:r>
            <a:r>
              <a:rPr lang="es-MX" sz="2400" dirty="0">
                <a:solidFill>
                  <a:srgbClr val="17223B"/>
                </a:solidFill>
                <a:latin typeface="Corbel" panose="020B0503020204020204" pitchFamily="34" charset="0"/>
              </a:rPr>
              <a:t>con el Estado cuente.</a:t>
            </a:r>
          </a:p>
          <a:p>
            <a:pPr marL="0" indent="0">
              <a:buNone/>
            </a:pPr>
            <a:endParaRPr lang="es-MX" sz="2400" dirty="0">
              <a:solidFill>
                <a:srgbClr val="17223B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s-MX" sz="2400" dirty="0">
                <a:solidFill>
                  <a:srgbClr val="17223B"/>
                </a:solidFill>
                <a:latin typeface="Corbel" panose="020B0503020204020204" pitchFamily="34" charset="0"/>
              </a:rPr>
              <a:t>No debemos </a:t>
            </a:r>
            <a:r>
              <a:rPr lang="es-MX" sz="2400" b="1" dirty="0">
                <a:solidFill>
                  <a:srgbClr val="17223B"/>
                </a:solidFill>
                <a:latin typeface="Corbel" panose="020B0503020204020204" pitchFamily="34" charset="0"/>
              </a:rPr>
              <a:t>pedir papeles </a:t>
            </a:r>
            <a:r>
              <a:rPr lang="es-MX" sz="2400" dirty="0">
                <a:solidFill>
                  <a:srgbClr val="17223B"/>
                </a:solidFill>
                <a:latin typeface="Corbel" panose="020B0503020204020204" pitchFamily="34" charset="0"/>
              </a:rPr>
              <a:t>que cómo Estado tenemos.</a:t>
            </a:r>
          </a:p>
          <a:p>
            <a:pPr marL="0" indent="0">
              <a:buNone/>
            </a:pPr>
            <a:endParaRPr lang="es-MX" sz="2400" dirty="0">
              <a:solidFill>
                <a:srgbClr val="17223B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s-MX" sz="2400" b="1" dirty="0">
                <a:solidFill>
                  <a:srgbClr val="17223B"/>
                </a:solidFill>
                <a:latin typeface="Corbel" panose="020B0503020204020204" pitchFamily="34" charset="0"/>
              </a:rPr>
              <a:t>Información debe estar actualizada</a:t>
            </a:r>
            <a:r>
              <a:rPr lang="es-MX" sz="2400" dirty="0">
                <a:solidFill>
                  <a:srgbClr val="17223B"/>
                </a:solidFill>
                <a:latin typeface="Corbel" panose="020B0503020204020204" pitchFamily="34" charset="0"/>
              </a:rPr>
              <a:t>, para una mejor toma de decisiones.</a:t>
            </a:r>
          </a:p>
          <a:p>
            <a:pPr marL="0" indent="0">
              <a:buNone/>
            </a:pPr>
            <a:endParaRPr lang="es-MX" sz="2400" dirty="0">
              <a:solidFill>
                <a:srgbClr val="17223B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s-MX" sz="2400" b="1" dirty="0" err="1">
                <a:solidFill>
                  <a:srgbClr val="17223B"/>
                </a:solidFill>
                <a:latin typeface="Corbel" panose="020B0503020204020204" pitchFamily="34" charset="0"/>
              </a:rPr>
              <a:t>Contactabilidad</a:t>
            </a:r>
            <a:r>
              <a:rPr lang="es-MX" sz="2400" dirty="0">
                <a:solidFill>
                  <a:srgbClr val="17223B"/>
                </a:solidFill>
                <a:latin typeface="Corbel" panose="020B0503020204020204" pitchFamily="34" charset="0"/>
              </a:rPr>
              <a:t>, lograr una mirada como Estado (casilla de avisos única).</a:t>
            </a:r>
          </a:p>
          <a:p>
            <a:pPr marL="0" indent="0">
              <a:buNone/>
            </a:pPr>
            <a:endParaRPr lang="es-MX" sz="2400" dirty="0">
              <a:solidFill>
                <a:srgbClr val="17223B"/>
              </a:solidFill>
              <a:latin typeface="Corbel" panose="020B0503020204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D13764F-D9CF-5740-BC3B-E76B5E948F82}"/>
              </a:ext>
            </a:extLst>
          </p:cNvPr>
          <p:cNvSpPr/>
          <p:nvPr/>
        </p:nvSpPr>
        <p:spPr>
          <a:xfrm>
            <a:off x="1040279" y="1163221"/>
            <a:ext cx="727493" cy="708895"/>
          </a:xfrm>
          <a:prstGeom prst="ellipse">
            <a:avLst/>
          </a:prstGeom>
          <a:solidFill>
            <a:srgbClr val="00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500" dirty="0">
              <a:latin typeface="Corbel" panose="020B0503020204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EA1247E-C802-494E-8ED0-8612BC742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262" y="6693189"/>
            <a:ext cx="2706373" cy="164812"/>
          </a:xfrm>
          <a:prstGeom prst="rect">
            <a:avLst/>
          </a:prstGeom>
        </p:spPr>
      </p:pic>
      <p:sp>
        <p:nvSpPr>
          <p:cNvPr id="10" name="Marcador de número de diapositiva 35">
            <a:extLst>
              <a:ext uri="{FF2B5EF4-FFF2-40B4-BE49-F238E27FC236}">
                <a16:creationId xmlns:a16="http://schemas.microsoft.com/office/drawing/2014/main" id="{55AF37B5-44ED-8D40-81B7-748481CC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7733" y="6261940"/>
            <a:ext cx="2743200" cy="365125"/>
          </a:xfrm>
        </p:spPr>
        <p:txBody>
          <a:bodyPr/>
          <a:lstStyle/>
          <a:p>
            <a:fld id="{730D4C07-4436-8245-AD1B-57FA38B05667}" type="slidenum">
              <a:rPr lang="es-CL" sz="1400" b="1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15</a:t>
            </a:fld>
            <a:endParaRPr lang="es-CL" sz="1400" b="1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52222A5-6CC1-D445-94EB-54533CE05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123" y="416990"/>
            <a:ext cx="1663127" cy="6228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0F7418F7-CB83-9C46-9C90-4C50653B0924}"/>
              </a:ext>
            </a:extLst>
          </p:cNvPr>
          <p:cNvSpPr/>
          <p:nvPr/>
        </p:nvSpPr>
        <p:spPr>
          <a:xfrm>
            <a:off x="1040279" y="2077434"/>
            <a:ext cx="727493" cy="708895"/>
          </a:xfrm>
          <a:prstGeom prst="ellipse">
            <a:avLst/>
          </a:prstGeom>
          <a:solidFill>
            <a:srgbClr val="00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500" dirty="0">
              <a:latin typeface="Corbel" panose="020B0503020204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254E56F-6E27-7E48-BE01-B198C0039437}"/>
              </a:ext>
            </a:extLst>
          </p:cNvPr>
          <p:cNvSpPr/>
          <p:nvPr/>
        </p:nvSpPr>
        <p:spPr>
          <a:xfrm>
            <a:off x="1040279" y="2991647"/>
            <a:ext cx="727493" cy="708895"/>
          </a:xfrm>
          <a:prstGeom prst="ellipse">
            <a:avLst/>
          </a:prstGeom>
          <a:solidFill>
            <a:srgbClr val="00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500" dirty="0">
              <a:latin typeface="Corbel" panose="020B0503020204020204" pitchFamily="34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768FD3C-F73C-944D-9704-2A9E8F743093}"/>
              </a:ext>
            </a:extLst>
          </p:cNvPr>
          <p:cNvSpPr/>
          <p:nvPr/>
        </p:nvSpPr>
        <p:spPr>
          <a:xfrm>
            <a:off x="1040279" y="3905859"/>
            <a:ext cx="727493" cy="708895"/>
          </a:xfrm>
          <a:prstGeom prst="ellipse">
            <a:avLst/>
          </a:prstGeom>
          <a:solidFill>
            <a:srgbClr val="00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500" dirty="0">
              <a:latin typeface="Corbel" panose="020B0503020204020204" pitchFamily="34" charset="0"/>
            </a:endParaRPr>
          </a:p>
        </p:txBody>
      </p:sp>
      <p:sp>
        <p:nvSpPr>
          <p:cNvPr id="18" name="2 Marcador de contenido">
            <a:extLst>
              <a:ext uri="{FF2B5EF4-FFF2-40B4-BE49-F238E27FC236}">
                <a16:creationId xmlns:a16="http://schemas.microsoft.com/office/drawing/2014/main" id="{DBEE7AD5-6DAE-954E-B909-6624C8B22959}"/>
              </a:ext>
            </a:extLst>
          </p:cNvPr>
          <p:cNvSpPr txBox="1">
            <a:spLocks/>
          </p:cNvSpPr>
          <p:nvPr/>
        </p:nvSpPr>
        <p:spPr>
          <a:xfrm>
            <a:off x="962867" y="1143591"/>
            <a:ext cx="882316" cy="534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4500" b="1" dirty="0">
                <a:solidFill>
                  <a:schemeClr val="bg1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19" name="2 Marcador de contenido">
            <a:extLst>
              <a:ext uri="{FF2B5EF4-FFF2-40B4-BE49-F238E27FC236}">
                <a16:creationId xmlns:a16="http://schemas.microsoft.com/office/drawing/2014/main" id="{199C61B3-C7B2-9949-999C-F372899D32F2}"/>
              </a:ext>
            </a:extLst>
          </p:cNvPr>
          <p:cNvSpPr txBox="1">
            <a:spLocks/>
          </p:cNvSpPr>
          <p:nvPr/>
        </p:nvSpPr>
        <p:spPr>
          <a:xfrm>
            <a:off x="962867" y="2049242"/>
            <a:ext cx="882316" cy="534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4500" b="1" dirty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20" name="2 Marcador de contenido">
            <a:extLst>
              <a:ext uri="{FF2B5EF4-FFF2-40B4-BE49-F238E27FC236}">
                <a16:creationId xmlns:a16="http://schemas.microsoft.com/office/drawing/2014/main" id="{A414A42F-E1A1-7D4A-AB2E-01FD0A75B46E}"/>
              </a:ext>
            </a:extLst>
          </p:cNvPr>
          <p:cNvSpPr txBox="1">
            <a:spLocks/>
          </p:cNvSpPr>
          <p:nvPr/>
        </p:nvSpPr>
        <p:spPr>
          <a:xfrm>
            <a:off x="962867" y="2918851"/>
            <a:ext cx="882316" cy="534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4500" b="1" dirty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</a:p>
        </p:txBody>
      </p:sp>
      <p:sp>
        <p:nvSpPr>
          <p:cNvPr id="21" name="2 Marcador de contenido">
            <a:extLst>
              <a:ext uri="{FF2B5EF4-FFF2-40B4-BE49-F238E27FC236}">
                <a16:creationId xmlns:a16="http://schemas.microsoft.com/office/drawing/2014/main" id="{CA3E8E8B-E181-BE46-94B3-792B01226CFE}"/>
              </a:ext>
            </a:extLst>
          </p:cNvPr>
          <p:cNvSpPr txBox="1">
            <a:spLocks/>
          </p:cNvSpPr>
          <p:nvPr/>
        </p:nvSpPr>
        <p:spPr>
          <a:xfrm>
            <a:off x="962867" y="3847620"/>
            <a:ext cx="882316" cy="534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4500" b="1" dirty="0">
                <a:solidFill>
                  <a:schemeClr val="bg1"/>
                </a:solidFill>
                <a:latin typeface="Corbel" panose="020B0503020204020204" pitchFamily="34" charset="0"/>
              </a:rPr>
              <a:t>4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768FD3C-F73C-944D-9704-2A9E8F743093}"/>
              </a:ext>
            </a:extLst>
          </p:cNvPr>
          <p:cNvSpPr/>
          <p:nvPr/>
        </p:nvSpPr>
        <p:spPr>
          <a:xfrm>
            <a:off x="1043213" y="4840863"/>
            <a:ext cx="727493" cy="708895"/>
          </a:xfrm>
          <a:prstGeom prst="ellipse">
            <a:avLst/>
          </a:prstGeom>
          <a:solidFill>
            <a:srgbClr val="00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500" dirty="0">
              <a:latin typeface="Corbel" panose="020B0503020204020204" pitchFamily="34" charset="0"/>
            </a:endParaRPr>
          </a:p>
        </p:txBody>
      </p:sp>
      <p:sp>
        <p:nvSpPr>
          <p:cNvPr id="25" name="2 Marcador de contenido">
            <a:extLst>
              <a:ext uri="{FF2B5EF4-FFF2-40B4-BE49-F238E27FC236}">
                <a16:creationId xmlns:a16="http://schemas.microsoft.com/office/drawing/2014/main" id="{CA3E8E8B-E181-BE46-94B3-792B01226CFE}"/>
              </a:ext>
            </a:extLst>
          </p:cNvPr>
          <p:cNvSpPr txBox="1">
            <a:spLocks/>
          </p:cNvSpPr>
          <p:nvPr/>
        </p:nvSpPr>
        <p:spPr>
          <a:xfrm>
            <a:off x="965801" y="4782624"/>
            <a:ext cx="882316" cy="534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4500" b="1" dirty="0">
                <a:solidFill>
                  <a:schemeClr val="bg1"/>
                </a:solidFill>
                <a:latin typeface="Corbel" panose="020B0503020204020204" pitchFamily="34" charset="0"/>
              </a:rPr>
              <a:t>5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845183" y="4931109"/>
            <a:ext cx="9348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17223B"/>
                </a:solidFill>
                <a:latin typeface="Corbel" panose="020B0503020204020204" pitchFamily="34" charset="0"/>
              </a:rPr>
              <a:t>Generar un </a:t>
            </a:r>
            <a:r>
              <a:rPr lang="es-MX" sz="2400" b="1" dirty="0">
                <a:solidFill>
                  <a:srgbClr val="17223B"/>
                </a:solidFill>
                <a:latin typeface="Corbel" panose="020B0503020204020204" pitchFamily="34" charset="0"/>
              </a:rPr>
              <a:t>Estado proactivo </a:t>
            </a:r>
            <a:r>
              <a:rPr lang="es-MX" sz="2400" dirty="0">
                <a:solidFill>
                  <a:srgbClr val="17223B"/>
                </a:solidFill>
                <a:latin typeface="Corbel" panose="020B0503020204020204" pitchFamily="34" charset="0"/>
              </a:rPr>
              <a:t>que busque a las personas. </a:t>
            </a:r>
          </a:p>
        </p:txBody>
      </p:sp>
    </p:spTree>
    <p:extLst>
      <p:ext uri="{BB962C8B-B14F-4D97-AF65-F5344CB8AC3E}">
        <p14:creationId xmlns:p14="http://schemas.microsoft.com/office/powerpoint/2010/main" val="425425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18A906D-2177-9341-A4E0-A11858306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42" b="604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6BAA183-60A7-644A-BD9A-9C034DF86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261" y="6693188"/>
            <a:ext cx="2706373" cy="16481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61DE88BB-DAFD-894A-A0AF-F874DFDA2493}"/>
              </a:ext>
            </a:extLst>
          </p:cNvPr>
          <p:cNvSpPr txBox="1"/>
          <p:nvPr/>
        </p:nvSpPr>
        <p:spPr>
          <a:xfrm>
            <a:off x="764840" y="2282533"/>
            <a:ext cx="1074322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500" dirty="0">
                <a:solidFill>
                  <a:schemeClr val="bg1"/>
                </a:solidFill>
                <a:latin typeface="Corbel" panose="020B0503020204020204" pitchFamily="34" charset="0"/>
              </a:rPr>
              <a:t>DEBEMOS SER CAPACES DE QUE</a:t>
            </a:r>
            <a:endParaRPr lang="es-CL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s-CL" sz="5400" b="1" dirty="0">
                <a:solidFill>
                  <a:schemeClr val="bg1"/>
                </a:solidFill>
                <a:latin typeface="Corbel" panose="020B0503020204020204" pitchFamily="34" charset="0"/>
              </a:rPr>
              <a:t>el ciudadano nos vea como un aliado y un apoyo oportuno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E24E73C8-B5B7-9D49-B7CB-3F6828868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120" y="416990"/>
            <a:ext cx="1663130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24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1E752D3-53B3-BC46-8867-85E8D6C06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D8F56429-9EC4-934A-820E-31F7FE145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261" y="6693188"/>
            <a:ext cx="2706373" cy="164812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7538915-81C8-7D49-B6CF-92B2AE907685}"/>
              </a:ext>
            </a:extLst>
          </p:cNvPr>
          <p:cNvGrpSpPr/>
          <p:nvPr/>
        </p:nvGrpSpPr>
        <p:grpSpPr>
          <a:xfrm>
            <a:off x="3629299" y="2637000"/>
            <a:ext cx="4933403" cy="1584000"/>
            <a:chOff x="3063441" y="2600932"/>
            <a:chExt cx="4933403" cy="1584000"/>
          </a:xfrm>
        </p:grpSpPr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77A886DF-527A-654A-97F8-3CD07C4FC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3441" y="2890975"/>
              <a:ext cx="2689201" cy="100440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0AC0858-0D7E-F24F-8789-33410778B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8901"/>
            <a:stretch/>
          </p:blipFill>
          <p:spPr>
            <a:xfrm>
              <a:off x="6217857" y="2600932"/>
              <a:ext cx="1778987" cy="15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44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18A906D-2177-9341-A4E0-A11858306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42" b="604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6BAA183-60A7-644A-BD9A-9C034DF86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261" y="6693188"/>
            <a:ext cx="2706373" cy="16481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61DE88BB-DAFD-894A-A0AF-F874DFDA2493}"/>
              </a:ext>
            </a:extLst>
          </p:cNvPr>
          <p:cNvSpPr txBox="1"/>
          <p:nvPr/>
        </p:nvSpPr>
        <p:spPr>
          <a:xfrm>
            <a:off x="764839" y="2698030"/>
            <a:ext cx="6872394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500" dirty="0">
                <a:solidFill>
                  <a:schemeClr val="bg1"/>
                </a:solidFill>
                <a:latin typeface="Corbel" panose="020B0503020204020204" pitchFamily="34" charset="0"/>
              </a:rPr>
              <a:t>LA FRAGILIDAD DE LAS FAMILIAS</a:t>
            </a:r>
            <a:endParaRPr lang="es-CL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s-CL" sz="5400" b="1" dirty="0">
                <a:solidFill>
                  <a:schemeClr val="bg1"/>
                </a:solidFill>
                <a:latin typeface="Corbel" panose="020B0503020204020204" pitchFamily="34" charset="0"/>
              </a:rPr>
              <a:t>El riesgo de retroceder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E24E73C8-B5B7-9D49-B7CB-3F6828868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120" y="416990"/>
            <a:ext cx="1663130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71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720EEDBA-E490-084E-8ACB-4DD329426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262" y="6693189"/>
            <a:ext cx="2706373" cy="164812"/>
          </a:xfrm>
          <a:prstGeom prst="rect">
            <a:avLst/>
          </a:prstGeom>
        </p:spPr>
      </p:pic>
      <p:sp>
        <p:nvSpPr>
          <p:cNvPr id="34" name="Marcador de número de diapositiva 35">
            <a:extLst>
              <a:ext uri="{FF2B5EF4-FFF2-40B4-BE49-F238E27FC236}">
                <a16:creationId xmlns:a16="http://schemas.microsoft.com/office/drawing/2014/main" id="{52A4A420-7336-1842-9ABA-11340327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7733" y="6261940"/>
            <a:ext cx="2743200" cy="365125"/>
          </a:xfrm>
        </p:spPr>
        <p:txBody>
          <a:bodyPr/>
          <a:lstStyle/>
          <a:p>
            <a:fld id="{730D4C07-4436-8245-AD1B-57FA38B05667}" type="slidenum">
              <a:rPr lang="es-CL" sz="1400" b="1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3</a:t>
            </a:fld>
            <a:endParaRPr lang="es-CL" sz="1400" b="1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8AE7C60D-E091-A644-AB28-987412C62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123" y="416990"/>
            <a:ext cx="1663127" cy="622800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AF31D21E-9FFD-7546-818D-674BC5F278C4}"/>
              </a:ext>
            </a:extLst>
          </p:cNvPr>
          <p:cNvSpPr txBox="1"/>
          <p:nvPr/>
        </p:nvSpPr>
        <p:spPr>
          <a:xfrm>
            <a:off x="523151" y="516735"/>
            <a:ext cx="4918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rgbClr val="18223B"/>
                </a:solidFill>
                <a:latin typeface="Corbel" panose="020B0503020204020204" pitchFamily="34" charset="0"/>
              </a:rPr>
              <a:t>Probabilidad de retroceder</a:t>
            </a:r>
          </a:p>
          <a:p>
            <a:r>
              <a:rPr lang="es-CL" sz="2400" dirty="0">
                <a:solidFill>
                  <a:srgbClr val="18223B"/>
                </a:solidFill>
                <a:latin typeface="Corbel" panose="020B0503020204020204" pitchFamily="34" charset="0"/>
              </a:rPr>
              <a:t>al quintil 1 en un periodo de 4 años</a:t>
            </a:r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1C467991-9241-5F42-952E-2BC752E9F496}"/>
              </a:ext>
            </a:extLst>
          </p:cNvPr>
          <p:cNvCxnSpPr>
            <a:cxnSpLocks/>
          </p:cNvCxnSpPr>
          <p:nvPr/>
        </p:nvCxnSpPr>
        <p:spPr>
          <a:xfrm>
            <a:off x="624750" y="1788196"/>
            <a:ext cx="1026695" cy="0"/>
          </a:xfrm>
          <a:prstGeom prst="line">
            <a:avLst/>
          </a:prstGeom>
          <a:ln w="50800">
            <a:solidFill>
              <a:srgbClr val="182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84051B02-BB98-1B45-A1C7-78778FBE4152}"/>
              </a:ext>
            </a:extLst>
          </p:cNvPr>
          <p:cNvGrpSpPr/>
          <p:nvPr/>
        </p:nvGrpSpPr>
        <p:grpSpPr>
          <a:xfrm>
            <a:off x="563523" y="2017669"/>
            <a:ext cx="11034474" cy="3990995"/>
            <a:chOff x="563523" y="2642509"/>
            <a:chExt cx="11034474" cy="3990995"/>
          </a:xfrm>
        </p:grpSpPr>
        <p:graphicFrame>
          <p:nvGraphicFramePr>
            <p:cNvPr id="68" name="Gráfico 67">
              <a:extLst>
                <a:ext uri="{FF2B5EF4-FFF2-40B4-BE49-F238E27FC236}">
                  <a16:creationId xmlns:a16="http://schemas.microsoft.com/office/drawing/2014/main" id="{D879240D-E191-B145-A904-B3F19CEC4A1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63523" y="2642509"/>
            <a:ext cx="11034474" cy="38478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2" name="2 Rectángulo">
              <a:extLst>
                <a:ext uri="{FF2B5EF4-FFF2-40B4-BE49-F238E27FC236}">
                  <a16:creationId xmlns:a16="http://schemas.microsoft.com/office/drawing/2014/main" id="{E1B76C43-D252-C74D-A793-71297C39AC1A}"/>
                </a:ext>
              </a:extLst>
            </p:cNvPr>
            <p:cNvSpPr/>
            <p:nvPr/>
          </p:nvSpPr>
          <p:spPr>
            <a:xfrm>
              <a:off x="986791" y="3223527"/>
              <a:ext cx="333093" cy="2666870"/>
            </a:xfrm>
            <a:prstGeom prst="rect">
              <a:avLst/>
            </a:prstGeom>
            <a:noFill/>
            <a:ln w="25400">
              <a:solidFill>
                <a:srgbClr val="182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L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54E63124-B0DC-494F-9150-25FD438AEE0F}"/>
                </a:ext>
              </a:extLst>
            </p:cNvPr>
            <p:cNvGrpSpPr/>
            <p:nvPr/>
          </p:nvGrpSpPr>
          <p:grpSpPr>
            <a:xfrm>
              <a:off x="4902156" y="6341265"/>
              <a:ext cx="2387689" cy="292239"/>
              <a:chOff x="7040880" y="-229940"/>
              <a:chExt cx="2387689" cy="292239"/>
            </a:xfrm>
          </p:grpSpPr>
          <p:grpSp>
            <p:nvGrpSpPr>
              <p:cNvPr id="3" name="Grupo 2">
                <a:extLst>
                  <a:ext uri="{FF2B5EF4-FFF2-40B4-BE49-F238E27FC236}">
                    <a16:creationId xmlns:a16="http://schemas.microsoft.com/office/drawing/2014/main" id="{5DA472C9-2069-8D43-9414-9BA56BCBB1A2}"/>
                  </a:ext>
                </a:extLst>
              </p:cNvPr>
              <p:cNvGrpSpPr/>
              <p:nvPr/>
            </p:nvGrpSpPr>
            <p:grpSpPr>
              <a:xfrm>
                <a:off x="7040880" y="-214700"/>
                <a:ext cx="1061809" cy="276999"/>
                <a:chOff x="7040880" y="-214700"/>
                <a:chExt cx="1061809" cy="276999"/>
              </a:xfrm>
            </p:grpSpPr>
            <p:sp>
              <p:nvSpPr>
                <p:cNvPr id="93" name="Rectángulo 92">
                  <a:extLst>
                    <a:ext uri="{FF2B5EF4-FFF2-40B4-BE49-F238E27FC236}">
                      <a16:creationId xmlns:a16="http://schemas.microsoft.com/office/drawing/2014/main" id="{48420607-C3C1-1948-83FE-D3BC89942F60}"/>
                    </a:ext>
                  </a:extLst>
                </p:cNvPr>
                <p:cNvSpPr/>
                <p:nvPr/>
              </p:nvSpPr>
              <p:spPr>
                <a:xfrm>
                  <a:off x="7223760" y="-214700"/>
                  <a:ext cx="878929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44546A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s-CL" sz="1200" dirty="0">
                      <a:solidFill>
                        <a:srgbClr val="18223B"/>
                      </a:solidFill>
                      <a:latin typeface="Corbel" panose="020B0503020204020204" pitchFamily="34" charset="0"/>
                    </a:rPr>
                    <a:t>Quintil 3</a:t>
                  </a:r>
                </a:p>
              </p:txBody>
            </p:sp>
            <p:sp>
              <p:nvSpPr>
                <p:cNvPr id="2" name="Rectángulo 1">
                  <a:extLst>
                    <a:ext uri="{FF2B5EF4-FFF2-40B4-BE49-F238E27FC236}">
                      <a16:creationId xmlns:a16="http://schemas.microsoft.com/office/drawing/2014/main" id="{A8244221-3816-CE48-9066-E0BE0BE11C57}"/>
                    </a:ext>
                  </a:extLst>
                </p:cNvPr>
                <p:cNvSpPr/>
                <p:nvPr/>
              </p:nvSpPr>
              <p:spPr>
                <a:xfrm>
                  <a:off x="7040880" y="-167640"/>
                  <a:ext cx="182880" cy="182880"/>
                </a:xfrm>
                <a:prstGeom prst="rect">
                  <a:avLst/>
                </a:prstGeom>
                <a:solidFill>
                  <a:srgbClr val="00D8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</p:grpSp>
          <p:grpSp>
            <p:nvGrpSpPr>
              <p:cNvPr id="95" name="Grupo 94">
                <a:extLst>
                  <a:ext uri="{FF2B5EF4-FFF2-40B4-BE49-F238E27FC236}">
                    <a16:creationId xmlns:a16="http://schemas.microsoft.com/office/drawing/2014/main" id="{0DA38DCA-D030-874F-A818-71D34B768332}"/>
                  </a:ext>
                </a:extLst>
              </p:cNvPr>
              <p:cNvGrpSpPr/>
              <p:nvPr/>
            </p:nvGrpSpPr>
            <p:grpSpPr>
              <a:xfrm>
                <a:off x="8366760" y="-229940"/>
                <a:ext cx="1061809" cy="276999"/>
                <a:chOff x="7040880" y="-214700"/>
                <a:chExt cx="1061809" cy="276999"/>
              </a:xfrm>
            </p:grpSpPr>
            <p:sp>
              <p:nvSpPr>
                <p:cNvPr id="96" name="Rectángulo 95">
                  <a:extLst>
                    <a:ext uri="{FF2B5EF4-FFF2-40B4-BE49-F238E27FC236}">
                      <a16:creationId xmlns:a16="http://schemas.microsoft.com/office/drawing/2014/main" id="{9928F505-DBF3-634E-B9F1-2388B7B8B616}"/>
                    </a:ext>
                  </a:extLst>
                </p:cNvPr>
                <p:cNvSpPr/>
                <p:nvPr/>
              </p:nvSpPr>
              <p:spPr>
                <a:xfrm>
                  <a:off x="7223760" y="-214700"/>
                  <a:ext cx="878929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44546A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s-CL" sz="1200" dirty="0">
                      <a:solidFill>
                        <a:srgbClr val="18223B"/>
                      </a:solidFill>
                      <a:latin typeface="Corbel" panose="020B0503020204020204" pitchFamily="34" charset="0"/>
                    </a:rPr>
                    <a:t>Quintil 3</a:t>
                  </a:r>
                </a:p>
              </p:txBody>
            </p:sp>
            <p:sp>
              <p:nvSpPr>
                <p:cNvPr id="97" name="Rectángulo 96">
                  <a:extLst>
                    <a:ext uri="{FF2B5EF4-FFF2-40B4-BE49-F238E27FC236}">
                      <a16:creationId xmlns:a16="http://schemas.microsoft.com/office/drawing/2014/main" id="{61833D19-5E59-7349-A973-7806D019237E}"/>
                    </a:ext>
                  </a:extLst>
                </p:cNvPr>
                <p:cNvSpPr/>
                <p:nvPr/>
              </p:nvSpPr>
              <p:spPr>
                <a:xfrm>
                  <a:off x="7040880" y="-167640"/>
                  <a:ext cx="182880" cy="182880"/>
                </a:xfrm>
                <a:prstGeom prst="rect">
                  <a:avLst/>
                </a:prstGeom>
                <a:solidFill>
                  <a:srgbClr val="6A70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</p:grpSp>
        </p:grpSp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136B899-E26F-9544-AB42-8185812DBD01}"/>
              </a:ext>
            </a:extLst>
          </p:cNvPr>
          <p:cNvSpPr/>
          <p:nvPr/>
        </p:nvSpPr>
        <p:spPr>
          <a:xfrm>
            <a:off x="537592" y="6184839"/>
            <a:ext cx="6384389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s-MX" sz="9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Fuente: </a:t>
            </a:r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OECD (2018). A </a:t>
            </a:r>
            <a:r>
              <a:rPr lang="es-ES" sz="9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broken</a:t>
            </a:r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social </a:t>
            </a:r>
            <a:r>
              <a:rPr lang="es-ES" sz="9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elevator</a:t>
            </a:r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? </a:t>
            </a:r>
            <a:r>
              <a:rPr lang="es-ES" sz="9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How</a:t>
            </a:r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to </a:t>
            </a:r>
            <a:r>
              <a:rPr lang="es-ES" sz="9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promote</a:t>
            </a:r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social </a:t>
            </a:r>
            <a:r>
              <a:rPr lang="es-ES" sz="9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mobility</a:t>
            </a:r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.</a:t>
            </a:r>
            <a:endParaRPr lang="es-CL" sz="9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4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5CAD127-FBCF-4E46-A7C1-999BC482D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6BAA183-60A7-644A-BD9A-9C034DF86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261" y="6693188"/>
            <a:ext cx="2706373" cy="16481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61DE88BB-DAFD-894A-A0AF-F874DFDA2493}"/>
              </a:ext>
            </a:extLst>
          </p:cNvPr>
          <p:cNvSpPr txBox="1"/>
          <p:nvPr/>
        </p:nvSpPr>
        <p:spPr>
          <a:xfrm>
            <a:off x="764839" y="2698030"/>
            <a:ext cx="5923416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500" dirty="0">
                <a:solidFill>
                  <a:schemeClr val="bg1"/>
                </a:solidFill>
                <a:latin typeface="Corbel" panose="020B0503020204020204" pitchFamily="34" charset="0"/>
              </a:rPr>
              <a:t>¿QUÉ OCURRE?</a:t>
            </a:r>
            <a:endParaRPr lang="es-CL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s-CL" sz="5400" b="1" dirty="0">
                <a:solidFill>
                  <a:schemeClr val="bg1"/>
                </a:solidFill>
                <a:latin typeface="Corbel" panose="020B0503020204020204" pitchFamily="34" charset="0"/>
              </a:rPr>
              <a:t>Inseguridad laboral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E24E73C8-B5B7-9D49-B7CB-3F6828868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120" y="416990"/>
            <a:ext cx="1663130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8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843D1D-9DEB-8847-923B-5523CFCB3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08"/>
          <a:stretch/>
        </p:blipFill>
        <p:spPr>
          <a:xfrm>
            <a:off x="-1" y="0"/>
            <a:ext cx="12223265" cy="6858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6BAA183-60A7-644A-BD9A-9C034DF86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261" y="6693188"/>
            <a:ext cx="2706373" cy="16481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24E73C8-B5B7-9D49-B7CB-3F6828868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120" y="416990"/>
            <a:ext cx="1663130" cy="622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A6B9A86-D4C0-A44B-8AC9-3DFC485A03EA}"/>
              </a:ext>
            </a:extLst>
          </p:cNvPr>
          <p:cNvSpPr txBox="1"/>
          <p:nvPr/>
        </p:nvSpPr>
        <p:spPr>
          <a:xfrm>
            <a:off x="764839" y="2698030"/>
            <a:ext cx="4190571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500" dirty="0">
                <a:solidFill>
                  <a:schemeClr val="bg1"/>
                </a:solidFill>
                <a:latin typeface="Corbel" panose="020B0503020204020204" pitchFamily="34" charset="0"/>
              </a:rPr>
              <a:t>¿QUÉ OCURRE?</a:t>
            </a:r>
            <a:endParaRPr lang="es-CL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s-CL" sz="5400" b="1" dirty="0">
                <a:solidFill>
                  <a:schemeClr val="bg1"/>
                </a:solidFill>
                <a:latin typeface="Corbel" panose="020B0503020204020204" pitchFamily="34" charset="0"/>
              </a:rPr>
              <a:t>Costo de vida</a:t>
            </a:r>
          </a:p>
        </p:txBody>
      </p:sp>
    </p:spTree>
    <p:extLst>
      <p:ext uri="{BB962C8B-B14F-4D97-AF65-F5344CB8AC3E}">
        <p14:creationId xmlns:p14="http://schemas.microsoft.com/office/powerpoint/2010/main" val="91509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D922B1-6FE6-2241-91BB-19DE3BBA0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0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6BAA183-60A7-644A-BD9A-9C034DF86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261" y="6693188"/>
            <a:ext cx="2706373" cy="16481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61DE88BB-DAFD-894A-A0AF-F874DFDA2493}"/>
              </a:ext>
            </a:extLst>
          </p:cNvPr>
          <p:cNvSpPr txBox="1"/>
          <p:nvPr/>
        </p:nvSpPr>
        <p:spPr>
          <a:xfrm>
            <a:off x="764839" y="2698030"/>
            <a:ext cx="1076141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500" dirty="0">
                <a:solidFill>
                  <a:schemeClr val="bg1"/>
                </a:solidFill>
                <a:latin typeface="Corbel" panose="020B0503020204020204" pitchFamily="34" charset="0"/>
              </a:rPr>
              <a:t>¿QUÉ OCURRE?</a:t>
            </a:r>
            <a:endParaRPr lang="es-CL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s-CL" sz="5400" b="1" dirty="0">
                <a:solidFill>
                  <a:schemeClr val="bg1"/>
                </a:solidFill>
                <a:latin typeface="Corbel" panose="020B0503020204020204" pitchFamily="34" charset="0"/>
              </a:rPr>
              <a:t>Nivel de endeudamiento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E24E73C8-B5B7-9D49-B7CB-3F6828868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120" y="416990"/>
            <a:ext cx="1663130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9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7984CD6D-6CA6-EE4D-8DDE-7A56604DB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2486" r="11091" b="9824"/>
          <a:stretch/>
        </p:blipFill>
        <p:spPr bwMode="auto">
          <a:xfrm>
            <a:off x="2005974" y="516735"/>
            <a:ext cx="8377474" cy="610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720EEDBA-E490-084E-8ACB-4DD329426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262" y="6693189"/>
            <a:ext cx="2706373" cy="164812"/>
          </a:xfrm>
          <a:prstGeom prst="rect">
            <a:avLst/>
          </a:prstGeom>
        </p:spPr>
      </p:pic>
      <p:sp>
        <p:nvSpPr>
          <p:cNvPr id="34" name="Marcador de número de diapositiva 35">
            <a:extLst>
              <a:ext uri="{FF2B5EF4-FFF2-40B4-BE49-F238E27FC236}">
                <a16:creationId xmlns:a16="http://schemas.microsoft.com/office/drawing/2014/main" id="{52A4A420-7336-1842-9ABA-11340327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7733" y="6261940"/>
            <a:ext cx="2743200" cy="365125"/>
          </a:xfrm>
        </p:spPr>
        <p:txBody>
          <a:bodyPr/>
          <a:lstStyle/>
          <a:p>
            <a:fld id="{730D4C07-4436-8245-AD1B-57FA38B05667}" type="slidenum">
              <a:rPr lang="es-CL" sz="1400" b="1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7</a:t>
            </a:fld>
            <a:endParaRPr lang="es-CL" sz="1400" b="1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8AE7C60D-E091-A644-AB28-987412C62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123" y="416990"/>
            <a:ext cx="1663127" cy="622800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AF31D21E-9FFD-7546-818D-674BC5F278C4}"/>
              </a:ext>
            </a:extLst>
          </p:cNvPr>
          <p:cNvSpPr txBox="1"/>
          <p:nvPr/>
        </p:nvSpPr>
        <p:spPr>
          <a:xfrm>
            <a:off x="523151" y="516735"/>
            <a:ext cx="52325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rgbClr val="18223B"/>
                </a:solidFill>
                <a:latin typeface="Corbel" panose="020B0503020204020204" pitchFamily="34" charset="0"/>
              </a:rPr>
              <a:t>Protección Social Compleja</a:t>
            </a:r>
          </a:p>
          <a:p>
            <a:r>
              <a:rPr lang="es-CL" sz="2400" dirty="0">
                <a:solidFill>
                  <a:srgbClr val="18223B"/>
                </a:solidFill>
                <a:latin typeface="Corbel" panose="020B0503020204020204" pitchFamily="34" charset="0"/>
              </a:rPr>
              <a:t>Ciudadanos con sensación de abandono</a:t>
            </a:r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1C467991-9241-5F42-952E-2BC752E9F496}"/>
              </a:ext>
            </a:extLst>
          </p:cNvPr>
          <p:cNvCxnSpPr>
            <a:cxnSpLocks/>
          </p:cNvCxnSpPr>
          <p:nvPr/>
        </p:nvCxnSpPr>
        <p:spPr>
          <a:xfrm>
            <a:off x="624750" y="1788196"/>
            <a:ext cx="1026695" cy="0"/>
          </a:xfrm>
          <a:prstGeom prst="line">
            <a:avLst/>
          </a:prstGeom>
          <a:ln w="50800">
            <a:solidFill>
              <a:srgbClr val="182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3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720EEDBA-E490-084E-8ACB-4DD329426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262" y="6693189"/>
            <a:ext cx="2706373" cy="164812"/>
          </a:xfrm>
          <a:prstGeom prst="rect">
            <a:avLst/>
          </a:prstGeom>
        </p:spPr>
      </p:pic>
      <p:sp>
        <p:nvSpPr>
          <p:cNvPr id="34" name="Marcador de número de diapositiva 35">
            <a:extLst>
              <a:ext uri="{FF2B5EF4-FFF2-40B4-BE49-F238E27FC236}">
                <a16:creationId xmlns:a16="http://schemas.microsoft.com/office/drawing/2014/main" id="{52A4A420-7336-1842-9ABA-11340327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7733" y="6261940"/>
            <a:ext cx="2743200" cy="365125"/>
          </a:xfrm>
        </p:spPr>
        <p:txBody>
          <a:bodyPr/>
          <a:lstStyle/>
          <a:p>
            <a:fld id="{730D4C07-4436-8245-AD1B-57FA38B05667}" type="slidenum">
              <a:rPr lang="es-CL" sz="1400" b="1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8</a:t>
            </a:fld>
            <a:endParaRPr lang="es-CL" sz="1400" b="1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8AE7C60D-E091-A644-AB28-987412C62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123" y="416990"/>
            <a:ext cx="1663127" cy="622800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AF31D21E-9FFD-7546-818D-674BC5F278C4}"/>
              </a:ext>
            </a:extLst>
          </p:cNvPr>
          <p:cNvSpPr txBox="1"/>
          <p:nvPr/>
        </p:nvSpPr>
        <p:spPr>
          <a:xfrm>
            <a:off x="523151" y="516735"/>
            <a:ext cx="76097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rgbClr val="18223B"/>
                </a:solidFill>
                <a:latin typeface="Corbel" panose="020B0503020204020204" pitchFamily="34" charset="0"/>
              </a:rPr>
              <a:t>Ciudadanos con la sensación de abandono</a:t>
            </a:r>
          </a:p>
          <a:p>
            <a:r>
              <a:rPr lang="es-CL" sz="2400" dirty="0">
                <a:solidFill>
                  <a:srgbClr val="18223B"/>
                </a:solidFill>
                <a:latin typeface="Corbel" panose="020B0503020204020204" pitchFamily="34" charset="0"/>
              </a:rPr>
              <a:t>La Seguridad Social no funciona para ellos </a:t>
            </a:r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1C467991-9241-5F42-952E-2BC752E9F496}"/>
              </a:ext>
            </a:extLst>
          </p:cNvPr>
          <p:cNvCxnSpPr>
            <a:cxnSpLocks/>
          </p:cNvCxnSpPr>
          <p:nvPr/>
        </p:nvCxnSpPr>
        <p:spPr>
          <a:xfrm>
            <a:off x="624750" y="1788196"/>
            <a:ext cx="1026695" cy="0"/>
          </a:xfrm>
          <a:prstGeom prst="line">
            <a:avLst/>
          </a:prstGeom>
          <a:ln w="50800">
            <a:solidFill>
              <a:srgbClr val="182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>
            <a:extLst>
              <a:ext uri="{FF2B5EF4-FFF2-40B4-BE49-F238E27FC236}">
                <a16:creationId xmlns:a16="http://schemas.microsoft.com/office/drawing/2014/main" id="{C6740309-A8F3-AC4E-8997-F962E9627D23}"/>
              </a:ext>
            </a:extLst>
          </p:cNvPr>
          <p:cNvGrpSpPr/>
          <p:nvPr/>
        </p:nvGrpSpPr>
        <p:grpSpPr>
          <a:xfrm>
            <a:off x="10500825" y="3654018"/>
            <a:ext cx="1451196" cy="646331"/>
            <a:chOff x="7330092" y="-214700"/>
            <a:chExt cx="991187" cy="646331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97B91828-4FBE-D340-A7EE-05A9CC361B5E}"/>
                </a:ext>
              </a:extLst>
            </p:cNvPr>
            <p:cNvSpPr/>
            <p:nvPr/>
          </p:nvSpPr>
          <p:spPr>
            <a:xfrm>
              <a:off x="7442350" y="-214700"/>
              <a:ext cx="8789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sz="1600" b="1" i="0" u="none" strike="noStrike" kern="1200" baseline="0">
                  <a:solidFill>
                    <a:srgbClr val="44546A"/>
                  </a:solidFill>
                  <a:latin typeface="+mn-lt"/>
                  <a:ea typeface="+mn-ea"/>
                  <a:cs typeface="+mn-cs"/>
                </a:defRPr>
              </a:pPr>
              <a:r>
                <a:rPr lang="es-CL" sz="1200" dirty="0">
                  <a:solidFill>
                    <a:srgbClr val="18223B"/>
                  </a:solidFill>
                  <a:latin typeface="Corbel" panose="020B0503020204020204" pitchFamily="34" charset="0"/>
                </a:rPr>
                <a:t>En desacuerdo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AAB4C21-EE04-8443-AD6F-519A060F46B6}"/>
                </a:ext>
              </a:extLst>
            </p:cNvPr>
            <p:cNvSpPr/>
            <p:nvPr/>
          </p:nvSpPr>
          <p:spPr>
            <a:xfrm>
              <a:off x="7330092" y="-167640"/>
              <a:ext cx="124909" cy="182880"/>
            </a:xfrm>
            <a:prstGeom prst="rect">
              <a:avLst/>
            </a:prstGeom>
            <a:solidFill>
              <a:srgbClr val="00D8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AE16EA5-CEBC-4842-AAD6-2F7E8C412AB1}"/>
              </a:ext>
            </a:extLst>
          </p:cNvPr>
          <p:cNvGrpSpPr/>
          <p:nvPr/>
        </p:nvGrpSpPr>
        <p:grpSpPr>
          <a:xfrm>
            <a:off x="10500825" y="4202350"/>
            <a:ext cx="1451198" cy="276999"/>
            <a:chOff x="7184364" y="-214700"/>
            <a:chExt cx="991188" cy="276999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A1275B9-2DE1-7C47-AC48-41B248959A73}"/>
                </a:ext>
              </a:extLst>
            </p:cNvPr>
            <p:cNvSpPr/>
            <p:nvPr/>
          </p:nvSpPr>
          <p:spPr>
            <a:xfrm>
              <a:off x="7296623" y="-214700"/>
              <a:ext cx="8789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sz="1600" b="1" i="0" u="none" strike="noStrike" kern="1200" baseline="0">
                  <a:solidFill>
                    <a:srgbClr val="44546A"/>
                  </a:solidFill>
                  <a:latin typeface="+mn-lt"/>
                  <a:ea typeface="+mn-ea"/>
                  <a:cs typeface="+mn-cs"/>
                </a:defRPr>
              </a:pPr>
              <a:r>
                <a:rPr lang="es-CL" sz="1200" dirty="0">
                  <a:solidFill>
                    <a:srgbClr val="18223B"/>
                  </a:solidFill>
                  <a:latin typeface="Corbel" panose="020B0503020204020204" pitchFamily="34" charset="0"/>
                </a:rPr>
                <a:t>Indeciso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4FCFFBD-B8E1-F44B-B401-647E2231FC14}"/>
                </a:ext>
              </a:extLst>
            </p:cNvPr>
            <p:cNvSpPr/>
            <p:nvPr/>
          </p:nvSpPr>
          <p:spPr>
            <a:xfrm>
              <a:off x="7184364" y="-167640"/>
              <a:ext cx="124910" cy="182880"/>
            </a:xfrm>
            <a:prstGeom prst="rect">
              <a:avLst/>
            </a:prstGeom>
            <a:solidFill>
              <a:srgbClr val="6A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851E0F8-824A-9C47-A7AE-9719408E6F5B}"/>
              </a:ext>
            </a:extLst>
          </p:cNvPr>
          <p:cNvGrpSpPr/>
          <p:nvPr/>
        </p:nvGrpSpPr>
        <p:grpSpPr>
          <a:xfrm>
            <a:off x="10500825" y="4777589"/>
            <a:ext cx="1451195" cy="461665"/>
            <a:chOff x="6695139" y="-214700"/>
            <a:chExt cx="991186" cy="461665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CC3A5B6D-7A6C-4844-AD1C-7C7392CBA49D}"/>
                </a:ext>
              </a:extLst>
            </p:cNvPr>
            <p:cNvSpPr/>
            <p:nvPr/>
          </p:nvSpPr>
          <p:spPr>
            <a:xfrm>
              <a:off x="6807396" y="-214700"/>
              <a:ext cx="878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sz="1600" b="1" i="0" u="none" strike="noStrike" kern="1200" baseline="0">
                  <a:solidFill>
                    <a:srgbClr val="44546A"/>
                  </a:solidFill>
                  <a:latin typeface="+mn-lt"/>
                  <a:ea typeface="+mn-ea"/>
                  <a:cs typeface="+mn-cs"/>
                </a:defRPr>
              </a:pPr>
              <a:r>
                <a:rPr lang="es-CL" sz="1200" dirty="0">
                  <a:solidFill>
                    <a:srgbClr val="18223B"/>
                  </a:solidFill>
                  <a:latin typeface="Corbel" panose="020B0503020204020204" pitchFamily="34" charset="0"/>
                </a:rPr>
                <a:t>De acuerdo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C3AB2428-7B24-4441-9A6F-09A9AD65FEF4}"/>
                </a:ext>
              </a:extLst>
            </p:cNvPr>
            <p:cNvSpPr/>
            <p:nvPr/>
          </p:nvSpPr>
          <p:spPr>
            <a:xfrm>
              <a:off x="6695139" y="-167640"/>
              <a:ext cx="124910" cy="182880"/>
            </a:xfrm>
            <a:prstGeom prst="rect">
              <a:avLst/>
            </a:prstGeom>
            <a:solidFill>
              <a:srgbClr val="182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970D81B-694F-C24E-B4E7-FADB38BC202C}"/>
              </a:ext>
            </a:extLst>
          </p:cNvPr>
          <p:cNvSpPr/>
          <p:nvPr/>
        </p:nvSpPr>
        <p:spPr>
          <a:xfrm>
            <a:off x="523150" y="2059831"/>
            <a:ext cx="99619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_tradnl" sz="1500" b="1" dirty="0">
                <a:solidFill>
                  <a:srgbClr val="18223B"/>
                </a:solidFill>
                <a:latin typeface="Corbel" panose="020B0503020204020204" pitchFamily="34" charset="0"/>
              </a:rPr>
              <a:t>Sólo una minoría piensa que es fácil acceder a los beneficios públicos si lo necesitan. Creen que hay muchos que reciben beneficios sin merecerlos o el que estado no entrega de acuerdo a su aporte</a:t>
            </a:r>
            <a:r>
              <a:rPr lang="es-CL" sz="1500" b="1" dirty="0">
                <a:solidFill>
                  <a:srgbClr val="18223B"/>
                </a:solidFill>
                <a:latin typeface="Corbel" panose="020B0503020204020204" pitchFamily="34" charset="0"/>
                <a:cs typeface="Calibri"/>
              </a:rPr>
              <a:t>.</a:t>
            </a:r>
            <a:endParaRPr lang="en-US" sz="1500" b="1" u="sng" dirty="0">
              <a:solidFill>
                <a:srgbClr val="18223B"/>
              </a:solidFill>
              <a:latin typeface="Corbel" panose="020B0503020204020204" pitchFamily="34" charset="0"/>
              <a:cs typeface="Calibri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5DA0828-800D-9E4F-84AD-8C6DBB2A38E4}"/>
              </a:ext>
            </a:extLst>
          </p:cNvPr>
          <p:cNvSpPr/>
          <p:nvPr/>
        </p:nvSpPr>
        <p:spPr>
          <a:xfrm>
            <a:off x="436522" y="6503494"/>
            <a:ext cx="638438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s-MX" sz="9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Fuente: </a:t>
            </a:r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Informe OECD, 2019. </a:t>
            </a:r>
            <a:r>
              <a:rPr lang="es-ES" sz="9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Risks</a:t>
            </a:r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s-ES" sz="9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that</a:t>
            </a:r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s-ES" sz="9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matter</a:t>
            </a:r>
            <a:endParaRPr lang="es-ES" sz="9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r>
              <a:rPr lang="es-ES_tradnl" sz="9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Respuestas según frase “Pienso que sería fácil acceder a beneficios públicos si lo necesito”</a:t>
            </a:r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20A342F-A0CB-4440-9F13-92949412B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70" y="3173943"/>
            <a:ext cx="9512300" cy="3378200"/>
          </a:xfrm>
          <a:prstGeom prst="rect">
            <a:avLst/>
          </a:prstGeom>
        </p:spPr>
      </p:pic>
      <p:sp>
        <p:nvSpPr>
          <p:cNvPr id="27" name="2 Rectángulo">
            <a:extLst>
              <a:ext uri="{FF2B5EF4-FFF2-40B4-BE49-F238E27FC236}">
                <a16:creationId xmlns:a16="http://schemas.microsoft.com/office/drawing/2014/main" id="{6D155087-5DA4-1440-B342-1E2183A4BF59}"/>
              </a:ext>
            </a:extLst>
          </p:cNvPr>
          <p:cNvSpPr/>
          <p:nvPr/>
        </p:nvSpPr>
        <p:spPr>
          <a:xfrm>
            <a:off x="2463809" y="3152950"/>
            <a:ext cx="403042" cy="2721072"/>
          </a:xfrm>
          <a:prstGeom prst="rect">
            <a:avLst/>
          </a:prstGeom>
          <a:noFill/>
          <a:ln w="25400">
            <a:solidFill>
              <a:srgbClr val="65A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3204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720EEDBA-E490-084E-8ACB-4DD329426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262" y="6693189"/>
            <a:ext cx="2706373" cy="164812"/>
          </a:xfrm>
          <a:prstGeom prst="rect">
            <a:avLst/>
          </a:prstGeom>
        </p:spPr>
      </p:pic>
      <p:sp>
        <p:nvSpPr>
          <p:cNvPr id="34" name="Marcador de número de diapositiva 35">
            <a:extLst>
              <a:ext uri="{FF2B5EF4-FFF2-40B4-BE49-F238E27FC236}">
                <a16:creationId xmlns:a16="http://schemas.microsoft.com/office/drawing/2014/main" id="{52A4A420-7336-1842-9ABA-11340327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7733" y="6261940"/>
            <a:ext cx="2743200" cy="365125"/>
          </a:xfrm>
        </p:spPr>
        <p:txBody>
          <a:bodyPr/>
          <a:lstStyle/>
          <a:p>
            <a:fld id="{730D4C07-4436-8245-AD1B-57FA38B05667}" type="slidenum">
              <a:rPr lang="es-CL" sz="1400" b="1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9</a:t>
            </a:fld>
            <a:endParaRPr lang="es-CL" sz="1400" b="1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8AE7C60D-E091-A644-AB28-987412C62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123" y="416990"/>
            <a:ext cx="1663127" cy="622800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AF31D21E-9FFD-7546-818D-674BC5F278C4}"/>
              </a:ext>
            </a:extLst>
          </p:cNvPr>
          <p:cNvSpPr txBox="1"/>
          <p:nvPr/>
        </p:nvSpPr>
        <p:spPr>
          <a:xfrm>
            <a:off x="523151" y="516735"/>
            <a:ext cx="88296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rgbClr val="18223B"/>
                </a:solidFill>
                <a:latin typeface="Corbel" panose="020B0503020204020204" pitchFamily="34" charset="0"/>
              </a:rPr>
              <a:t>Instituciones que participan del apoyo ciudadano</a:t>
            </a:r>
          </a:p>
          <a:p>
            <a:r>
              <a:rPr lang="es-CL" sz="2400" dirty="0">
                <a:solidFill>
                  <a:srgbClr val="18223B"/>
                </a:solidFill>
                <a:latin typeface="Corbel" panose="020B0503020204020204" pitchFamily="34" charset="0"/>
              </a:rPr>
              <a:t>Múltiples actores relacionados a la protección social</a:t>
            </a:r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1C467991-9241-5F42-952E-2BC752E9F496}"/>
              </a:ext>
            </a:extLst>
          </p:cNvPr>
          <p:cNvCxnSpPr>
            <a:cxnSpLocks/>
          </p:cNvCxnSpPr>
          <p:nvPr/>
        </p:nvCxnSpPr>
        <p:spPr>
          <a:xfrm>
            <a:off x="624750" y="1788196"/>
            <a:ext cx="1026695" cy="0"/>
          </a:xfrm>
          <a:prstGeom prst="line">
            <a:avLst/>
          </a:prstGeom>
          <a:ln w="50800">
            <a:solidFill>
              <a:srgbClr val="182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>
            <a:extLst>
              <a:ext uri="{FF2B5EF4-FFF2-40B4-BE49-F238E27FC236}">
                <a16:creationId xmlns:a16="http://schemas.microsoft.com/office/drawing/2014/main" id="{12DBF051-68B3-5B4C-BF9B-599D1FC78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r="-2874"/>
          <a:stretch/>
        </p:blipFill>
        <p:spPr bwMode="auto">
          <a:xfrm>
            <a:off x="3500616" y="1828654"/>
            <a:ext cx="8525162" cy="479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67E3D089-9E63-8145-96A2-AAD70FA838E2}"/>
              </a:ext>
            </a:extLst>
          </p:cNvPr>
          <p:cNvGrpSpPr/>
          <p:nvPr/>
        </p:nvGrpSpPr>
        <p:grpSpPr>
          <a:xfrm>
            <a:off x="523151" y="3771581"/>
            <a:ext cx="2448650" cy="2596445"/>
            <a:chOff x="523151" y="2151271"/>
            <a:chExt cx="2448650" cy="259644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970D81B-694F-C24E-B4E7-FADB38BC202C}"/>
                </a:ext>
              </a:extLst>
            </p:cNvPr>
            <p:cNvSpPr/>
            <p:nvPr/>
          </p:nvSpPr>
          <p:spPr>
            <a:xfrm>
              <a:off x="523151" y="2151271"/>
              <a:ext cx="2448650" cy="682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ES" sz="1500" b="1" u="sng" dirty="0">
                  <a:solidFill>
                    <a:srgbClr val="18223B"/>
                  </a:solidFill>
                  <a:latin typeface="Corbel" panose="020B0503020204020204" pitchFamily="34" charset="0"/>
                </a:rPr>
                <a:t>Ejemplo</a:t>
              </a:r>
            </a:p>
            <a:p>
              <a:pPr>
                <a:spcAft>
                  <a:spcPts val="1000"/>
                </a:spcAft>
              </a:pPr>
              <a:r>
                <a:rPr lang="es-ES" sz="1500" b="1" dirty="0">
                  <a:solidFill>
                    <a:srgbClr val="18223B"/>
                  </a:solidFill>
                  <a:latin typeface="Corbel" panose="020B0503020204020204" pitchFamily="34" charset="0"/>
                  <a:cs typeface="Calibri"/>
                </a:rPr>
                <a:t>Gobernación de Talca</a:t>
              </a:r>
              <a:endParaRPr lang="en-US" sz="1500" b="1" dirty="0">
                <a:solidFill>
                  <a:srgbClr val="18223B"/>
                </a:solidFill>
                <a:latin typeface="Corbel" panose="020B0503020204020204" pitchFamily="34" charset="0"/>
                <a:cs typeface="Calibri"/>
              </a:endParaRPr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F2C4446D-8FEE-264C-BCFA-AA892B0DE032}"/>
                </a:ext>
              </a:extLst>
            </p:cNvPr>
            <p:cNvGrpSpPr/>
            <p:nvPr/>
          </p:nvGrpSpPr>
          <p:grpSpPr>
            <a:xfrm>
              <a:off x="628875" y="2916088"/>
              <a:ext cx="1920400" cy="1831628"/>
              <a:chOff x="628875" y="3800008"/>
              <a:chExt cx="1920400" cy="1831628"/>
            </a:xfrm>
          </p:grpSpPr>
          <p:grpSp>
            <p:nvGrpSpPr>
              <p:cNvPr id="4" name="Grupo 3">
                <a:extLst>
                  <a:ext uri="{FF2B5EF4-FFF2-40B4-BE49-F238E27FC236}">
                    <a16:creationId xmlns:a16="http://schemas.microsoft.com/office/drawing/2014/main" id="{509B1702-A39F-7B46-BD32-09D94BF9FD72}"/>
                  </a:ext>
                </a:extLst>
              </p:cNvPr>
              <p:cNvGrpSpPr/>
              <p:nvPr/>
            </p:nvGrpSpPr>
            <p:grpSpPr>
              <a:xfrm>
                <a:off x="1098077" y="3800008"/>
                <a:ext cx="1451198" cy="1831628"/>
                <a:chOff x="624750" y="3821350"/>
                <a:chExt cx="1451198" cy="1831628"/>
              </a:xfrm>
            </p:grpSpPr>
            <p:sp>
              <p:nvSpPr>
                <p:cNvPr id="32" name="Rectángulo 31">
                  <a:extLst>
                    <a:ext uri="{FF2B5EF4-FFF2-40B4-BE49-F238E27FC236}">
                      <a16:creationId xmlns:a16="http://schemas.microsoft.com/office/drawing/2014/main" id="{2C712AD8-06B5-9245-8FDE-EF35E17A0910}"/>
                    </a:ext>
                  </a:extLst>
                </p:cNvPr>
                <p:cNvSpPr/>
                <p:nvPr/>
              </p:nvSpPr>
              <p:spPr>
                <a:xfrm>
                  <a:off x="624750" y="3868410"/>
                  <a:ext cx="182881" cy="182880"/>
                </a:xfrm>
                <a:prstGeom prst="rect">
                  <a:avLst/>
                </a:prstGeom>
                <a:solidFill>
                  <a:srgbClr val="E33F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37" name="Rectángulo 36">
                  <a:extLst>
                    <a:ext uri="{FF2B5EF4-FFF2-40B4-BE49-F238E27FC236}">
                      <a16:creationId xmlns:a16="http://schemas.microsoft.com/office/drawing/2014/main" id="{6372E147-9A28-7B43-A258-70607D8BC821}"/>
                    </a:ext>
                  </a:extLst>
                </p:cNvPr>
                <p:cNvSpPr/>
                <p:nvPr/>
              </p:nvSpPr>
              <p:spPr>
                <a:xfrm>
                  <a:off x="624750" y="4253220"/>
                  <a:ext cx="182881" cy="182880"/>
                </a:xfrm>
                <a:prstGeom prst="rect">
                  <a:avLst/>
                </a:prstGeom>
                <a:solidFill>
                  <a:srgbClr val="FFBE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39" name="Rectángulo 38">
                  <a:extLst>
                    <a:ext uri="{FF2B5EF4-FFF2-40B4-BE49-F238E27FC236}">
                      <a16:creationId xmlns:a16="http://schemas.microsoft.com/office/drawing/2014/main" id="{1E7581A0-4020-1840-A86E-33633ABCD47E}"/>
                    </a:ext>
                  </a:extLst>
                </p:cNvPr>
                <p:cNvSpPr/>
                <p:nvPr/>
              </p:nvSpPr>
              <p:spPr>
                <a:xfrm>
                  <a:off x="789108" y="4590970"/>
                  <a:ext cx="1286840" cy="2923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44546A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s-CL" sz="1300" dirty="0">
                      <a:solidFill>
                        <a:srgbClr val="18223B"/>
                      </a:solidFill>
                      <a:latin typeface="Corbel" panose="020B0503020204020204" pitchFamily="34" charset="0"/>
                    </a:rPr>
                    <a:t>Municipal</a:t>
                  </a:r>
                </a:p>
              </p:txBody>
            </p:sp>
            <p:sp>
              <p:nvSpPr>
                <p:cNvPr id="40" name="Rectángulo 39">
                  <a:extLst>
                    <a:ext uri="{FF2B5EF4-FFF2-40B4-BE49-F238E27FC236}">
                      <a16:creationId xmlns:a16="http://schemas.microsoft.com/office/drawing/2014/main" id="{5A3C9849-EFBE-804A-A465-519DA17C51EF}"/>
                    </a:ext>
                  </a:extLst>
                </p:cNvPr>
                <p:cNvSpPr/>
                <p:nvPr/>
              </p:nvSpPr>
              <p:spPr>
                <a:xfrm>
                  <a:off x="624750" y="4638030"/>
                  <a:ext cx="182881" cy="182880"/>
                </a:xfrm>
                <a:prstGeom prst="rect">
                  <a:avLst/>
                </a:prstGeom>
                <a:solidFill>
                  <a:srgbClr val="081B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31" name="Rectángulo 30">
                  <a:extLst>
                    <a:ext uri="{FF2B5EF4-FFF2-40B4-BE49-F238E27FC236}">
                      <a16:creationId xmlns:a16="http://schemas.microsoft.com/office/drawing/2014/main" id="{335BA5A1-BA85-2145-89C9-0A7439B92004}"/>
                    </a:ext>
                  </a:extLst>
                </p:cNvPr>
                <p:cNvSpPr/>
                <p:nvPr/>
              </p:nvSpPr>
              <p:spPr>
                <a:xfrm>
                  <a:off x="789108" y="3821350"/>
                  <a:ext cx="1286840" cy="2923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44546A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s-CL" sz="1300" dirty="0">
                      <a:solidFill>
                        <a:srgbClr val="18223B"/>
                      </a:solidFill>
                      <a:latin typeface="Corbel" panose="020B0503020204020204" pitchFamily="34" charset="0"/>
                    </a:rPr>
                    <a:t>Público</a:t>
                  </a:r>
                </a:p>
              </p:txBody>
            </p:sp>
            <p:sp>
              <p:nvSpPr>
                <p:cNvPr id="36" name="Rectángulo 35">
                  <a:extLst>
                    <a:ext uri="{FF2B5EF4-FFF2-40B4-BE49-F238E27FC236}">
                      <a16:creationId xmlns:a16="http://schemas.microsoft.com/office/drawing/2014/main" id="{780BB8C0-077B-1848-B959-9FF72D1072A2}"/>
                    </a:ext>
                  </a:extLst>
                </p:cNvPr>
                <p:cNvSpPr/>
                <p:nvPr/>
              </p:nvSpPr>
              <p:spPr>
                <a:xfrm>
                  <a:off x="789108" y="4206160"/>
                  <a:ext cx="1286840" cy="2923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44546A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s-CL" sz="1300" dirty="0">
                      <a:solidFill>
                        <a:srgbClr val="18223B"/>
                      </a:solidFill>
                      <a:latin typeface="Corbel" panose="020B0503020204020204" pitchFamily="34" charset="0"/>
                    </a:rPr>
                    <a:t>Privado</a:t>
                  </a:r>
                </a:p>
              </p:txBody>
            </p:sp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E1DAE64A-F540-2D47-B332-9BD34CCA4B6D}"/>
                    </a:ext>
                  </a:extLst>
                </p:cNvPr>
                <p:cNvSpPr/>
                <p:nvPr/>
              </p:nvSpPr>
              <p:spPr>
                <a:xfrm>
                  <a:off x="789108" y="4975780"/>
                  <a:ext cx="1286840" cy="2923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44546A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s-CL" sz="1300" dirty="0">
                      <a:solidFill>
                        <a:srgbClr val="18223B"/>
                      </a:solidFill>
                      <a:latin typeface="Corbel" panose="020B0503020204020204" pitchFamily="34" charset="0"/>
                    </a:rPr>
                    <a:t>Sociedad Civil</a:t>
                  </a:r>
                </a:p>
              </p:txBody>
            </p:sp>
            <p:sp>
              <p:nvSpPr>
                <p:cNvPr id="43" name="Rectángulo 42">
                  <a:extLst>
                    <a:ext uri="{FF2B5EF4-FFF2-40B4-BE49-F238E27FC236}">
                      <a16:creationId xmlns:a16="http://schemas.microsoft.com/office/drawing/2014/main" id="{C0AAD6B5-2BC9-7846-8903-7AAE08F14CFB}"/>
                    </a:ext>
                  </a:extLst>
                </p:cNvPr>
                <p:cNvSpPr/>
                <p:nvPr/>
              </p:nvSpPr>
              <p:spPr>
                <a:xfrm>
                  <a:off x="624750" y="5022840"/>
                  <a:ext cx="182881" cy="182880"/>
                </a:xfrm>
                <a:prstGeom prst="rect">
                  <a:avLst/>
                </a:prstGeom>
                <a:solidFill>
                  <a:srgbClr val="27AD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45" name="Rectángulo 44">
                  <a:extLst>
                    <a:ext uri="{FF2B5EF4-FFF2-40B4-BE49-F238E27FC236}">
                      <a16:creationId xmlns:a16="http://schemas.microsoft.com/office/drawing/2014/main" id="{79CE5FA0-0353-CE44-BCFB-A432AA61E19E}"/>
                    </a:ext>
                  </a:extLst>
                </p:cNvPr>
                <p:cNvSpPr/>
                <p:nvPr/>
              </p:nvSpPr>
              <p:spPr>
                <a:xfrm>
                  <a:off x="789108" y="5360590"/>
                  <a:ext cx="1286840" cy="2923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44546A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s-CL" sz="1300" dirty="0">
                      <a:solidFill>
                        <a:srgbClr val="18223B"/>
                      </a:solidFill>
                      <a:latin typeface="Corbel" panose="020B0503020204020204" pitchFamily="34" charset="0"/>
                    </a:rPr>
                    <a:t>No identificado</a:t>
                  </a:r>
                </a:p>
              </p:txBody>
            </p:sp>
            <p:sp>
              <p:nvSpPr>
                <p:cNvPr id="46" name="Rectángulo 45">
                  <a:extLst>
                    <a:ext uri="{FF2B5EF4-FFF2-40B4-BE49-F238E27FC236}">
                      <a16:creationId xmlns:a16="http://schemas.microsoft.com/office/drawing/2014/main" id="{6C62E826-4A08-6C4E-92BB-EF27E8E3B528}"/>
                    </a:ext>
                  </a:extLst>
                </p:cNvPr>
                <p:cNvSpPr/>
                <p:nvPr/>
              </p:nvSpPr>
              <p:spPr>
                <a:xfrm>
                  <a:off x="624750" y="5407650"/>
                  <a:ext cx="182881" cy="182880"/>
                </a:xfrm>
                <a:prstGeom prst="rect">
                  <a:avLst/>
                </a:prstGeom>
                <a:solidFill>
                  <a:srgbClr val="004C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</p:grpSp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3AEE1E01-1C73-A647-BADB-1403C0875B22}"/>
                  </a:ext>
                </a:extLst>
              </p:cNvPr>
              <p:cNvSpPr/>
              <p:nvPr/>
            </p:nvSpPr>
            <p:spPr>
              <a:xfrm rot="16200000">
                <a:off x="-78167" y="4554111"/>
                <a:ext cx="1722120" cy="308035"/>
              </a:xfrm>
              <a:prstGeom prst="rect">
                <a:avLst/>
              </a:prstGeom>
              <a:solidFill>
                <a:srgbClr val="1822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1300" b="1" dirty="0">
                    <a:latin typeface="Corbel" panose="020B0503020204020204" pitchFamily="34" charset="0"/>
                  </a:rPr>
                  <a:t>ACTORES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39512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443</Words>
  <Application>Microsoft Office PowerPoint</Application>
  <PresentationFormat>Panorámica</PresentationFormat>
  <Paragraphs>92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Oscar Escobar</cp:lastModifiedBy>
  <cp:revision>11</cp:revision>
  <dcterms:created xsi:type="dcterms:W3CDTF">2020-06-25T21:53:50Z</dcterms:created>
  <dcterms:modified xsi:type="dcterms:W3CDTF">2022-09-09T20:25:32Z</dcterms:modified>
</cp:coreProperties>
</file>