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7" r:id="rId2"/>
  </p:sldMasterIdLst>
  <p:notesMasterIdLst>
    <p:notesMasterId r:id="rId35"/>
  </p:notesMasterIdLst>
  <p:sldIdLst>
    <p:sldId id="267" r:id="rId3"/>
    <p:sldId id="268" r:id="rId4"/>
    <p:sldId id="1182" r:id="rId5"/>
    <p:sldId id="1195" r:id="rId6"/>
    <p:sldId id="269" r:id="rId7"/>
    <p:sldId id="1191" r:id="rId8"/>
    <p:sldId id="1192" r:id="rId9"/>
    <p:sldId id="1196" r:id="rId10"/>
    <p:sldId id="1183" r:id="rId11"/>
    <p:sldId id="1184" r:id="rId12"/>
    <p:sldId id="1185" r:id="rId13"/>
    <p:sldId id="1194" r:id="rId14"/>
    <p:sldId id="1197" r:id="rId15"/>
    <p:sldId id="277" r:id="rId16"/>
    <p:sldId id="278" r:id="rId17"/>
    <p:sldId id="1198" r:id="rId18"/>
    <p:sldId id="1186" r:id="rId19"/>
    <p:sldId id="1187" r:id="rId20"/>
    <p:sldId id="1199" r:id="rId21"/>
    <p:sldId id="280" r:id="rId22"/>
    <p:sldId id="1200" r:id="rId23"/>
    <p:sldId id="1188" r:id="rId24"/>
    <p:sldId id="256" r:id="rId25"/>
    <p:sldId id="258" r:id="rId26"/>
    <p:sldId id="1110" r:id="rId27"/>
    <p:sldId id="1131" r:id="rId28"/>
    <p:sldId id="1122" r:id="rId29"/>
    <p:sldId id="1123" r:id="rId30"/>
    <p:sldId id="1113" r:id="rId31"/>
    <p:sldId id="1126" r:id="rId32"/>
    <p:sldId id="1127" r:id="rId33"/>
    <p:sldId id="1193" r:id="rId34"/>
  </p:sldIdLst>
  <p:sldSz cx="12192000" cy="6858000"/>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C203003-8D16-941B-4EEF-4B45955CBBB9}" name="Rodolfo Marquez" initials="RM" userId="S::rmarquez@hacienda.gov.cl::99587fba-4cdf-4d71-904d-63d589983e44" providerId="AD"/>
  <p188:author id="{E0E61B7C-51A1-2819-7FE6-93AC01CF109B}" name="Maria Jose San Martin Velasquez" initials="MJSMV" userId="S::mjsanmartin@mintrab.gob.cl::4d6088f4-a9b7-4750-80b5-c97c0ba1d2b2" providerId="AD"/>
  <p188:author id="{FD24B8F8-A2D9-7DE6-7623-55A16EA145F8}" name="Fernando Dazarola" initials="FD" userId="S::fernando.dazarola@iesd.cl::1d2205a1-9fdd-44a0-b67f-2a73118021b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F733F7-58CD-4A78-8DA7-3FFF286208F2}" v="9" dt="2024-01-02T21:34:48.33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8" autoAdjust="0"/>
    <p:restoredTop sz="96349" autoAdjust="0"/>
  </p:normalViewPr>
  <p:slideViewPr>
    <p:cSldViewPr snapToGrid="0">
      <p:cViewPr varScale="1">
        <p:scale>
          <a:sx n="110" d="100"/>
          <a:sy n="110"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Ksora\Reforma_Previsional\Modelo%20Pensiones\2022\12\Esc4_2_Indicaciones_DIC\Tablas%20PP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Ksora\Reforma_Previsional\Modelo%20Pensiones\2022\12\Esc4_2_Indicaciones_DIC\Saldo_20231205%20%204_2_Indicaciones_dic_PPT.xlsm"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49298595718955E-2"/>
          <c:y val="2.3352838262185663E-2"/>
          <c:w val="0.92863920392725186"/>
          <c:h val="0.82629491111762698"/>
        </c:manualLayout>
      </c:layout>
      <c:barChart>
        <c:barDir val="col"/>
        <c:grouping val="stacked"/>
        <c:varyColors val="0"/>
        <c:ser>
          <c:idx val="11"/>
          <c:order val="0"/>
          <c:tx>
            <c:strRef>
              <c:f>Egresos!$I$4</c:f>
              <c:strCache>
                <c:ptCount val="1"/>
                <c:pt idx="0">
                  <c:v>Garantía Stock</c:v>
                </c:pt>
              </c:strCache>
            </c:strRef>
          </c:tx>
          <c:spPr>
            <a:solidFill>
              <a:srgbClr val="640000"/>
            </a:solidFill>
          </c:spPr>
          <c:invertIfNegative val="0"/>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Egresos!$I$5:$I$81</c:f>
              <c:numCache>
                <c:formatCode>_(* #,##0_);_(* \(#,##0\);_(* "-"_);_(@_)</c:formatCode>
                <c:ptCount val="77"/>
                <c:pt idx="0">
                  <c:v>893748.32106198731</c:v>
                </c:pt>
                <c:pt idx="1">
                  <c:v>956099.74488486699</c:v>
                </c:pt>
                <c:pt idx="2">
                  <c:v>1018565.4383759686</c:v>
                </c:pt>
                <c:pt idx="3">
                  <c:v>1097115.4683392888</c:v>
                </c:pt>
                <c:pt idx="4">
                  <c:v>1176296.1605441007</c:v>
                </c:pt>
                <c:pt idx="5">
                  <c:v>1249868.8767990505</c:v>
                </c:pt>
                <c:pt idx="6">
                  <c:v>1324634.5314050119</c:v>
                </c:pt>
                <c:pt idx="7">
                  <c:v>1402528.2418977935</c:v>
                </c:pt>
                <c:pt idx="8">
                  <c:v>1473874.0588534805</c:v>
                </c:pt>
                <c:pt idx="9">
                  <c:v>1545992.4532603174</c:v>
                </c:pt>
                <c:pt idx="10">
                  <c:v>1612606.9834641607</c:v>
                </c:pt>
                <c:pt idx="11">
                  <c:v>1672725.5602756229</c:v>
                </c:pt>
                <c:pt idx="12">
                  <c:v>1732389.5951219846</c:v>
                </c:pt>
                <c:pt idx="13">
                  <c:v>1791111.0580050189</c:v>
                </c:pt>
                <c:pt idx="14">
                  <c:v>1838873.6044801376</c:v>
                </c:pt>
                <c:pt idx="15">
                  <c:v>1878827.7160552812</c:v>
                </c:pt>
                <c:pt idx="16">
                  <c:v>1908393.8728399193</c:v>
                </c:pt>
                <c:pt idx="17">
                  <c:v>1934575.5442805863</c:v>
                </c:pt>
                <c:pt idx="18">
                  <c:v>1946803.3260513416</c:v>
                </c:pt>
                <c:pt idx="19">
                  <c:v>1950557.6552119008</c:v>
                </c:pt>
                <c:pt idx="20">
                  <c:v>1948740.5790256395</c:v>
                </c:pt>
                <c:pt idx="21">
                  <c:v>1945280.0199079467</c:v>
                </c:pt>
                <c:pt idx="22">
                  <c:v>1937014.9713297</c:v>
                </c:pt>
                <c:pt idx="23">
                  <c:v>1927166.2587243228</c:v>
                </c:pt>
                <c:pt idx="24">
                  <c:v>1903309.990004584</c:v>
                </c:pt>
                <c:pt idx="25">
                  <c:v>1871971.3704475642</c:v>
                </c:pt>
                <c:pt idx="26">
                  <c:v>1830752.29068648</c:v>
                </c:pt>
                <c:pt idx="27">
                  <c:v>1792875.1432977566</c:v>
                </c:pt>
                <c:pt idx="28">
                  <c:v>1747619.9330893774</c:v>
                </c:pt>
                <c:pt idx="29">
                  <c:v>1700773.1705149219</c:v>
                </c:pt>
                <c:pt idx="30">
                  <c:v>1645599.2439644269</c:v>
                </c:pt>
                <c:pt idx="31">
                  <c:v>1588613.3773818135</c:v>
                </c:pt>
                <c:pt idx="32">
                  <c:v>1520330.4824906415</c:v>
                </c:pt>
                <c:pt idx="33">
                  <c:v>1457360.7292991958</c:v>
                </c:pt>
                <c:pt idx="34">
                  <c:v>1387085.6530326956</c:v>
                </c:pt>
                <c:pt idx="35">
                  <c:v>1319880.4323438418</c:v>
                </c:pt>
                <c:pt idx="36">
                  <c:v>1249775.585635429</c:v>
                </c:pt>
                <c:pt idx="37">
                  <c:v>1177531.019886751</c:v>
                </c:pt>
                <c:pt idx="38">
                  <c:v>1106173.4210488996</c:v>
                </c:pt>
                <c:pt idx="39">
                  <c:v>1034955.538647447</c:v>
                </c:pt>
                <c:pt idx="40">
                  <c:v>962673.85928810528</c:v>
                </c:pt>
                <c:pt idx="41">
                  <c:v>895806.61594323488</c:v>
                </c:pt>
                <c:pt idx="42">
                  <c:v>827827.3728717278</c:v>
                </c:pt>
                <c:pt idx="43">
                  <c:v>764179.61788851244</c:v>
                </c:pt>
                <c:pt idx="44">
                  <c:v>698171.91808409651</c:v>
                </c:pt>
                <c:pt idx="45">
                  <c:v>636289.65289944096</c:v>
                </c:pt>
                <c:pt idx="46">
                  <c:v>577614.9810773636</c:v>
                </c:pt>
                <c:pt idx="47">
                  <c:v>524726.00812644756</c:v>
                </c:pt>
                <c:pt idx="48">
                  <c:v>474956.08966404013</c:v>
                </c:pt>
                <c:pt idx="49">
                  <c:v>423480.36956645915</c:v>
                </c:pt>
                <c:pt idx="50">
                  <c:v>380150.15227420168</c:v>
                </c:pt>
                <c:pt idx="51">
                  <c:v>337526.02737363853</c:v>
                </c:pt>
                <c:pt idx="52">
                  <c:v>299673.28226003394</c:v>
                </c:pt>
                <c:pt idx="53">
                  <c:v>263725.17631567438</c:v>
                </c:pt>
                <c:pt idx="54">
                  <c:v>231544.42936493881</c:v>
                </c:pt>
                <c:pt idx="55">
                  <c:v>201113.61661427552</c:v>
                </c:pt>
                <c:pt idx="56">
                  <c:v>173466.03010726339</c:v>
                </c:pt>
                <c:pt idx="57">
                  <c:v>148432.17495604322</c:v>
                </c:pt>
                <c:pt idx="58">
                  <c:v>126726.90329233179</c:v>
                </c:pt>
                <c:pt idx="59">
                  <c:v>106670.54751920741</c:v>
                </c:pt>
                <c:pt idx="60">
                  <c:v>90155.19964286247</c:v>
                </c:pt>
                <c:pt idx="61">
                  <c:v>73734.306834605886</c:v>
                </c:pt>
                <c:pt idx="62">
                  <c:v>60785.185676119931</c:v>
                </c:pt>
                <c:pt idx="63">
                  <c:v>49286.563462902748</c:v>
                </c:pt>
                <c:pt idx="64">
                  <c:v>39635.86255429875</c:v>
                </c:pt>
                <c:pt idx="65">
                  <c:v>31486.666240144848</c:v>
                </c:pt>
                <c:pt idx="66">
                  <c:v>25014.83298137068</c:v>
                </c:pt>
                <c:pt idx="67">
                  <c:v>19318.762661833774</c:v>
                </c:pt>
                <c:pt idx="68">
                  <c:v>15142.561548551817</c:v>
                </c:pt>
                <c:pt idx="69">
                  <c:v>11388.332110581314</c:v>
                </c:pt>
                <c:pt idx="70">
                  <c:v>8452.0391793581166</c:v>
                </c:pt>
                <c:pt idx="71">
                  <c:v>6365.0012674629961</c:v>
                </c:pt>
                <c:pt idx="72">
                  <c:v>4584.9618194076611</c:v>
                </c:pt>
                <c:pt idx="73">
                  <c:v>3189.6810172044238</c:v>
                </c:pt>
                <c:pt idx="74">
                  <c:v>1974.5887041600754</c:v>
                </c:pt>
                <c:pt idx="75">
                  <c:v>1279.8947846991798</c:v>
                </c:pt>
                <c:pt idx="76">
                  <c:v>788.6827667429211</c:v>
                </c:pt>
              </c:numCache>
            </c:numRef>
          </c:val>
          <c:extLst>
            <c:ext xmlns:c16="http://schemas.microsoft.com/office/drawing/2014/chart" uri="{C3380CC4-5D6E-409C-BE32-E72D297353CC}">
              <c16:uniqueId val="{00000000-68F1-48E4-9561-8655544B56D4}"/>
            </c:ext>
          </c:extLst>
        </c:ser>
        <c:ser>
          <c:idx val="3"/>
          <c:order val="1"/>
          <c:tx>
            <c:strRef>
              <c:f>Egresos!$H$4</c:f>
              <c:strCache>
                <c:ptCount val="1"/>
                <c:pt idx="0">
                  <c:v>Garantía Flujo</c:v>
                </c:pt>
              </c:strCache>
            </c:strRef>
          </c:tx>
          <c:spPr>
            <a:solidFill>
              <a:srgbClr val="C00000"/>
            </a:solidFill>
          </c:spPr>
          <c:invertIfNegative val="0"/>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Egresos!$H$5:$H$81</c:f>
              <c:numCache>
                <c:formatCode>_(* #,##0_);_(* \(#,##0\);_(* "-"_);_(@_)</c:formatCode>
                <c:ptCount val="77"/>
                <c:pt idx="0">
                  <c:v>0</c:v>
                </c:pt>
                <c:pt idx="1">
                  <c:v>1084.0454716238874</c:v>
                </c:pt>
                <c:pt idx="2">
                  <c:v>3729.185162169375</c:v>
                </c:pt>
                <c:pt idx="3">
                  <c:v>8670.517938104007</c:v>
                </c:pt>
                <c:pt idx="4">
                  <c:v>16001.313362502369</c:v>
                </c:pt>
                <c:pt idx="5">
                  <c:v>25023.193985960876</c:v>
                </c:pt>
                <c:pt idx="6">
                  <c:v>37706.093560444977</c:v>
                </c:pt>
                <c:pt idx="7">
                  <c:v>54752.044496722039</c:v>
                </c:pt>
                <c:pt idx="8">
                  <c:v>74927.157407851089</c:v>
                </c:pt>
                <c:pt idx="9">
                  <c:v>100070.0290931183</c:v>
                </c:pt>
                <c:pt idx="10">
                  <c:v>129407.21684526997</c:v>
                </c:pt>
                <c:pt idx="11">
                  <c:v>162806.65233025767</c:v>
                </c:pt>
                <c:pt idx="12">
                  <c:v>202176.84934466745</c:v>
                </c:pt>
                <c:pt idx="13">
                  <c:v>249964.24150064183</c:v>
                </c:pt>
                <c:pt idx="14">
                  <c:v>298755.98774893832</c:v>
                </c:pt>
                <c:pt idx="15">
                  <c:v>354687.88593550329</c:v>
                </c:pt>
                <c:pt idx="16">
                  <c:v>411348.09739980061</c:v>
                </c:pt>
                <c:pt idx="17">
                  <c:v>477842.65996655036</c:v>
                </c:pt>
                <c:pt idx="18">
                  <c:v>541742.38805441919</c:v>
                </c:pt>
                <c:pt idx="19">
                  <c:v>609243.7059296252</c:v>
                </c:pt>
                <c:pt idx="20">
                  <c:v>686546.55724936177</c:v>
                </c:pt>
                <c:pt idx="21">
                  <c:v>768583.5564071337</c:v>
                </c:pt>
                <c:pt idx="22">
                  <c:v>857230.28122977191</c:v>
                </c:pt>
                <c:pt idx="23">
                  <c:v>950074.19905257237</c:v>
                </c:pt>
                <c:pt idx="24">
                  <c:v>1042474.8185491379</c:v>
                </c:pt>
                <c:pt idx="25">
                  <c:v>1136282.1969983107</c:v>
                </c:pt>
                <c:pt idx="26">
                  <c:v>1231607.0660676456</c:v>
                </c:pt>
                <c:pt idx="27">
                  <c:v>1334739.7043686786</c:v>
                </c:pt>
                <c:pt idx="28">
                  <c:v>1436308.5102181321</c:v>
                </c:pt>
                <c:pt idx="29">
                  <c:v>1545907.6955641857</c:v>
                </c:pt>
                <c:pt idx="30">
                  <c:v>1656759.3920667015</c:v>
                </c:pt>
                <c:pt idx="31">
                  <c:v>1767419.3767121567</c:v>
                </c:pt>
                <c:pt idx="32">
                  <c:v>1869952.0235076989</c:v>
                </c:pt>
                <c:pt idx="33">
                  <c:v>1977353.8873493238</c:v>
                </c:pt>
                <c:pt idx="34">
                  <c:v>2071032.1386124948</c:v>
                </c:pt>
                <c:pt idx="35">
                  <c:v>2158493.2823704961</c:v>
                </c:pt>
                <c:pt idx="36">
                  <c:v>2234893.9472899768</c:v>
                </c:pt>
                <c:pt idx="37">
                  <c:v>2299409.7340785712</c:v>
                </c:pt>
                <c:pt idx="38">
                  <c:v>2358600.298455589</c:v>
                </c:pt>
                <c:pt idx="39">
                  <c:v>2400556.7821817524</c:v>
                </c:pt>
                <c:pt idx="40">
                  <c:v>2433097.0173956505</c:v>
                </c:pt>
                <c:pt idx="41">
                  <c:v>2457614.4982906203</c:v>
                </c:pt>
                <c:pt idx="42">
                  <c:v>2464735.1845793268</c:v>
                </c:pt>
                <c:pt idx="43">
                  <c:v>2462170.3207021505</c:v>
                </c:pt>
                <c:pt idx="44">
                  <c:v>2446365.2045791885</c:v>
                </c:pt>
                <c:pt idx="45">
                  <c:v>2425372.39244428</c:v>
                </c:pt>
                <c:pt idx="46">
                  <c:v>2403120.6553239408</c:v>
                </c:pt>
                <c:pt idx="47">
                  <c:v>2371540.7277142629</c:v>
                </c:pt>
                <c:pt idx="48">
                  <c:v>2332748.2608484738</c:v>
                </c:pt>
                <c:pt idx="49">
                  <c:v>2290386.4291975112</c:v>
                </c:pt>
                <c:pt idx="50">
                  <c:v>2248856.7924926681</c:v>
                </c:pt>
                <c:pt idx="51">
                  <c:v>2197838.3723274022</c:v>
                </c:pt>
                <c:pt idx="52">
                  <c:v>2143770.3497136668</c:v>
                </c:pt>
                <c:pt idx="53">
                  <c:v>2086515.0344163282</c:v>
                </c:pt>
                <c:pt idx="54">
                  <c:v>2028203.9911263587</c:v>
                </c:pt>
                <c:pt idx="55">
                  <c:v>1966425.2872305063</c:v>
                </c:pt>
                <c:pt idx="56">
                  <c:v>1902390.6039929821</c:v>
                </c:pt>
                <c:pt idx="57">
                  <c:v>1834259.6683182567</c:v>
                </c:pt>
                <c:pt idx="58">
                  <c:v>1766664.0223196493</c:v>
                </c:pt>
                <c:pt idx="59">
                  <c:v>1698976.6642522356</c:v>
                </c:pt>
                <c:pt idx="60">
                  <c:v>1629689.9409716418</c:v>
                </c:pt>
                <c:pt idx="61">
                  <c:v>1556685.3496962653</c:v>
                </c:pt>
                <c:pt idx="62">
                  <c:v>1487969.9889496332</c:v>
                </c:pt>
                <c:pt idx="63">
                  <c:v>1417495.1148307072</c:v>
                </c:pt>
                <c:pt idx="64">
                  <c:v>1357974.3647806933</c:v>
                </c:pt>
                <c:pt idx="65">
                  <c:v>1294366.3231223689</c:v>
                </c:pt>
                <c:pt idx="66">
                  <c:v>1232978.0540878051</c:v>
                </c:pt>
                <c:pt idx="67">
                  <c:v>1173817.6926328102</c:v>
                </c:pt>
                <c:pt idx="68">
                  <c:v>1118804.8488608026</c:v>
                </c:pt>
                <c:pt idx="69">
                  <c:v>1066942.3959573801</c:v>
                </c:pt>
                <c:pt idx="70">
                  <c:v>1014385.1012682481</c:v>
                </c:pt>
                <c:pt idx="71">
                  <c:v>964882.57659316878</c:v>
                </c:pt>
                <c:pt idx="72">
                  <c:v>920431.07998735912</c:v>
                </c:pt>
                <c:pt idx="73">
                  <c:v>877874.86557336175</c:v>
                </c:pt>
                <c:pt idx="74">
                  <c:v>837505.53891671915</c:v>
                </c:pt>
                <c:pt idx="75">
                  <c:v>803468.92499207531</c:v>
                </c:pt>
                <c:pt idx="76">
                  <c:v>772067.64294227248</c:v>
                </c:pt>
              </c:numCache>
            </c:numRef>
          </c:val>
          <c:extLst>
            <c:ext xmlns:c16="http://schemas.microsoft.com/office/drawing/2014/chart" uri="{C3380CC4-5D6E-409C-BE32-E72D297353CC}">
              <c16:uniqueId val="{00000001-68F1-48E4-9561-8655544B56D4}"/>
            </c:ext>
          </c:extLst>
        </c:ser>
        <c:ser>
          <c:idx val="4"/>
          <c:order val="2"/>
          <c:tx>
            <c:strRef>
              <c:f>Egresos!$F$4</c:f>
              <c:strCache>
                <c:ptCount val="1"/>
                <c:pt idx="0">
                  <c:v>Tabla</c:v>
                </c:pt>
              </c:strCache>
            </c:strRef>
          </c:tx>
          <c:spPr>
            <a:solidFill>
              <a:srgbClr val="93CDDD"/>
            </a:solidFill>
            <a:ln>
              <a:noFill/>
            </a:ln>
            <a:effectLst/>
          </c:spPr>
          <c:invertIfNegative val="0"/>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Egresos!$F$5:$F$81</c:f>
              <c:numCache>
                <c:formatCode>_(* #,##0_);_(* \(#,##0\);_(* "-"_);_(@_)</c:formatCode>
                <c:ptCount val="77"/>
                <c:pt idx="0">
                  <c:v>103653.91604531226</c:v>
                </c:pt>
                <c:pt idx="1">
                  <c:v>104147.6445117119</c:v>
                </c:pt>
                <c:pt idx="2">
                  <c:v>103277.227378154</c:v>
                </c:pt>
                <c:pt idx="3">
                  <c:v>103899.53967445505</c:v>
                </c:pt>
                <c:pt idx="4">
                  <c:v>105013.2762699881</c:v>
                </c:pt>
                <c:pt idx="5">
                  <c:v>106432.83750213769</c:v>
                </c:pt>
                <c:pt idx="6">
                  <c:v>106658.45038397913</c:v>
                </c:pt>
                <c:pt idx="7">
                  <c:v>107034.19906905566</c:v>
                </c:pt>
                <c:pt idx="8">
                  <c:v>108323.96047833074</c:v>
                </c:pt>
                <c:pt idx="9">
                  <c:v>109397.24887440966</c:v>
                </c:pt>
                <c:pt idx="10">
                  <c:v>110561.07497868045</c:v>
                </c:pt>
                <c:pt idx="11">
                  <c:v>112536.7903829089</c:v>
                </c:pt>
                <c:pt idx="12">
                  <c:v>114203.91216369372</c:v>
                </c:pt>
                <c:pt idx="13">
                  <c:v>115496.56717969009</c:v>
                </c:pt>
                <c:pt idx="14">
                  <c:v>117612.93709582028</c:v>
                </c:pt>
                <c:pt idx="15">
                  <c:v>119273.28024264579</c:v>
                </c:pt>
                <c:pt idx="16">
                  <c:v>120881.03197686338</c:v>
                </c:pt>
                <c:pt idx="17">
                  <c:v>123599.91165028978</c:v>
                </c:pt>
                <c:pt idx="18">
                  <c:v>125687.5303728096</c:v>
                </c:pt>
                <c:pt idx="19">
                  <c:v>127801.80923221444</c:v>
                </c:pt>
                <c:pt idx="20">
                  <c:v>129342.64817430488</c:v>
                </c:pt>
                <c:pt idx="21">
                  <c:v>132305.73474691898</c:v>
                </c:pt>
                <c:pt idx="22">
                  <c:v>135080.20375030246</c:v>
                </c:pt>
                <c:pt idx="23">
                  <c:v>137846.76526012368</c:v>
                </c:pt>
                <c:pt idx="24">
                  <c:v>141006.17468024275</c:v>
                </c:pt>
                <c:pt idx="25">
                  <c:v>144673.51488235366</c:v>
                </c:pt>
                <c:pt idx="26">
                  <c:v>149661.02873403975</c:v>
                </c:pt>
                <c:pt idx="27">
                  <c:v>154514.85877987902</c:v>
                </c:pt>
                <c:pt idx="28">
                  <c:v>158549.68451133079</c:v>
                </c:pt>
                <c:pt idx="29">
                  <c:v>165611.82224266301</c:v>
                </c:pt>
                <c:pt idx="30">
                  <c:v>170752.72769245968</c:v>
                </c:pt>
                <c:pt idx="31">
                  <c:v>176148.18129872202</c:v>
                </c:pt>
                <c:pt idx="32">
                  <c:v>182883.85993653833</c:v>
                </c:pt>
                <c:pt idx="33">
                  <c:v>188601.35567233435</c:v>
                </c:pt>
                <c:pt idx="34">
                  <c:v>195152.68861663443</c:v>
                </c:pt>
                <c:pt idx="35">
                  <c:v>201097.45597724896</c:v>
                </c:pt>
                <c:pt idx="36">
                  <c:v>207239.10955554285</c:v>
                </c:pt>
                <c:pt idx="37">
                  <c:v>214173.64051418088</c:v>
                </c:pt>
                <c:pt idx="38">
                  <c:v>221955.99165367131</c:v>
                </c:pt>
                <c:pt idx="39">
                  <c:v>227236.37020927054</c:v>
                </c:pt>
                <c:pt idx="40">
                  <c:v>233267.2936954663</c:v>
                </c:pt>
                <c:pt idx="41">
                  <c:v>238462.42968231533</c:v>
                </c:pt>
                <c:pt idx="42">
                  <c:v>244725.14670920619</c:v>
                </c:pt>
                <c:pt idx="43">
                  <c:v>249452.73876061334</c:v>
                </c:pt>
                <c:pt idx="44">
                  <c:v>254338.42489472788</c:v>
                </c:pt>
                <c:pt idx="45">
                  <c:v>257178.34688423027</c:v>
                </c:pt>
                <c:pt idx="46">
                  <c:v>260383.55450522367</c:v>
                </c:pt>
                <c:pt idx="47">
                  <c:v>264407.78066185676</c:v>
                </c:pt>
                <c:pt idx="48">
                  <c:v>266599.10107793618</c:v>
                </c:pt>
                <c:pt idx="49">
                  <c:v>267061.41025249631</c:v>
                </c:pt>
                <c:pt idx="50">
                  <c:v>269627.91495318309</c:v>
                </c:pt>
                <c:pt idx="51">
                  <c:v>269558.9676728163</c:v>
                </c:pt>
                <c:pt idx="52">
                  <c:v>271552.9993978386</c:v>
                </c:pt>
                <c:pt idx="53">
                  <c:v>273177.95741808444</c:v>
                </c:pt>
                <c:pt idx="54">
                  <c:v>275178.88543508557</c:v>
                </c:pt>
                <c:pt idx="55">
                  <c:v>277331.51431738242</c:v>
                </c:pt>
                <c:pt idx="56">
                  <c:v>275887.41986458993</c:v>
                </c:pt>
                <c:pt idx="57">
                  <c:v>275750.84177316376</c:v>
                </c:pt>
                <c:pt idx="58">
                  <c:v>276060.28780620755</c:v>
                </c:pt>
                <c:pt idx="59">
                  <c:v>275942.96148453787</c:v>
                </c:pt>
                <c:pt idx="60">
                  <c:v>274578.85465110035</c:v>
                </c:pt>
                <c:pt idx="61">
                  <c:v>274117.38218350738</c:v>
                </c:pt>
                <c:pt idx="62">
                  <c:v>272499.23304540594</c:v>
                </c:pt>
                <c:pt idx="63">
                  <c:v>272490.1158412568</c:v>
                </c:pt>
                <c:pt idx="64">
                  <c:v>271042.10335959872</c:v>
                </c:pt>
                <c:pt idx="65">
                  <c:v>270045.17446802155</c:v>
                </c:pt>
                <c:pt idx="66">
                  <c:v>268230.84607214323</c:v>
                </c:pt>
                <c:pt idx="67">
                  <c:v>267096.84207744279</c:v>
                </c:pt>
                <c:pt idx="68">
                  <c:v>265439.71378767211</c:v>
                </c:pt>
                <c:pt idx="69">
                  <c:v>262893.68024874345</c:v>
                </c:pt>
                <c:pt idx="70">
                  <c:v>260422.29121103237</c:v>
                </c:pt>
                <c:pt idx="71">
                  <c:v>258138.68458722995</c:v>
                </c:pt>
                <c:pt idx="72">
                  <c:v>257827.50860817806</c:v>
                </c:pt>
                <c:pt idx="73">
                  <c:v>256345.2327606137</c:v>
                </c:pt>
                <c:pt idx="74">
                  <c:v>255175.97701448514</c:v>
                </c:pt>
                <c:pt idx="75">
                  <c:v>253914.95766611374</c:v>
                </c:pt>
                <c:pt idx="76">
                  <c:v>251641.15138934419</c:v>
                </c:pt>
              </c:numCache>
            </c:numRef>
          </c:val>
          <c:extLst>
            <c:ext xmlns:c16="http://schemas.microsoft.com/office/drawing/2014/chart" uri="{C3380CC4-5D6E-409C-BE32-E72D297353CC}">
              <c16:uniqueId val="{00000002-68F1-48E4-9561-8655544B56D4}"/>
            </c:ext>
          </c:extLst>
        </c:ser>
        <c:ser>
          <c:idx val="6"/>
          <c:order val="3"/>
          <c:tx>
            <c:strRef>
              <c:f>Egresos!$G$4</c:f>
              <c:strCache>
                <c:ptCount val="1"/>
                <c:pt idx="0">
                  <c:v>Cuidado</c:v>
                </c:pt>
              </c:strCache>
            </c:strRef>
          </c:tx>
          <c:spPr>
            <a:solidFill>
              <a:srgbClr val="7030A0"/>
            </a:solidFill>
          </c:spPr>
          <c:invertIfNegative val="0"/>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Egresos!$G$5:$G$81</c:f>
              <c:numCache>
                <c:formatCode>_(* #,##0_);_(* \(#,##0\);_(* "-"_);_(@_)</c:formatCode>
                <c:ptCount val="77"/>
                <c:pt idx="0">
                  <c:v>0</c:v>
                </c:pt>
                <c:pt idx="1">
                  <c:v>13.301517415773697</c:v>
                </c:pt>
                <c:pt idx="2">
                  <c:v>99.120852997395261</c:v>
                </c:pt>
                <c:pt idx="3">
                  <c:v>199.09548085735179</c:v>
                </c:pt>
                <c:pt idx="4">
                  <c:v>327.24659915763829</c:v>
                </c:pt>
                <c:pt idx="5">
                  <c:v>532.56654383762509</c:v>
                </c:pt>
                <c:pt idx="6">
                  <c:v>874.41722431193227</c:v>
                </c:pt>
                <c:pt idx="7">
                  <c:v>1249.7830428785392</c:v>
                </c:pt>
                <c:pt idx="8">
                  <c:v>1644.6757925717277</c:v>
                </c:pt>
                <c:pt idx="9">
                  <c:v>2132.8633002288802</c:v>
                </c:pt>
                <c:pt idx="10">
                  <c:v>2747.6127081513291</c:v>
                </c:pt>
                <c:pt idx="11">
                  <c:v>3433.8553734548705</c:v>
                </c:pt>
                <c:pt idx="12">
                  <c:v>4293.9790345346009</c:v>
                </c:pt>
                <c:pt idx="13">
                  <c:v>5335.9145208733098</c:v>
                </c:pt>
                <c:pt idx="14">
                  <c:v>6419.9992489497645</c:v>
                </c:pt>
                <c:pt idx="15">
                  <c:v>7493.193340672964</c:v>
                </c:pt>
                <c:pt idx="16">
                  <c:v>8728.952077069187</c:v>
                </c:pt>
                <c:pt idx="17">
                  <c:v>10034.891318885684</c:v>
                </c:pt>
                <c:pt idx="18">
                  <c:v>11519.86953878912</c:v>
                </c:pt>
                <c:pt idx="19">
                  <c:v>13047.171850209985</c:v>
                </c:pt>
                <c:pt idx="20">
                  <c:v>14837.089734714535</c:v>
                </c:pt>
                <c:pt idx="21">
                  <c:v>16758.991232965567</c:v>
                </c:pt>
                <c:pt idx="22">
                  <c:v>18800.556648842085</c:v>
                </c:pt>
                <c:pt idx="23">
                  <c:v>20880.669694263517</c:v>
                </c:pt>
                <c:pt idx="24">
                  <c:v>23185.638003916505</c:v>
                </c:pt>
                <c:pt idx="25">
                  <c:v>25603.63526760901</c:v>
                </c:pt>
                <c:pt idx="26">
                  <c:v>28158.385256766556</c:v>
                </c:pt>
                <c:pt idx="27">
                  <c:v>30983.411876654471</c:v>
                </c:pt>
                <c:pt idx="28">
                  <c:v>33928.336592843349</c:v>
                </c:pt>
                <c:pt idx="29">
                  <c:v>37242.493396327649</c:v>
                </c:pt>
                <c:pt idx="30">
                  <c:v>40823.642310331168</c:v>
                </c:pt>
                <c:pt idx="31">
                  <c:v>44531.748517050037</c:v>
                </c:pt>
                <c:pt idx="32">
                  <c:v>48508.79051570264</c:v>
                </c:pt>
                <c:pt idx="33">
                  <c:v>52194.609890265034</c:v>
                </c:pt>
                <c:pt idx="34">
                  <c:v>56219.87428682678</c:v>
                </c:pt>
                <c:pt idx="35">
                  <c:v>60135.450694555038</c:v>
                </c:pt>
                <c:pt idx="36">
                  <c:v>64181.469075769055</c:v>
                </c:pt>
                <c:pt idx="37">
                  <c:v>68522.804923342177</c:v>
                </c:pt>
                <c:pt idx="38">
                  <c:v>72450.940250082916</c:v>
                </c:pt>
                <c:pt idx="39">
                  <c:v>76170.213129905082</c:v>
                </c:pt>
                <c:pt idx="40">
                  <c:v>79889.978732933887</c:v>
                </c:pt>
                <c:pt idx="41">
                  <c:v>83846.081162339702</c:v>
                </c:pt>
                <c:pt idx="42">
                  <c:v>87769.331666295038</c:v>
                </c:pt>
                <c:pt idx="43">
                  <c:v>91088.971164403585</c:v>
                </c:pt>
                <c:pt idx="44">
                  <c:v>95082.721315834817</c:v>
                </c:pt>
                <c:pt idx="45">
                  <c:v>98405.122200489612</c:v>
                </c:pt>
                <c:pt idx="46">
                  <c:v>102187.87406338428</c:v>
                </c:pt>
                <c:pt idx="47">
                  <c:v>105626.12034122627</c:v>
                </c:pt>
                <c:pt idx="48">
                  <c:v>108845.73955179352</c:v>
                </c:pt>
                <c:pt idx="49">
                  <c:v>112762.06257453632</c:v>
                </c:pt>
                <c:pt idx="50">
                  <c:v>116733.24283175728</c:v>
                </c:pt>
                <c:pt idx="51">
                  <c:v>120972.8872455995</c:v>
                </c:pt>
                <c:pt idx="52">
                  <c:v>125440.63599571479</c:v>
                </c:pt>
                <c:pt idx="53">
                  <c:v>129426.77437532623</c:v>
                </c:pt>
                <c:pt idx="54">
                  <c:v>134179.02821021009</c:v>
                </c:pt>
                <c:pt idx="55">
                  <c:v>138358.52632663256</c:v>
                </c:pt>
                <c:pt idx="56">
                  <c:v>142873.52797828551</c:v>
                </c:pt>
                <c:pt idx="57">
                  <c:v>148001.53472118091</c:v>
                </c:pt>
                <c:pt idx="58">
                  <c:v>152717.4947233992</c:v>
                </c:pt>
                <c:pt idx="59">
                  <c:v>157581.73680857438</c:v>
                </c:pt>
                <c:pt idx="60">
                  <c:v>162006.84765178268</c:v>
                </c:pt>
                <c:pt idx="61">
                  <c:v>167100.4837190636</c:v>
                </c:pt>
                <c:pt idx="62">
                  <c:v>171975.29158859403</c:v>
                </c:pt>
                <c:pt idx="63">
                  <c:v>176918.15121827109</c:v>
                </c:pt>
                <c:pt idx="64">
                  <c:v>182171.75730340372</c:v>
                </c:pt>
                <c:pt idx="65">
                  <c:v>187318.17600556905</c:v>
                </c:pt>
                <c:pt idx="66">
                  <c:v>192388.72324184037</c:v>
                </c:pt>
                <c:pt idx="67">
                  <c:v>197241.17558307564</c:v>
                </c:pt>
                <c:pt idx="68">
                  <c:v>202023.99666977307</c:v>
                </c:pt>
                <c:pt idx="69">
                  <c:v>207106.11186367759</c:v>
                </c:pt>
                <c:pt idx="70">
                  <c:v>212464.09552626914</c:v>
                </c:pt>
                <c:pt idx="71">
                  <c:v>217342.20474147637</c:v>
                </c:pt>
                <c:pt idx="72">
                  <c:v>223179.55644003031</c:v>
                </c:pt>
                <c:pt idx="73">
                  <c:v>229078.78396685017</c:v>
                </c:pt>
                <c:pt idx="74">
                  <c:v>234426.96295595268</c:v>
                </c:pt>
                <c:pt idx="75">
                  <c:v>241529.81012479312</c:v>
                </c:pt>
                <c:pt idx="76">
                  <c:v>249146.17834952215</c:v>
                </c:pt>
              </c:numCache>
            </c:numRef>
          </c:val>
          <c:extLst>
            <c:ext xmlns:c16="http://schemas.microsoft.com/office/drawing/2014/chart" uri="{C3380CC4-5D6E-409C-BE32-E72D297353CC}">
              <c16:uniqueId val="{00000003-68F1-48E4-9561-8655544B56D4}"/>
            </c:ext>
          </c:extLst>
        </c:ser>
        <c:ser>
          <c:idx val="7"/>
          <c:order val="4"/>
          <c:tx>
            <c:strRef>
              <c:f>Egresos!$E$4</c:f>
              <c:strCache>
                <c:ptCount val="1"/>
                <c:pt idx="0">
                  <c:v>Sala cuna</c:v>
                </c:pt>
              </c:strCache>
            </c:strRef>
          </c:tx>
          <c:spPr>
            <a:solidFill>
              <a:srgbClr val="FFC000"/>
            </a:solidFill>
            <a:effectLst/>
          </c:spPr>
          <c:invertIfNegative val="0"/>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Egresos!$E$5:$E$81</c:f>
              <c:numCache>
                <c:formatCode>_(* #,##0_);_(* \(#,##0\);_(* "-"_);_(@_)</c:formatCode>
                <c:ptCount val="77"/>
                <c:pt idx="0">
                  <c:v>0</c:v>
                </c:pt>
                <c:pt idx="1">
                  <c:v>361549.7093566081</c:v>
                </c:pt>
                <c:pt idx="2">
                  <c:v>359955.33388541662</c:v>
                </c:pt>
                <c:pt idx="3">
                  <c:v>357948.84212337242</c:v>
                </c:pt>
                <c:pt idx="4">
                  <c:v>355545.9604785156</c:v>
                </c:pt>
                <c:pt idx="5">
                  <c:v>353807.4732906901</c:v>
                </c:pt>
                <c:pt idx="6">
                  <c:v>353477.13141129562</c:v>
                </c:pt>
                <c:pt idx="7">
                  <c:v>352109.04385839845</c:v>
                </c:pt>
                <c:pt idx="8">
                  <c:v>351576.20133414713</c:v>
                </c:pt>
                <c:pt idx="9">
                  <c:v>351715.59747281903</c:v>
                </c:pt>
                <c:pt idx="10">
                  <c:v>352029.69878206379</c:v>
                </c:pt>
                <c:pt idx="11">
                  <c:v>353053.98973860673</c:v>
                </c:pt>
                <c:pt idx="12">
                  <c:v>354872.02249365236</c:v>
                </c:pt>
                <c:pt idx="13">
                  <c:v>356684.42371842451</c:v>
                </c:pt>
                <c:pt idx="14">
                  <c:v>358370.68141373695</c:v>
                </c:pt>
                <c:pt idx="15">
                  <c:v>360448.17443587241</c:v>
                </c:pt>
                <c:pt idx="16">
                  <c:v>362041.26854394528</c:v>
                </c:pt>
                <c:pt idx="17">
                  <c:v>364886.65459212242</c:v>
                </c:pt>
                <c:pt idx="18">
                  <c:v>367004.73731738282</c:v>
                </c:pt>
                <c:pt idx="19">
                  <c:v>370589.55638704426</c:v>
                </c:pt>
                <c:pt idx="20">
                  <c:v>374423.62928255205</c:v>
                </c:pt>
                <c:pt idx="21">
                  <c:v>376879.23679654946</c:v>
                </c:pt>
                <c:pt idx="22">
                  <c:v>380207.46472070314</c:v>
                </c:pt>
                <c:pt idx="23">
                  <c:v>384137.35609082028</c:v>
                </c:pt>
                <c:pt idx="24">
                  <c:v>387383.79990234377</c:v>
                </c:pt>
                <c:pt idx="25">
                  <c:v>389772.36423437501</c:v>
                </c:pt>
                <c:pt idx="26">
                  <c:v>391122.56040104164</c:v>
                </c:pt>
                <c:pt idx="27">
                  <c:v>392072.00439127604</c:v>
                </c:pt>
                <c:pt idx="28">
                  <c:v>392813.86755631509</c:v>
                </c:pt>
                <c:pt idx="29">
                  <c:v>394558.23203743488</c:v>
                </c:pt>
                <c:pt idx="30">
                  <c:v>395484.15391959634</c:v>
                </c:pt>
                <c:pt idx="31">
                  <c:v>395139.87549837236</c:v>
                </c:pt>
                <c:pt idx="32">
                  <c:v>396024.33457194013</c:v>
                </c:pt>
                <c:pt idx="33">
                  <c:v>397367.85633235681</c:v>
                </c:pt>
                <c:pt idx="34">
                  <c:v>398523.18344270834</c:v>
                </c:pt>
                <c:pt idx="35">
                  <c:v>398526.28135026043</c:v>
                </c:pt>
                <c:pt idx="36">
                  <c:v>398826.50513313804</c:v>
                </c:pt>
                <c:pt idx="37">
                  <c:v>399796.45578385412</c:v>
                </c:pt>
                <c:pt idx="38">
                  <c:v>400726.94045052084</c:v>
                </c:pt>
                <c:pt idx="39">
                  <c:v>401454.09663899743</c:v>
                </c:pt>
                <c:pt idx="40">
                  <c:v>401798.56423307292</c:v>
                </c:pt>
                <c:pt idx="41">
                  <c:v>402275.89099283854</c:v>
                </c:pt>
                <c:pt idx="42">
                  <c:v>403716.81090201822</c:v>
                </c:pt>
                <c:pt idx="43">
                  <c:v>404687.83999967447</c:v>
                </c:pt>
                <c:pt idx="44">
                  <c:v>406274.1837089844</c:v>
                </c:pt>
                <c:pt idx="45">
                  <c:v>407507.16384960938</c:v>
                </c:pt>
                <c:pt idx="46">
                  <c:v>409263.50927799474</c:v>
                </c:pt>
                <c:pt idx="47">
                  <c:v>411563.34345833329</c:v>
                </c:pt>
                <c:pt idx="48">
                  <c:v>415285.9709082031</c:v>
                </c:pt>
                <c:pt idx="49">
                  <c:v>417686.18958138023</c:v>
                </c:pt>
                <c:pt idx="50">
                  <c:v>419122.2589046224</c:v>
                </c:pt>
                <c:pt idx="51">
                  <c:v>421071.91150065104</c:v>
                </c:pt>
                <c:pt idx="52">
                  <c:v>424206.06101399742</c:v>
                </c:pt>
                <c:pt idx="53">
                  <c:v>426898.73121451819</c:v>
                </c:pt>
                <c:pt idx="54">
                  <c:v>429949.42963053391</c:v>
                </c:pt>
                <c:pt idx="55">
                  <c:v>432909.53203613282</c:v>
                </c:pt>
                <c:pt idx="56">
                  <c:v>435094.48978971352</c:v>
                </c:pt>
                <c:pt idx="57">
                  <c:v>437419.55671809893</c:v>
                </c:pt>
                <c:pt idx="58">
                  <c:v>439779.59152050782</c:v>
                </c:pt>
                <c:pt idx="59">
                  <c:v>441599.72538769536</c:v>
                </c:pt>
                <c:pt idx="60">
                  <c:v>444931.4974733073</c:v>
                </c:pt>
                <c:pt idx="61">
                  <c:v>447817.87744010414</c:v>
                </c:pt>
                <c:pt idx="62">
                  <c:v>448996.84468945314</c:v>
                </c:pt>
                <c:pt idx="63">
                  <c:v>450490.65053710935</c:v>
                </c:pt>
                <c:pt idx="64">
                  <c:v>452990.26418359374</c:v>
                </c:pt>
                <c:pt idx="65">
                  <c:v>453695.5668655599</c:v>
                </c:pt>
                <c:pt idx="66">
                  <c:v>454518.39439420577</c:v>
                </c:pt>
                <c:pt idx="67">
                  <c:v>456447.09730957029</c:v>
                </c:pt>
                <c:pt idx="68">
                  <c:v>458871.96989420574</c:v>
                </c:pt>
                <c:pt idx="69">
                  <c:v>460246.57097558596</c:v>
                </c:pt>
                <c:pt idx="70">
                  <c:v>462169.99160286458</c:v>
                </c:pt>
                <c:pt idx="71">
                  <c:v>463607.28327376302</c:v>
                </c:pt>
                <c:pt idx="72">
                  <c:v>463584.93662434898</c:v>
                </c:pt>
                <c:pt idx="73">
                  <c:v>465840.44938411459</c:v>
                </c:pt>
                <c:pt idx="74">
                  <c:v>468888.34254459635</c:v>
                </c:pt>
                <c:pt idx="75">
                  <c:v>471064.97184212238</c:v>
                </c:pt>
                <c:pt idx="76">
                  <c:v>473587.16496614582</c:v>
                </c:pt>
              </c:numCache>
            </c:numRef>
          </c:val>
          <c:extLst>
            <c:ext xmlns:c16="http://schemas.microsoft.com/office/drawing/2014/chart" uri="{C3380CC4-5D6E-409C-BE32-E72D297353CC}">
              <c16:uniqueId val="{00000004-68F1-48E4-9561-8655544B56D4}"/>
            </c:ext>
          </c:extLst>
        </c:ser>
        <c:ser>
          <c:idx val="8"/>
          <c:order val="5"/>
          <c:tx>
            <c:strRef>
              <c:f>'[1]Con cuidados'!$V$4</c:f>
              <c:strCache>
                <c:ptCount val="1"/>
                <c:pt idx="0">
                  <c:v>Pago deuda</c:v>
                </c:pt>
              </c:strCache>
            </c:strRef>
          </c:tx>
          <c:spPr>
            <a:solidFill>
              <a:schemeClr val="tx1"/>
            </a:solidFill>
            <a:effectLst/>
          </c:spPr>
          <c:invertIfNegative val="0"/>
          <c:dPt>
            <c:idx val="16"/>
            <c:invertIfNegative val="0"/>
            <c:bubble3D val="0"/>
            <c:extLst>
              <c:ext xmlns:c16="http://schemas.microsoft.com/office/drawing/2014/chart" uri="{C3380CC4-5D6E-409C-BE32-E72D297353CC}">
                <c16:uniqueId val="{00000005-68F1-48E4-9561-8655544B56D4}"/>
              </c:ext>
            </c:extLst>
          </c:dPt>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'[1]Con cuidados'!$V$8:$V$84</c:f>
              <c:numCache>
                <c:formatCode>_(* #,##0_);_(* \(#,##0\);_(* "-"_);_(@_)</c:formatCode>
                <c:ptCount val="77"/>
                <c:pt idx="0">
                  <c:v>0</c:v>
                </c:pt>
                <c:pt idx="1">
                  <c:v>0</c:v>
                </c:pt>
                <c:pt idx="2">
                  <c:v>0</c:v>
                </c:pt>
                <c:pt idx="3">
                  <c:v>0</c:v>
                </c:pt>
                <c:pt idx="4">
                  <c:v>0</c:v>
                </c:pt>
                <c:pt idx="5">
                  <c:v>0</c:v>
                </c:pt>
                <c:pt idx="6">
                  <c:v>643696.13489562203</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5">
                  <c:v>0</c:v>
                </c:pt>
                <c:pt idx="36">
                  <c:v>0</c:v>
                </c:pt>
                <c:pt idx="37">
                  <c:v>0</c:v>
                </c:pt>
                <c:pt idx="38">
                  <c:v>0</c:v>
                </c:pt>
                <c:pt idx="39">
                  <c:v>0</c:v>
                </c:pt>
                <c:pt idx="40">
                  <c:v>0</c:v>
                </c:pt>
                <c:pt idx="41">
                  <c:v>0</c:v>
                </c:pt>
                <c:pt idx="42">
                  <c:v>0</c:v>
                </c:pt>
                <c:pt idx="43">
                  <c:v>0</c:v>
                </c:pt>
                <c:pt idx="44">
                  <c:v>0</c:v>
                </c:pt>
                <c:pt idx="45">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numCache>
            </c:numRef>
          </c:val>
          <c:extLst>
            <c:ext xmlns:c16="http://schemas.microsoft.com/office/drawing/2014/chart" uri="{C3380CC4-5D6E-409C-BE32-E72D297353CC}">
              <c16:uniqueId val="{00000006-68F1-48E4-9561-8655544B56D4}"/>
            </c:ext>
          </c:extLst>
        </c:ser>
        <c:dLbls>
          <c:showLegendKey val="0"/>
          <c:showVal val="0"/>
          <c:showCatName val="0"/>
          <c:showSerName val="0"/>
          <c:showPercent val="0"/>
          <c:showBubbleSize val="0"/>
        </c:dLbls>
        <c:gapWidth val="50"/>
        <c:overlap val="100"/>
        <c:axId val="1112798208"/>
        <c:axId val="1112798624"/>
      </c:barChart>
      <c:lineChart>
        <c:grouping val="stacked"/>
        <c:varyColors val="0"/>
        <c:ser>
          <c:idx val="9"/>
          <c:order val="6"/>
          <c:tx>
            <c:strRef>
              <c:f>Egresos!$C$4</c:f>
              <c:strCache>
                <c:ptCount val="1"/>
                <c:pt idx="0">
                  <c:v>Ingresos</c:v>
                </c:pt>
              </c:strCache>
            </c:strRef>
          </c:tx>
          <c:spPr>
            <a:ln w="28575">
              <a:solidFill>
                <a:sysClr val="windowText" lastClr="000000"/>
              </a:solidFill>
            </a:ln>
          </c:spPr>
          <c:marker>
            <c:symbol val="none"/>
          </c:marker>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Egresos!$C$5:$C$81</c:f>
              <c:numCache>
                <c:formatCode>#,##0</c:formatCode>
                <c:ptCount val="77"/>
                <c:pt idx="0">
                  <c:v>644864.23605865426</c:v>
                </c:pt>
                <c:pt idx="1">
                  <c:v>1278540.2103633168</c:v>
                </c:pt>
                <c:pt idx="2">
                  <c:v>1936668.2570423007</c:v>
                </c:pt>
                <c:pt idx="3">
                  <c:v>2626525.6193070095</c:v>
                </c:pt>
                <c:pt idx="4">
                  <c:v>2678233.8614076241</c:v>
                </c:pt>
                <c:pt idx="5">
                  <c:v>2725790.2249680855</c:v>
                </c:pt>
                <c:pt idx="6">
                  <c:v>2781672.7763248752</c:v>
                </c:pt>
                <c:pt idx="7">
                  <c:v>2841310.2061098428</c:v>
                </c:pt>
                <c:pt idx="8">
                  <c:v>2891149.5450357916</c:v>
                </c:pt>
                <c:pt idx="9">
                  <c:v>2948362.2166305762</c:v>
                </c:pt>
                <c:pt idx="10">
                  <c:v>2987521.9218750019</c:v>
                </c:pt>
                <c:pt idx="11">
                  <c:v>3025124.605686449</c:v>
                </c:pt>
                <c:pt idx="12">
                  <c:v>3070254.7488492564</c:v>
                </c:pt>
                <c:pt idx="13">
                  <c:v>3116733.7387352786</c:v>
                </c:pt>
                <c:pt idx="14">
                  <c:v>3161779.6374378186</c:v>
                </c:pt>
                <c:pt idx="15">
                  <c:v>3205913.6197424508</c:v>
                </c:pt>
                <c:pt idx="16">
                  <c:v>3245876.4693290796</c:v>
                </c:pt>
                <c:pt idx="17">
                  <c:v>3276039.4857654013</c:v>
                </c:pt>
                <c:pt idx="18">
                  <c:v>3306123.3501089178</c:v>
                </c:pt>
                <c:pt idx="19">
                  <c:v>3341289.4616769045</c:v>
                </c:pt>
                <c:pt idx="20">
                  <c:v>3376489.2057315423</c:v>
                </c:pt>
                <c:pt idx="21">
                  <c:v>3395272.341512437</c:v>
                </c:pt>
                <c:pt idx="22">
                  <c:v>3421989.6444838922</c:v>
                </c:pt>
                <c:pt idx="23">
                  <c:v>3448416.8480453086</c:v>
                </c:pt>
                <c:pt idx="24">
                  <c:v>3465307.383271527</c:v>
                </c:pt>
                <c:pt idx="25">
                  <c:v>3478160.5657779658</c:v>
                </c:pt>
                <c:pt idx="26">
                  <c:v>3493833.8033309029</c:v>
                </c:pt>
                <c:pt idx="27">
                  <c:v>3495821.4270050181</c:v>
                </c:pt>
                <c:pt idx="28">
                  <c:v>3506603.1356030693</c:v>
                </c:pt>
                <c:pt idx="29">
                  <c:v>3499438.9088160456</c:v>
                </c:pt>
                <c:pt idx="30">
                  <c:v>3499513.286094435</c:v>
                </c:pt>
                <c:pt idx="31">
                  <c:v>3515461.5611006371</c:v>
                </c:pt>
                <c:pt idx="32">
                  <c:v>3514429.4719983293</c:v>
                </c:pt>
                <c:pt idx="33">
                  <c:v>3512184.2947608735</c:v>
                </c:pt>
                <c:pt idx="34">
                  <c:v>3505541.8137967139</c:v>
                </c:pt>
                <c:pt idx="35">
                  <c:v>3510706.4337565824</c:v>
                </c:pt>
                <c:pt idx="36">
                  <c:v>3512730.5229671909</c:v>
                </c:pt>
                <c:pt idx="37">
                  <c:v>3513721.5333500463</c:v>
                </c:pt>
                <c:pt idx="38">
                  <c:v>3495787.4204094945</c:v>
                </c:pt>
                <c:pt idx="39">
                  <c:v>3507940.2983445493</c:v>
                </c:pt>
                <c:pt idx="40">
                  <c:v>3508053.8929926162</c:v>
                </c:pt>
                <c:pt idx="41">
                  <c:v>3512861.1739651738</c:v>
                </c:pt>
                <c:pt idx="42">
                  <c:v>3535558.412219828</c:v>
                </c:pt>
                <c:pt idx="43">
                  <c:v>3543552.3801084808</c:v>
                </c:pt>
                <c:pt idx="44">
                  <c:v>3551885.0024182899</c:v>
                </c:pt>
                <c:pt idx="45">
                  <c:v>3567601.7781451764</c:v>
                </c:pt>
                <c:pt idx="46">
                  <c:v>3591147.6590209706</c:v>
                </c:pt>
                <c:pt idx="47">
                  <c:v>3610781.8928183718</c:v>
                </c:pt>
                <c:pt idx="48">
                  <c:v>3625639.2179959356</c:v>
                </c:pt>
                <c:pt idx="49">
                  <c:v>3653202.2457366725</c:v>
                </c:pt>
                <c:pt idx="50">
                  <c:v>3662323.092993984</c:v>
                </c:pt>
                <c:pt idx="51">
                  <c:v>3678161.6168441758</c:v>
                </c:pt>
                <c:pt idx="52">
                  <c:v>3692352.1240428234</c:v>
                </c:pt>
                <c:pt idx="53">
                  <c:v>3709744.025333595</c:v>
                </c:pt>
                <c:pt idx="54">
                  <c:v>3722977.8949054349</c:v>
                </c:pt>
                <c:pt idx="55">
                  <c:v>3733168.6458889958</c:v>
                </c:pt>
                <c:pt idx="56">
                  <c:v>3748935.2150973175</c:v>
                </c:pt>
                <c:pt idx="57">
                  <c:v>3754604.3953649849</c:v>
                </c:pt>
                <c:pt idx="58">
                  <c:v>3759566.8994766949</c:v>
                </c:pt>
                <c:pt idx="59">
                  <c:v>3772942.4956234451</c:v>
                </c:pt>
                <c:pt idx="60">
                  <c:v>3770538.6261149039</c:v>
                </c:pt>
                <c:pt idx="61">
                  <c:v>3783036.2954483023</c:v>
                </c:pt>
                <c:pt idx="62">
                  <c:v>3792839.7368842098</c:v>
                </c:pt>
                <c:pt idx="63">
                  <c:v>3793125.6173861707</c:v>
                </c:pt>
                <c:pt idx="64">
                  <c:v>3806351.9349900121</c:v>
                </c:pt>
                <c:pt idx="65">
                  <c:v>3817762.7826861241</c:v>
                </c:pt>
                <c:pt idx="66">
                  <c:v>3831741.2186482879</c:v>
                </c:pt>
                <c:pt idx="67">
                  <c:v>3853238.7915792218</c:v>
                </c:pt>
                <c:pt idx="68">
                  <c:v>3876802.9215833438</c:v>
                </c:pt>
                <c:pt idx="69">
                  <c:v>3881831.8924742215</c:v>
                </c:pt>
                <c:pt idx="70">
                  <c:v>3906902.7017296497</c:v>
                </c:pt>
                <c:pt idx="71">
                  <c:v>3935068.8049467849</c:v>
                </c:pt>
                <c:pt idx="72">
                  <c:v>3955457.8835110175</c:v>
                </c:pt>
                <c:pt idx="73">
                  <c:v>3968074.4822081039</c:v>
                </c:pt>
                <c:pt idx="74">
                  <c:v>3976842.007644203</c:v>
                </c:pt>
                <c:pt idx="75">
                  <c:v>3984103.7355845482</c:v>
                </c:pt>
                <c:pt idx="76">
                  <c:v>4003050.3709262838</c:v>
                </c:pt>
              </c:numCache>
            </c:numRef>
          </c:val>
          <c:smooth val="0"/>
          <c:extLst>
            <c:ext xmlns:c16="http://schemas.microsoft.com/office/drawing/2014/chart" uri="{C3380CC4-5D6E-409C-BE32-E72D297353CC}">
              <c16:uniqueId val="{00000007-68F1-48E4-9561-8655544B56D4}"/>
            </c:ext>
          </c:extLst>
        </c:ser>
        <c:ser>
          <c:idx val="10"/>
          <c:order val="7"/>
          <c:tx>
            <c:strRef>
              <c:f>Egresos!$D$4</c:f>
              <c:strCache>
                <c:ptCount val="1"/>
                <c:pt idx="0">
                  <c:v>Ingresos + Intereses</c:v>
                </c:pt>
              </c:strCache>
            </c:strRef>
          </c:tx>
          <c:spPr>
            <a:ln w="38100">
              <a:solidFill>
                <a:srgbClr val="FF0000"/>
              </a:solidFill>
            </a:ln>
            <a:effectLst/>
          </c:spPr>
          <c:marker>
            <c:symbol val="none"/>
          </c:marker>
          <c:cat>
            <c:numRef>
              <c:f>Egresos!$B$5:$B$81</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Egresos!$D$5:$D$81</c:f>
              <c:numCache>
                <c:formatCode>#,##0</c:formatCode>
                <c:ptCount val="77"/>
                <c:pt idx="0">
                  <c:v>0</c:v>
                </c:pt>
                <c:pt idx="1">
                  <c:v>3135.9299842703194</c:v>
                </c:pt>
                <c:pt idx="2">
                  <c:v>1017.6554033507264</c:v>
                </c:pt>
                <c:pt idx="3">
                  <c:v>7798.5495052149072</c:v>
                </c:pt>
                <c:pt idx="4">
                  <c:v>23795.910084057105</c:v>
                </c:pt>
                <c:pt idx="5">
                  <c:v>39528.597297618355</c:v>
                </c:pt>
                <c:pt idx="6">
                  <c:v>54973.405409778759</c:v>
                </c:pt>
                <c:pt idx="7">
                  <c:v>50861.954729154248</c:v>
                </c:pt>
                <c:pt idx="8">
                  <c:v>65479.437456266474</c:v>
                </c:pt>
                <c:pt idx="9">
                  <c:v>79673.681385651624</c:v>
                </c:pt>
                <c:pt idx="10">
                  <c:v>93454.596975881635</c:v>
                </c:pt>
                <c:pt idx="11">
                  <c:v>56831.443177050649</c:v>
                </c:pt>
                <c:pt idx="12">
                  <c:v>63050.636783151836</c:v>
                </c:pt>
                <c:pt idx="13">
                  <c:v>68853.589002942841</c:v>
                </c:pt>
                <c:pt idx="14">
                  <c:v>74189.549985451435</c:v>
                </c:pt>
                <c:pt idx="15">
                  <c:v>79117.037804936932</c:v>
                </c:pt>
                <c:pt idx="16">
                  <c:v>83631.441065236228</c:v>
                </c:pt>
                <c:pt idx="17">
                  <c:v>136366.84277169692</c:v>
                </c:pt>
                <c:pt idx="18">
                  <c:v>193410.6222168442</c:v>
                </c:pt>
                <c:pt idx="19">
                  <c:v>255008.97909374419</c:v>
                </c:pt>
                <c:pt idx="20">
                  <c:v>321566.04387232941</c:v>
                </c:pt>
                <c:pt idx="21">
                  <c:v>393349.54274422635</c:v>
                </c:pt>
                <c:pt idx="22">
                  <c:v>470113.52979115932</c:v>
                </c:pt>
                <c:pt idx="23">
                  <c:v>531415.75292995945</c:v>
                </c:pt>
                <c:pt idx="24">
                  <c:v>574151.0693350354</c:v>
                </c:pt>
                <c:pt idx="25">
                  <c:v>595292.89256222255</c:v>
                </c:pt>
                <c:pt idx="26">
                  <c:v>614993.75724611152</c:v>
                </c:pt>
                <c:pt idx="27">
                  <c:v>633617.28019392211</c:v>
                </c:pt>
                <c:pt idx="28">
                  <c:v>650163.16998882522</c:v>
                </c:pt>
                <c:pt idx="29">
                  <c:v>665277.46296015719</c:v>
                </c:pt>
                <c:pt idx="30">
                  <c:v>677781.75832296326</c:v>
                </c:pt>
                <c:pt idx="31">
                  <c:v>688228.91781705455</c:v>
                </c:pt>
                <c:pt idx="32">
                  <c:v>697270.596677928</c:v>
                </c:pt>
                <c:pt idx="33">
                  <c:v>704836.61920642352</c:v>
                </c:pt>
                <c:pt idx="34">
                  <c:v>710458.17574795254</c:v>
                </c:pt>
                <c:pt idx="35">
                  <c:v>714669.64735853137</c:v>
                </c:pt>
                <c:pt idx="36">
                  <c:v>718072.13131530094</c:v>
                </c:pt>
                <c:pt idx="37">
                  <c:v>721031.68678141374</c:v>
                </c:pt>
                <c:pt idx="38">
                  <c:v>723969.14981425938</c:v>
                </c:pt>
                <c:pt idx="39">
                  <c:v>726303.25997049396</c:v>
                </c:pt>
                <c:pt idx="40">
                  <c:v>729964.2117132931</c:v>
                </c:pt>
                <c:pt idx="41">
                  <c:v>734928.57597635954</c:v>
                </c:pt>
                <c:pt idx="42">
                  <c:v>741550.16109729663</c:v>
                </c:pt>
                <c:pt idx="43">
                  <c:v>751235.21543425007</c:v>
                </c:pt>
                <c:pt idx="44">
                  <c:v>763840.33160831791</c:v>
                </c:pt>
                <c:pt idx="45">
                  <c:v>780044.55398462515</c:v>
                </c:pt>
                <c:pt idx="46">
                  <c:v>800437.40648484346</c:v>
                </c:pt>
                <c:pt idx="47">
                  <c:v>825358.97164390178</c:v>
                </c:pt>
                <c:pt idx="48">
                  <c:v>854931.77012614731</c:v>
                </c:pt>
                <c:pt idx="49">
                  <c:v>889335.06734294107</c:v>
                </c:pt>
                <c:pt idx="50">
                  <c:v>929550.34056732303</c:v>
                </c:pt>
                <c:pt idx="51">
                  <c:v>974688.28037941305</c:v>
                </c:pt>
                <c:pt idx="52">
                  <c:v>1025617.6678924488</c:v>
                </c:pt>
                <c:pt idx="53">
                  <c:v>1082297.3999710556</c:v>
                </c:pt>
                <c:pt idx="54">
                  <c:v>1145177.0122820796</c:v>
                </c:pt>
                <c:pt idx="55">
                  <c:v>1214171.8788754744</c:v>
                </c:pt>
                <c:pt idx="56">
                  <c:v>1289488.7587568164</c:v>
                </c:pt>
                <c:pt idx="57">
                  <c:v>1371728.522939547</c:v>
                </c:pt>
                <c:pt idx="58">
                  <c:v>1460744.8194704407</c:v>
                </c:pt>
                <c:pt idx="59">
                  <c:v>1556620.992822557</c:v>
                </c:pt>
                <c:pt idx="60">
                  <c:v>1659923.8750893134</c:v>
                </c:pt>
                <c:pt idx="61">
                  <c:v>1770258.7813610404</c:v>
                </c:pt>
                <c:pt idx="62">
                  <c:v>1888578.5287615363</c:v>
                </c:pt>
                <c:pt idx="63">
                  <c:v>2014907.0059077013</c:v>
                </c:pt>
                <c:pt idx="64">
                  <c:v>2149119.7349764425</c:v>
                </c:pt>
                <c:pt idx="65">
                  <c:v>2291534.3703700523</c:v>
                </c:pt>
                <c:pt idx="66">
                  <c:v>2442557.3949778778</c:v>
                </c:pt>
                <c:pt idx="67">
                  <c:v>2602502.937728981</c:v>
                </c:pt>
                <c:pt idx="68">
                  <c:v>2771833.923931676</c:v>
                </c:pt>
                <c:pt idx="69">
                  <c:v>2950779.7203670824</c:v>
                </c:pt>
                <c:pt idx="70">
                  <c:v>3138917.0667128102</c:v>
                </c:pt>
                <c:pt idx="71">
                  <c:v>3337346.1904493426</c:v>
                </c:pt>
                <c:pt idx="72">
                  <c:v>3546467.2810017308</c:v>
                </c:pt>
                <c:pt idx="73">
                  <c:v>3766127.6487220339</c:v>
                </c:pt>
                <c:pt idx="74">
                  <c:v>3996300.7003329252</c:v>
                </c:pt>
                <c:pt idx="75">
                  <c:v>4237132.3809487326</c:v>
                </c:pt>
                <c:pt idx="76">
                  <c:v>4488681.505676548</c:v>
                </c:pt>
              </c:numCache>
            </c:numRef>
          </c:val>
          <c:smooth val="0"/>
          <c:extLst>
            <c:ext xmlns:c16="http://schemas.microsoft.com/office/drawing/2014/chart" uri="{C3380CC4-5D6E-409C-BE32-E72D297353CC}">
              <c16:uniqueId val="{00000008-68F1-48E4-9561-8655544B56D4}"/>
            </c:ext>
          </c:extLst>
        </c:ser>
        <c:dLbls>
          <c:showLegendKey val="0"/>
          <c:showVal val="0"/>
          <c:showCatName val="0"/>
          <c:showSerName val="0"/>
          <c:showPercent val="0"/>
          <c:showBubbleSize val="0"/>
        </c:dLbls>
        <c:marker val="1"/>
        <c:smooth val="0"/>
        <c:axId val="1112798208"/>
        <c:axId val="1112798624"/>
      </c:lineChart>
      <c:catAx>
        <c:axId val="1112798208"/>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112798624"/>
        <c:crosses val="autoZero"/>
        <c:auto val="1"/>
        <c:lblAlgn val="ctr"/>
        <c:lblOffset val="100"/>
        <c:noMultiLvlLbl val="0"/>
      </c:catAx>
      <c:valAx>
        <c:axId val="111279862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s-CL"/>
          </a:p>
        </c:txPr>
        <c:crossAx val="1112798208"/>
        <c:crosses val="autoZero"/>
        <c:crossBetween val="between"/>
      </c:valAx>
      <c:spPr>
        <a:noFill/>
        <a:ln w="25400">
          <a:noFill/>
        </a:ln>
      </c:spPr>
    </c:plotArea>
    <c:legend>
      <c:legendPos val="b"/>
      <c:layout>
        <c:manualLayout>
          <c:xMode val="edge"/>
          <c:yMode val="edge"/>
          <c:x val="3.6000338998059246E-2"/>
          <c:y val="0.92096777823875298"/>
          <c:w val="0.94716870782794771"/>
          <c:h val="4.4266445155238469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s-CL"/>
        </a:p>
      </c:txPr>
    </c:legend>
    <c:plotVisOnly val="1"/>
    <c:dispBlanksAs val="gap"/>
    <c:showDLblsOverMax val="0"/>
    <c:extLst/>
  </c:chart>
  <c:txPr>
    <a:bodyPr/>
    <a:lstStyle/>
    <a:p>
      <a:pPr>
        <a:defRPr/>
      </a:pPr>
      <a:endParaRPr lang="es-C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'Con cuidados'!$BA$7</c:f>
              <c:strCache>
                <c:ptCount val="1"/>
                <c:pt idx="0">
                  <c:v>Saldo % PIB</c:v>
                </c:pt>
              </c:strCache>
            </c:strRef>
          </c:tx>
          <c:spPr>
            <a:solidFill>
              <a:schemeClr val="accent1">
                <a:lumMod val="75000"/>
              </a:schemeClr>
            </a:solidFill>
            <a:ln w="19050">
              <a:noFill/>
            </a:ln>
            <a:effectLst/>
          </c:spPr>
          <c:invertIfNegative val="0"/>
          <c:dPt>
            <c:idx val="60"/>
            <c:invertIfNegative val="0"/>
            <c:bubble3D val="0"/>
            <c:spPr>
              <a:solidFill>
                <a:schemeClr val="accent1">
                  <a:lumMod val="75000"/>
                </a:schemeClr>
              </a:solidFill>
              <a:ln w="19050">
                <a:noFill/>
              </a:ln>
              <a:effectLst/>
            </c:spPr>
            <c:extLst>
              <c:ext xmlns:c16="http://schemas.microsoft.com/office/drawing/2014/chart" uri="{C3380CC4-5D6E-409C-BE32-E72D297353CC}">
                <c16:uniqueId val="{00000001-1E37-467A-9932-A180442E3879}"/>
              </c:ext>
            </c:extLst>
          </c:dPt>
          <c:cat>
            <c:numRef>
              <c:f>'Con cuidados'!$AZ$8:$AZ$84</c:f>
              <c:numCache>
                <c:formatCode>General</c:formatCode>
                <c:ptCount val="77"/>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pt idx="71">
                  <c:v>2095</c:v>
                </c:pt>
                <c:pt idx="72">
                  <c:v>2096</c:v>
                </c:pt>
                <c:pt idx="73">
                  <c:v>2097</c:v>
                </c:pt>
                <c:pt idx="74">
                  <c:v>2098</c:v>
                </c:pt>
                <c:pt idx="75">
                  <c:v>2099</c:v>
                </c:pt>
                <c:pt idx="76">
                  <c:v>2100</c:v>
                </c:pt>
              </c:numCache>
            </c:numRef>
          </c:cat>
          <c:val>
            <c:numRef>
              <c:f>'Con cuidados'!$BA$8:$BA$84</c:f>
              <c:numCache>
                <c:formatCode>0.0%</c:formatCode>
                <c:ptCount val="77"/>
                <c:pt idx="0">
                  <c:v>7.6353790422001007E-4</c:v>
                </c:pt>
                <c:pt idx="1">
                  <c:v>2.4042965897866275E-4</c:v>
                </c:pt>
                <c:pt idx="2">
                  <c:v>1.792725128443052E-3</c:v>
                </c:pt>
                <c:pt idx="3">
                  <c:v>5.3407234336505082E-3</c:v>
                </c:pt>
                <c:pt idx="4">
                  <c:v>8.6678451605745003E-3</c:v>
                </c:pt>
                <c:pt idx="5">
                  <c:v>1.1786808459634887E-2</c:v>
                </c:pt>
                <c:pt idx="6">
                  <c:v>1.0671429953234725E-2</c:v>
                </c:pt>
                <c:pt idx="7">
                  <c:v>1.3454355785181891E-2</c:v>
                </c:pt>
                <c:pt idx="8">
                  <c:v>1.6045155547747839E-2</c:v>
                </c:pt>
                <c:pt idx="9">
                  <c:v>1.8460512220896782E-2</c:v>
                </c:pt>
                <c:pt idx="10">
                  <c:v>2.0662853157675316E-2</c:v>
                </c:pt>
                <c:pt idx="11">
                  <c:v>2.2521215744451824E-2</c:v>
                </c:pt>
                <c:pt idx="12">
                  <c:v>2.4180955205108122E-2</c:v>
                </c:pt>
                <c:pt idx="13">
                  <c:v>2.5637646865623288E-2</c:v>
                </c:pt>
                <c:pt idx="14">
                  <c:v>2.6923921125968805E-2</c:v>
                </c:pt>
                <c:pt idx="15">
                  <c:v>2.8048866970011379E-2</c:v>
                </c:pt>
                <c:pt idx="16">
                  <c:v>2.9036590007896681E-2</c:v>
                </c:pt>
                <c:pt idx="17">
                  <c:v>2.9972421872543849E-2</c:v>
                </c:pt>
                <c:pt idx="18">
                  <c:v>3.0917585887548393E-2</c:v>
                </c:pt>
                <c:pt idx="19">
                  <c:v>3.1907485534820888E-2</c:v>
                </c:pt>
                <c:pt idx="20">
                  <c:v>3.2945460846826591E-2</c:v>
                </c:pt>
                <c:pt idx="21">
                  <c:v>3.3996757638307243E-2</c:v>
                </c:pt>
                <c:pt idx="22">
                  <c:v>3.5089469960140098E-2</c:v>
                </c:pt>
                <c:pt idx="23">
                  <c:v>3.6178861455977963E-2</c:v>
                </c:pt>
                <c:pt idx="24">
                  <c:v>3.7234926087335481E-2</c:v>
                </c:pt>
                <c:pt idx="25">
                  <c:v>3.821456568077844E-2</c:v>
                </c:pt>
                <c:pt idx="26">
                  <c:v>3.9144547275858831E-2</c:v>
                </c:pt>
                <c:pt idx="27">
                  <c:v>3.9966909228366015E-2</c:v>
                </c:pt>
                <c:pt idx="28">
                  <c:v>4.0692554108211466E-2</c:v>
                </c:pt>
                <c:pt idx="29">
                  <c:v>4.1251139763514022E-2</c:v>
                </c:pt>
                <c:pt idx="30">
                  <c:v>4.1678581666506016E-2</c:v>
                </c:pt>
                <c:pt idx="31">
                  <c:v>4.2016058069938564E-2</c:v>
                </c:pt>
                <c:pt idx="32">
                  <c:v>4.2260667320829587E-2</c:v>
                </c:pt>
                <c:pt idx="33">
                  <c:v>4.2385796211558129E-2</c:v>
                </c:pt>
                <c:pt idx="34">
                  <c:v>4.2424927150770161E-2</c:v>
                </c:pt>
                <c:pt idx="35">
                  <c:v>4.2414834598977665E-2</c:v>
                </c:pt>
                <c:pt idx="36">
                  <c:v>4.237775979168848E-2</c:v>
                </c:pt>
                <c:pt idx="37">
                  <c:v>4.233871204590102E-2</c:v>
                </c:pt>
                <c:pt idx="38">
                  <c:v>4.2263894546785148E-2</c:v>
                </c:pt>
                <c:pt idx="39">
                  <c:v>4.226559888599063E-2</c:v>
                </c:pt>
                <c:pt idx="40">
                  <c:v>4.23413334730047E-2</c:v>
                </c:pt>
                <c:pt idx="41">
                  <c:v>4.2510270543638422E-2</c:v>
                </c:pt>
                <c:pt idx="42">
                  <c:v>4.2851222026589281E-2</c:v>
                </c:pt>
                <c:pt idx="43">
                  <c:v>4.3353463378021116E-2</c:v>
                </c:pt>
                <c:pt idx="44">
                  <c:v>4.4052905668356179E-2</c:v>
                </c:pt>
                <c:pt idx="45">
                  <c:v>4.4979690670661647E-2</c:v>
                </c:pt>
                <c:pt idx="46">
                  <c:v>4.6149383416694306E-2</c:v>
                </c:pt>
                <c:pt idx="47">
                  <c:v>4.7565100750362112E-2</c:v>
                </c:pt>
                <c:pt idx="48">
                  <c:v>4.9233002282552001E-2</c:v>
                </c:pt>
                <c:pt idx="49">
                  <c:v>5.1203276877966712E-2</c:v>
                </c:pt>
                <c:pt idx="50">
                  <c:v>5.3422538862928574E-2</c:v>
                </c:pt>
                <c:pt idx="51">
                  <c:v>5.5934300517433637E-2</c:v>
                </c:pt>
                <c:pt idx="52">
                  <c:v>5.8731794579998789E-2</c:v>
                </c:pt>
                <c:pt idx="53">
                  <c:v>6.1834836369123618E-2</c:v>
                </c:pt>
                <c:pt idx="54">
                  <c:v>6.5234104134720139E-2</c:v>
                </c:pt>
                <c:pt idx="55">
                  <c:v>6.8935992267048996E-2</c:v>
                </c:pt>
                <c:pt idx="56">
                  <c:v>7.2967686730056422E-2</c:v>
                </c:pt>
                <c:pt idx="57">
                  <c:v>7.731623581220548E-2</c:v>
                </c:pt>
                <c:pt idx="58">
                  <c:v>8.198099189472785E-2</c:v>
                </c:pt>
                <c:pt idx="59">
                  <c:v>8.6986607834952837E-2</c:v>
                </c:pt>
                <c:pt idx="60">
                  <c:v>9.2307060110096817E-2</c:v>
                </c:pt>
                <c:pt idx="61">
                  <c:v>9.7986703689924334E-2</c:v>
                </c:pt>
                <c:pt idx="62">
                  <c:v>0.10402100499184318</c:v>
                </c:pt>
                <c:pt idx="63">
                  <c:v>0.11039784322013325</c:v>
                </c:pt>
                <c:pt idx="64">
                  <c:v>0.11712788210086593</c:v>
                </c:pt>
                <c:pt idx="65">
                  <c:v>0.12422603697212474</c:v>
                </c:pt>
                <c:pt idx="66">
                  <c:v>0.13170219702815517</c:v>
                </c:pt>
                <c:pt idx="67">
                  <c:v>0.13957348913444101</c:v>
                </c:pt>
                <c:pt idx="68">
                  <c:v>0.147844937474335</c:v>
                </c:pt>
                <c:pt idx="69">
                  <c:v>0.15648886746616328</c:v>
                </c:pt>
                <c:pt idx="70">
                  <c:v>0.16555366659701121</c:v>
                </c:pt>
                <c:pt idx="71">
                  <c:v>0.175052146354848</c:v>
                </c:pt>
                <c:pt idx="72">
                  <c:v>0.18496964231055152</c:v>
                </c:pt>
                <c:pt idx="73">
                  <c:v>0.19529787518440292</c:v>
                </c:pt>
                <c:pt idx="74">
                  <c:v>0.20603705339337214</c:v>
                </c:pt>
                <c:pt idx="75">
                  <c:v>0.21718309946412415</c:v>
                </c:pt>
                <c:pt idx="76">
                  <c:v>0.22876614056827529</c:v>
                </c:pt>
              </c:numCache>
            </c:numRef>
          </c:val>
          <c:extLst>
            <c:ext xmlns:c16="http://schemas.microsoft.com/office/drawing/2014/chart" uri="{C3380CC4-5D6E-409C-BE32-E72D297353CC}">
              <c16:uniqueId val="{00000002-1E37-467A-9932-A180442E3879}"/>
            </c:ext>
          </c:extLst>
        </c:ser>
        <c:dLbls>
          <c:showLegendKey val="0"/>
          <c:showVal val="0"/>
          <c:showCatName val="0"/>
          <c:showSerName val="0"/>
          <c:showPercent val="0"/>
          <c:showBubbleSize val="0"/>
        </c:dLbls>
        <c:gapWidth val="20"/>
        <c:axId val="803174656"/>
        <c:axId val="803175488"/>
      </c:barChart>
      <c:catAx>
        <c:axId val="803174656"/>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803175488"/>
        <c:crosses val="autoZero"/>
        <c:auto val="1"/>
        <c:lblAlgn val="ctr"/>
        <c:lblOffset val="100"/>
        <c:noMultiLvlLbl val="0"/>
      </c:catAx>
      <c:valAx>
        <c:axId val="80317548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8031746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1"/>
          <c:order val="0"/>
          <c:tx>
            <c:strRef>
              <c:f>Hoja1!$B$1</c:f>
              <c:strCache>
                <c:ptCount val="1"/>
                <c:pt idx="0">
                  <c:v>Cobertura de leyes especiales</c:v>
                </c:pt>
              </c:strCache>
            </c:strRef>
          </c:tx>
          <c:spPr>
            <a:solidFill>
              <a:schemeClr val="accent1"/>
            </a:solidFill>
            <a:ln>
              <a:noFill/>
            </a:ln>
            <a:effectLst/>
          </c:spPr>
          <c:invertIfNegative val="0"/>
          <c:cat>
            <c:numRef>
              <c:f>Hoja1!$A$2:$A$72</c:f>
              <c:numCache>
                <c:formatCode>General</c:formatCode>
                <c:ptCount val="71"/>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numCache>
            </c:numRef>
          </c:cat>
          <c:val>
            <c:numRef>
              <c:f>Hoja1!$B$2:$B$72</c:f>
              <c:numCache>
                <c:formatCode>_("$"* #,##0_);_("$"* \(#,##0\);_("$"* "-"_);_(@_)</c:formatCode>
                <c:ptCount val="71"/>
                <c:pt idx="0">
                  <c:v>0</c:v>
                </c:pt>
                <c:pt idx="1">
                  <c:v>105512.09455357795</c:v>
                </c:pt>
                <c:pt idx="2">
                  <c:v>147430.26122840593</c:v>
                </c:pt>
                <c:pt idx="3">
                  <c:v>189427.28573331828</c:v>
                </c:pt>
                <c:pt idx="4">
                  <c:v>206736.12787228345</c:v>
                </c:pt>
                <c:pt idx="5">
                  <c:v>199076.13890072424</c:v>
                </c:pt>
                <c:pt idx="6">
                  <c:v>190562.19818530354</c:v>
                </c:pt>
                <c:pt idx="7">
                  <c:v>181502.04972320155</c:v>
                </c:pt>
                <c:pt idx="8">
                  <c:v>172476.95976608049</c:v>
                </c:pt>
                <c:pt idx="9">
                  <c:v>163359.93714109689</c:v>
                </c:pt>
                <c:pt idx="10">
                  <c:v>153991.30918382053</c:v>
                </c:pt>
                <c:pt idx="11">
                  <c:v>144793.70648444182</c:v>
                </c:pt>
                <c:pt idx="12">
                  <c:v>135550.26544582486</c:v>
                </c:pt>
                <c:pt idx="13">
                  <c:v>126201.33882328248</c:v>
                </c:pt>
                <c:pt idx="14">
                  <c:v>117108.81647108565</c:v>
                </c:pt>
                <c:pt idx="15">
                  <c:v>108379.8195359055</c:v>
                </c:pt>
                <c:pt idx="16">
                  <c:v>100073.78083919504</c:v>
                </c:pt>
                <c:pt idx="17">
                  <c:v>91946.547444886528</c:v>
                </c:pt>
                <c:pt idx="18">
                  <c:v>84301.574527805322</c:v>
                </c:pt>
                <c:pt idx="19">
                  <c:v>77119.25514784694</c:v>
                </c:pt>
                <c:pt idx="20">
                  <c:v>70193.813269113132</c:v>
                </c:pt>
                <c:pt idx="21">
                  <c:v>63674.265195647138</c:v>
                </c:pt>
                <c:pt idx="22">
                  <c:v>57563.504399026177</c:v>
                </c:pt>
                <c:pt idx="23">
                  <c:v>51738.33147727749</c:v>
                </c:pt>
                <c:pt idx="24">
                  <c:v>46332.188833000429</c:v>
                </c:pt>
                <c:pt idx="25">
                  <c:v>41429.897881328419</c:v>
                </c:pt>
                <c:pt idx="26">
                  <c:v>36977.403463431983</c:v>
                </c:pt>
                <c:pt idx="27">
                  <c:v>32881.900912808196</c:v>
                </c:pt>
                <c:pt idx="28">
                  <c:v>29277.845210872536</c:v>
                </c:pt>
                <c:pt idx="29">
                  <c:v>26072.997226764852</c:v>
                </c:pt>
                <c:pt idx="30">
                  <c:v>23173.59093838738</c:v>
                </c:pt>
                <c:pt idx="31">
                  <c:v>20515.467450527882</c:v>
                </c:pt>
                <c:pt idx="32">
                  <c:v>18153.509891599824</c:v>
                </c:pt>
                <c:pt idx="33">
                  <c:v>16240.688667829556</c:v>
                </c:pt>
                <c:pt idx="34">
                  <c:v>14569.322270778415</c:v>
                </c:pt>
                <c:pt idx="35">
                  <c:v>13029.678178817907</c:v>
                </c:pt>
                <c:pt idx="36">
                  <c:v>11712.650814447028</c:v>
                </c:pt>
                <c:pt idx="37">
                  <c:v>10571.364582891052</c:v>
                </c:pt>
                <c:pt idx="38">
                  <c:v>9580.3938049901626</c:v>
                </c:pt>
                <c:pt idx="39">
                  <c:v>8788.1496379444725</c:v>
                </c:pt>
                <c:pt idx="40">
                  <c:v>8023.3442453331663</c:v>
                </c:pt>
                <c:pt idx="41">
                  <c:v>7423.6473069306812</c:v>
                </c:pt>
                <c:pt idx="42">
                  <c:v>7007.8087635984994</c:v>
                </c:pt>
                <c:pt idx="43">
                  <c:v>6562.3284137984156</c:v>
                </c:pt>
                <c:pt idx="44">
                  <c:v>6191.1246935207746</c:v>
                </c:pt>
                <c:pt idx="45">
                  <c:v>5857.3383428532979</c:v>
                </c:pt>
                <c:pt idx="46">
                  <c:v>5609.7231783647439</c:v>
                </c:pt>
                <c:pt idx="47">
                  <c:v>5409.4193842787645</c:v>
                </c:pt>
                <c:pt idx="48">
                  <c:v>5243.3255629543564</c:v>
                </c:pt>
                <c:pt idx="49">
                  <c:v>5141.5326989408932</c:v>
                </c:pt>
                <c:pt idx="50">
                  <c:v>5001.1140123929072</c:v>
                </c:pt>
                <c:pt idx="51">
                  <c:v>4940.1479757102197</c:v>
                </c:pt>
                <c:pt idx="52">
                  <c:v>4900.3713476443663</c:v>
                </c:pt>
                <c:pt idx="53">
                  <c:v>4859.0139401005581</c:v>
                </c:pt>
                <c:pt idx="54">
                  <c:v>4774.1890460299337</c:v>
                </c:pt>
                <c:pt idx="55">
                  <c:v>4698.5650681899861</c:v>
                </c:pt>
                <c:pt idx="56">
                  <c:v>4604.9930797116831</c:v>
                </c:pt>
                <c:pt idx="57">
                  <c:v>4503.511056800372</c:v>
                </c:pt>
                <c:pt idx="58">
                  <c:v>4362.6573091642931</c:v>
                </c:pt>
                <c:pt idx="59">
                  <c:v>4238.6734977932647</c:v>
                </c:pt>
                <c:pt idx="60">
                  <c:v>4147.7093554669982</c:v>
                </c:pt>
                <c:pt idx="61">
                  <c:v>4011.840743918438</c:v>
                </c:pt>
                <c:pt idx="62">
                  <c:v>3857.7361275330181</c:v>
                </c:pt>
                <c:pt idx="63">
                  <c:v>3695.8682732023303</c:v>
                </c:pt>
                <c:pt idx="64">
                  <c:v>3524.4453346915543</c:v>
                </c:pt>
                <c:pt idx="65">
                  <c:v>3362.0297580994661</c:v>
                </c:pt>
                <c:pt idx="66">
                  <c:v>3226.0252642668788</c:v>
                </c:pt>
                <c:pt idx="67">
                  <c:v>3106.0677350722258</c:v>
                </c:pt>
                <c:pt idx="68">
                  <c:v>2972.16339116171</c:v>
                </c:pt>
                <c:pt idx="69">
                  <c:v>2824.8330747373402</c:v>
                </c:pt>
                <c:pt idx="70">
                  <c:v>2660.591926228255</c:v>
                </c:pt>
              </c:numCache>
            </c:numRef>
          </c:val>
          <c:extLst>
            <c:ext xmlns:c16="http://schemas.microsoft.com/office/drawing/2014/chart" uri="{C3380CC4-5D6E-409C-BE32-E72D297353CC}">
              <c16:uniqueId val="{00000000-4E28-436E-A77B-2B6615C076AA}"/>
            </c:ext>
          </c:extLst>
        </c:ser>
        <c:ser>
          <c:idx val="4"/>
          <c:order val="1"/>
          <c:tx>
            <c:strRef>
              <c:f>Hoja1!$E$1</c:f>
              <c:strCache>
                <c:ptCount val="1"/>
                <c:pt idx="0">
                  <c:v>Aumento de la PGU a $250.000</c:v>
                </c:pt>
              </c:strCache>
            </c:strRef>
          </c:tx>
          <c:spPr>
            <a:solidFill>
              <a:srgbClr val="FF5050"/>
            </a:solidFill>
            <a:ln>
              <a:noFill/>
            </a:ln>
            <a:effectLst/>
          </c:spPr>
          <c:invertIfNegative val="0"/>
          <c:cat>
            <c:numRef>
              <c:f>Hoja1!$A$2:$A$72</c:f>
              <c:numCache>
                <c:formatCode>General</c:formatCode>
                <c:ptCount val="71"/>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numCache>
            </c:numRef>
          </c:cat>
          <c:val>
            <c:numRef>
              <c:f>Hoja1!$E$2:$E$72</c:f>
              <c:numCache>
                <c:formatCode>_("$"* #,##0_);_("$"* \(#,##0\);_("$"* "-"_);_(@_)</c:formatCode>
                <c:ptCount val="71"/>
                <c:pt idx="0">
                  <c:v>0</c:v>
                </c:pt>
                <c:pt idx="1">
                  <c:v>124591.20911529074</c:v>
                </c:pt>
                <c:pt idx="2">
                  <c:v>433689.15027015016</c:v>
                </c:pt>
                <c:pt idx="3">
                  <c:v>792673.12510504026</c:v>
                </c:pt>
                <c:pt idx="4">
                  <c:v>998301.7769282856</c:v>
                </c:pt>
                <c:pt idx="5">
                  <c:v>1056772.5041531955</c:v>
                </c:pt>
                <c:pt idx="6">
                  <c:v>1087913.5250083595</c:v>
                </c:pt>
                <c:pt idx="7">
                  <c:v>1117033.7326377956</c:v>
                </c:pt>
                <c:pt idx="8">
                  <c:v>1147239.1330143393</c:v>
                </c:pt>
                <c:pt idx="9">
                  <c:v>1176914.0729996446</c:v>
                </c:pt>
                <c:pt idx="10">
                  <c:v>1205994.2572127304</c:v>
                </c:pt>
                <c:pt idx="11">
                  <c:v>1230033.1433727094</c:v>
                </c:pt>
                <c:pt idx="12">
                  <c:v>1253767.1749363185</c:v>
                </c:pt>
                <c:pt idx="13">
                  <c:v>1275709.0268375832</c:v>
                </c:pt>
                <c:pt idx="14">
                  <c:v>1299509.9458577554</c:v>
                </c:pt>
                <c:pt idx="15">
                  <c:v>1323391.0272281715</c:v>
                </c:pt>
                <c:pt idx="16">
                  <c:v>1347439.2060740897</c:v>
                </c:pt>
                <c:pt idx="17">
                  <c:v>1370661.5596072564</c:v>
                </c:pt>
                <c:pt idx="18">
                  <c:v>1394979.2843662896</c:v>
                </c:pt>
                <c:pt idx="19">
                  <c:v>1418037.3404089385</c:v>
                </c:pt>
                <c:pt idx="20">
                  <c:v>1440583.9832407592</c:v>
                </c:pt>
                <c:pt idx="21">
                  <c:v>1461680.2118493915</c:v>
                </c:pt>
                <c:pt idx="22">
                  <c:v>1483927.3384533271</c:v>
                </c:pt>
                <c:pt idx="23">
                  <c:v>1505977.2824249582</c:v>
                </c:pt>
                <c:pt idx="24">
                  <c:v>1528797.4464796674</c:v>
                </c:pt>
                <c:pt idx="25">
                  <c:v>1551665.4878993402</c:v>
                </c:pt>
                <c:pt idx="26">
                  <c:v>1577025.2772321801</c:v>
                </c:pt>
                <c:pt idx="27">
                  <c:v>1600506.3668158271</c:v>
                </c:pt>
                <c:pt idx="28">
                  <c:v>1625957.7002536033</c:v>
                </c:pt>
                <c:pt idx="29">
                  <c:v>1653459.928374185</c:v>
                </c:pt>
                <c:pt idx="30">
                  <c:v>1686436.7980935958</c:v>
                </c:pt>
                <c:pt idx="31">
                  <c:v>1719363.0301118433</c:v>
                </c:pt>
                <c:pt idx="32">
                  <c:v>1751756.7619563069</c:v>
                </c:pt>
                <c:pt idx="33">
                  <c:v>1780545.9932722119</c:v>
                </c:pt>
                <c:pt idx="34">
                  <c:v>1806419.2905979541</c:v>
                </c:pt>
                <c:pt idx="35">
                  <c:v>1829158.9927667656</c:v>
                </c:pt>
                <c:pt idx="36">
                  <c:v>1848109.0195947124</c:v>
                </c:pt>
                <c:pt idx="37">
                  <c:v>1866632.7374567681</c:v>
                </c:pt>
                <c:pt idx="38">
                  <c:v>1881219.2693685303</c:v>
                </c:pt>
                <c:pt idx="39">
                  <c:v>1894004.8283641385</c:v>
                </c:pt>
                <c:pt idx="40">
                  <c:v>1905186.8984960106</c:v>
                </c:pt>
                <c:pt idx="41">
                  <c:v>1912404.1366658027</c:v>
                </c:pt>
                <c:pt idx="42">
                  <c:v>1917900.1547174011</c:v>
                </c:pt>
                <c:pt idx="43">
                  <c:v>1921047.191659515</c:v>
                </c:pt>
                <c:pt idx="44">
                  <c:v>1919550.244816771</c:v>
                </c:pt>
                <c:pt idx="45">
                  <c:v>1918734.0261450245</c:v>
                </c:pt>
                <c:pt idx="46">
                  <c:v>1914572.5400437408</c:v>
                </c:pt>
                <c:pt idx="47">
                  <c:v>1910954.9200347408</c:v>
                </c:pt>
                <c:pt idx="48">
                  <c:v>1908895.3967010095</c:v>
                </c:pt>
                <c:pt idx="49">
                  <c:v>1907483.6201124594</c:v>
                </c:pt>
                <c:pt idx="50">
                  <c:v>1909849.2788128324</c:v>
                </c:pt>
                <c:pt idx="51">
                  <c:v>1911328.3621485718</c:v>
                </c:pt>
                <c:pt idx="52">
                  <c:v>1913550.3342504175</c:v>
                </c:pt>
                <c:pt idx="53">
                  <c:v>1911533.7110945375</c:v>
                </c:pt>
                <c:pt idx="54">
                  <c:v>1910436.5389316774</c:v>
                </c:pt>
                <c:pt idx="55">
                  <c:v>1908187.4163187353</c:v>
                </c:pt>
                <c:pt idx="56">
                  <c:v>1906129.1918352339</c:v>
                </c:pt>
                <c:pt idx="57">
                  <c:v>1905712.6926832926</c:v>
                </c:pt>
                <c:pt idx="58">
                  <c:v>1899775.4054661456</c:v>
                </c:pt>
                <c:pt idx="59">
                  <c:v>1892164.0854007592</c:v>
                </c:pt>
                <c:pt idx="60">
                  <c:v>1881471.7605257058</c:v>
                </c:pt>
                <c:pt idx="61">
                  <c:v>1874298.85139285</c:v>
                </c:pt>
                <c:pt idx="62">
                  <c:v>1866449.2102082758</c:v>
                </c:pt>
                <c:pt idx="63">
                  <c:v>1857963.5167632033</c:v>
                </c:pt>
                <c:pt idx="64">
                  <c:v>1847722.7412140148</c:v>
                </c:pt>
                <c:pt idx="65">
                  <c:v>1838293.766145854</c:v>
                </c:pt>
                <c:pt idx="66">
                  <c:v>1827588.128795641</c:v>
                </c:pt>
                <c:pt idx="67">
                  <c:v>1818913.4757444067</c:v>
                </c:pt>
                <c:pt idx="68">
                  <c:v>1810089.180071689</c:v>
                </c:pt>
                <c:pt idx="69">
                  <c:v>1798655.1254172912</c:v>
                </c:pt>
                <c:pt idx="70">
                  <c:v>1788225.8899311437</c:v>
                </c:pt>
              </c:numCache>
            </c:numRef>
          </c:val>
          <c:extLst>
            <c:ext xmlns:c16="http://schemas.microsoft.com/office/drawing/2014/chart" uri="{C3380CC4-5D6E-409C-BE32-E72D297353CC}">
              <c16:uniqueId val="{00000001-4E28-436E-A77B-2B6615C076AA}"/>
            </c:ext>
          </c:extLst>
        </c:ser>
        <c:ser>
          <c:idx val="5"/>
          <c:order val="2"/>
          <c:tx>
            <c:strRef>
              <c:f>Hoja1!$F$1</c:f>
              <c:strCache>
                <c:ptCount val="1"/>
                <c:pt idx="0">
                  <c:v>Eliminación del test de afluencia</c:v>
                </c:pt>
              </c:strCache>
            </c:strRef>
          </c:tx>
          <c:spPr>
            <a:solidFill>
              <a:srgbClr val="990000"/>
            </a:solidFill>
            <a:ln>
              <a:noFill/>
            </a:ln>
            <a:effectLst/>
          </c:spPr>
          <c:invertIfNegative val="0"/>
          <c:cat>
            <c:numRef>
              <c:f>Hoja1!$A$2:$A$72</c:f>
              <c:numCache>
                <c:formatCode>General</c:formatCode>
                <c:ptCount val="71"/>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numCache>
            </c:numRef>
          </c:cat>
          <c:val>
            <c:numRef>
              <c:f>Hoja1!$F$2:$F$72</c:f>
              <c:numCache>
                <c:formatCode>_("$"* #,##0_);_("$"* \(#,##0\);_("$"* "-"_);_(@_)</c:formatCode>
                <c:ptCount val="71"/>
                <c:pt idx="0">
                  <c:v>0</c:v>
                </c:pt>
                <c:pt idx="1">
                  <c:v>0</c:v>
                </c:pt>
                <c:pt idx="2">
                  <c:v>0</c:v>
                </c:pt>
                <c:pt idx="3">
                  <c:v>0</c:v>
                </c:pt>
                <c:pt idx="4">
                  <c:v>0</c:v>
                </c:pt>
                <c:pt idx="5">
                  <c:v>0</c:v>
                </c:pt>
                <c:pt idx="6">
                  <c:v>0</c:v>
                </c:pt>
                <c:pt idx="7">
                  <c:v>315159.44438696362</c:v>
                </c:pt>
                <c:pt idx="8">
                  <c:v>671913.07698655175</c:v>
                </c:pt>
                <c:pt idx="9">
                  <c:v>714979.42004187044</c:v>
                </c:pt>
                <c:pt idx="10">
                  <c:v>759269.82270779123</c:v>
                </c:pt>
                <c:pt idx="11">
                  <c:v>805307.09271429246</c:v>
                </c:pt>
                <c:pt idx="12">
                  <c:v>853476.27958996512</c:v>
                </c:pt>
                <c:pt idx="13">
                  <c:v>903626.68639369623</c:v>
                </c:pt>
                <c:pt idx="14">
                  <c:v>949889.69836462906</c:v>
                </c:pt>
                <c:pt idx="15">
                  <c:v>998620.58306951076</c:v>
                </c:pt>
                <c:pt idx="16">
                  <c:v>1043649.8029197654</c:v>
                </c:pt>
                <c:pt idx="17">
                  <c:v>1088272.2079895621</c:v>
                </c:pt>
                <c:pt idx="18">
                  <c:v>1130352.6353455801</c:v>
                </c:pt>
                <c:pt idx="19">
                  <c:v>1171162.8255942303</c:v>
                </c:pt>
                <c:pt idx="20">
                  <c:v>1209139.2501076204</c:v>
                </c:pt>
                <c:pt idx="21">
                  <c:v>1251302.1453731391</c:v>
                </c:pt>
                <c:pt idx="22">
                  <c:v>1293424.5589684551</c:v>
                </c:pt>
                <c:pt idx="23">
                  <c:v>1333611.3103794032</c:v>
                </c:pt>
                <c:pt idx="24">
                  <c:v>1366712.9412714145</c:v>
                </c:pt>
                <c:pt idx="25">
                  <c:v>1396771.0830946548</c:v>
                </c:pt>
                <c:pt idx="26">
                  <c:v>1422861.3330420912</c:v>
                </c:pt>
                <c:pt idx="27">
                  <c:v>1447187.299202584</c:v>
                </c:pt>
                <c:pt idx="28">
                  <c:v>1464066.6695201045</c:v>
                </c:pt>
                <c:pt idx="29">
                  <c:v>1480500.0803585004</c:v>
                </c:pt>
                <c:pt idx="30">
                  <c:v>1499383.5592723927</c:v>
                </c:pt>
                <c:pt idx="31">
                  <c:v>1518167.971146482</c:v>
                </c:pt>
                <c:pt idx="32">
                  <c:v>1537239.5310617487</c:v>
                </c:pt>
                <c:pt idx="33">
                  <c:v>1554518.7487065247</c:v>
                </c:pt>
                <c:pt idx="34">
                  <c:v>1571914.5062345976</c:v>
                </c:pt>
                <c:pt idx="35">
                  <c:v>1589374.5741575579</c:v>
                </c:pt>
                <c:pt idx="36">
                  <c:v>1602994.1995028632</c:v>
                </c:pt>
                <c:pt idx="37">
                  <c:v>1611613.608139473</c:v>
                </c:pt>
                <c:pt idx="38">
                  <c:v>1618247.0906381195</c:v>
                </c:pt>
                <c:pt idx="39">
                  <c:v>1621690.9671572901</c:v>
                </c:pt>
                <c:pt idx="40">
                  <c:v>1622404.0266568949</c:v>
                </c:pt>
                <c:pt idx="41">
                  <c:v>1623242.9270104114</c:v>
                </c:pt>
                <c:pt idx="42">
                  <c:v>1617119.0252334436</c:v>
                </c:pt>
                <c:pt idx="43">
                  <c:v>1607421.0336574239</c:v>
                </c:pt>
                <c:pt idx="44">
                  <c:v>1597080.0183558755</c:v>
                </c:pt>
                <c:pt idx="45">
                  <c:v>1580495.139431162</c:v>
                </c:pt>
                <c:pt idx="46">
                  <c:v>1556673.8958413634</c:v>
                </c:pt>
                <c:pt idx="47">
                  <c:v>1539695.3493023976</c:v>
                </c:pt>
                <c:pt idx="48">
                  <c:v>1523759.9452590873</c:v>
                </c:pt>
                <c:pt idx="49">
                  <c:v>1510030.4724653827</c:v>
                </c:pt>
                <c:pt idx="50">
                  <c:v>1497929.6769206536</c:v>
                </c:pt>
                <c:pt idx="51">
                  <c:v>1487305.0543761656</c:v>
                </c:pt>
                <c:pt idx="52">
                  <c:v>1477209.0420679622</c:v>
                </c:pt>
                <c:pt idx="53">
                  <c:v>1459827.4905746942</c:v>
                </c:pt>
                <c:pt idx="54">
                  <c:v>1441330.4438337174</c:v>
                </c:pt>
                <c:pt idx="55">
                  <c:v>1424793.9916333274</c:v>
                </c:pt>
                <c:pt idx="56">
                  <c:v>1409893.5485139401</c:v>
                </c:pt>
                <c:pt idx="57">
                  <c:v>1390835.0779474564</c:v>
                </c:pt>
                <c:pt idx="58">
                  <c:v>1370138.0227514387</c:v>
                </c:pt>
                <c:pt idx="59">
                  <c:v>1347658.6220329874</c:v>
                </c:pt>
                <c:pt idx="60">
                  <c:v>1325974.1145267915</c:v>
                </c:pt>
                <c:pt idx="61">
                  <c:v>1304286.3753210697</c:v>
                </c:pt>
                <c:pt idx="62">
                  <c:v>1282473.0608438214</c:v>
                </c:pt>
                <c:pt idx="63">
                  <c:v>1261668.4375516749</c:v>
                </c:pt>
                <c:pt idx="64">
                  <c:v>1241490.4674081553</c:v>
                </c:pt>
                <c:pt idx="65">
                  <c:v>1226529.343212093</c:v>
                </c:pt>
                <c:pt idx="66">
                  <c:v>1208140.4467996005</c:v>
                </c:pt>
                <c:pt idx="67">
                  <c:v>1188132.9315271024</c:v>
                </c:pt>
                <c:pt idx="68">
                  <c:v>1169230.553318734</c:v>
                </c:pt>
                <c:pt idx="69">
                  <c:v>1149787.7216395601</c:v>
                </c:pt>
                <c:pt idx="70">
                  <c:v>1131573.2705153991</c:v>
                </c:pt>
              </c:numCache>
            </c:numRef>
          </c:val>
          <c:extLst>
            <c:ext xmlns:c16="http://schemas.microsoft.com/office/drawing/2014/chart" uri="{C3380CC4-5D6E-409C-BE32-E72D297353CC}">
              <c16:uniqueId val="{00000002-4E28-436E-A77B-2B6615C076AA}"/>
            </c:ext>
          </c:extLst>
        </c:ser>
        <c:ser>
          <c:idx val="2"/>
          <c:order val="3"/>
          <c:tx>
            <c:strRef>
              <c:f>Hoja1!$C$1</c:f>
              <c:strCache>
                <c:ptCount val="1"/>
                <c:pt idx="0">
                  <c:v>Aumento de PBS Invalidez</c:v>
                </c:pt>
              </c:strCache>
            </c:strRef>
          </c:tx>
          <c:spPr>
            <a:solidFill>
              <a:schemeClr val="accent6"/>
            </a:solidFill>
            <a:ln>
              <a:noFill/>
            </a:ln>
            <a:effectLst/>
          </c:spPr>
          <c:invertIfNegative val="0"/>
          <c:cat>
            <c:numRef>
              <c:f>Hoja1!$A$2:$A$72</c:f>
              <c:numCache>
                <c:formatCode>General</c:formatCode>
                <c:ptCount val="71"/>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numCache>
            </c:numRef>
          </c:cat>
          <c:val>
            <c:numRef>
              <c:f>Hoja1!$C$2:$C$72</c:f>
              <c:numCache>
                <c:formatCode>_("$"* #,##0_);_("$"* \(#,##0\);_("$"* "-"_);_(@_)</c:formatCode>
                <c:ptCount val="71"/>
                <c:pt idx="0">
                  <c:v>0</c:v>
                </c:pt>
                <c:pt idx="1">
                  <c:v>106110.5952</c:v>
                </c:pt>
                <c:pt idx="2">
                  <c:v>105546.09864</c:v>
                </c:pt>
                <c:pt idx="3">
                  <c:v>104531.48063999999</c:v>
                </c:pt>
                <c:pt idx="4">
                  <c:v>103129.46304</c:v>
                </c:pt>
                <c:pt idx="5">
                  <c:v>101450.73144</c:v>
                </c:pt>
                <c:pt idx="6">
                  <c:v>100074.54048</c:v>
                </c:pt>
                <c:pt idx="7">
                  <c:v>99414.116399999999</c:v>
                </c:pt>
                <c:pt idx="8">
                  <c:v>98668.833360000004</c:v>
                </c:pt>
                <c:pt idx="9">
                  <c:v>98100.647280000005</c:v>
                </c:pt>
                <c:pt idx="10">
                  <c:v>97820.243759999998</c:v>
                </c:pt>
                <c:pt idx="11">
                  <c:v>97329.537599999996</c:v>
                </c:pt>
                <c:pt idx="12">
                  <c:v>96709.698239999998</c:v>
                </c:pt>
                <c:pt idx="13">
                  <c:v>96292.782479999994</c:v>
                </c:pt>
                <c:pt idx="14">
                  <c:v>95695.080239999996</c:v>
                </c:pt>
                <c:pt idx="15">
                  <c:v>95178.547439999995</c:v>
                </c:pt>
                <c:pt idx="16">
                  <c:v>94912.902000000002</c:v>
                </c:pt>
                <c:pt idx="17">
                  <c:v>95123.204639999996</c:v>
                </c:pt>
                <c:pt idx="18">
                  <c:v>94920.281040000002</c:v>
                </c:pt>
                <c:pt idx="19">
                  <c:v>94422.19584</c:v>
                </c:pt>
                <c:pt idx="20">
                  <c:v>94079.070479999995</c:v>
                </c:pt>
                <c:pt idx="21">
                  <c:v>94163.929440000007</c:v>
                </c:pt>
                <c:pt idx="22">
                  <c:v>94093.828559999994</c:v>
                </c:pt>
                <c:pt idx="23">
                  <c:v>94193.445600000006</c:v>
                </c:pt>
                <c:pt idx="24">
                  <c:v>94031.106719999996</c:v>
                </c:pt>
                <c:pt idx="25">
                  <c:v>93223.101840000003</c:v>
                </c:pt>
                <c:pt idx="26">
                  <c:v>93200.964720000004</c:v>
                </c:pt>
                <c:pt idx="27">
                  <c:v>92725.016640000002</c:v>
                </c:pt>
                <c:pt idx="28">
                  <c:v>92101.487760000004</c:v>
                </c:pt>
                <c:pt idx="29">
                  <c:v>91607.092080000002</c:v>
                </c:pt>
                <c:pt idx="30">
                  <c:v>91293.482879999996</c:v>
                </c:pt>
                <c:pt idx="31">
                  <c:v>90747.433919999996</c:v>
                </c:pt>
                <c:pt idx="32">
                  <c:v>89548.339919999999</c:v>
                </c:pt>
                <c:pt idx="33">
                  <c:v>88448.862959999999</c:v>
                </c:pt>
                <c:pt idx="34">
                  <c:v>87120.635760000005</c:v>
                </c:pt>
                <c:pt idx="35">
                  <c:v>85751.823839999997</c:v>
                </c:pt>
                <c:pt idx="36">
                  <c:v>84287.084400000007</c:v>
                </c:pt>
                <c:pt idx="37">
                  <c:v>82582.526159999994</c:v>
                </c:pt>
                <c:pt idx="38">
                  <c:v>80951.758319999994</c:v>
                </c:pt>
                <c:pt idx="39">
                  <c:v>79745.285279999996</c:v>
                </c:pt>
                <c:pt idx="40">
                  <c:v>78520.36464</c:v>
                </c:pt>
                <c:pt idx="41">
                  <c:v>77428.26672</c:v>
                </c:pt>
                <c:pt idx="42">
                  <c:v>76579.677119999993</c:v>
                </c:pt>
                <c:pt idx="43">
                  <c:v>75775.36176</c:v>
                </c:pt>
                <c:pt idx="44">
                  <c:v>75299.413679999998</c:v>
                </c:pt>
                <c:pt idx="45">
                  <c:v>75000.562560000006</c:v>
                </c:pt>
                <c:pt idx="46">
                  <c:v>75170.280480000001</c:v>
                </c:pt>
                <c:pt idx="47">
                  <c:v>75126.006240000002</c:v>
                </c:pt>
                <c:pt idx="48">
                  <c:v>75491.268719999993</c:v>
                </c:pt>
                <c:pt idx="49">
                  <c:v>76052.075760000007</c:v>
                </c:pt>
                <c:pt idx="50">
                  <c:v>76310.34216</c:v>
                </c:pt>
                <c:pt idx="51">
                  <c:v>75498.647760000007</c:v>
                </c:pt>
                <c:pt idx="52">
                  <c:v>74893.566479999994</c:v>
                </c:pt>
                <c:pt idx="53">
                  <c:v>74506.166880000004</c:v>
                </c:pt>
                <c:pt idx="54">
                  <c:v>73805.158079999994</c:v>
                </c:pt>
                <c:pt idx="55">
                  <c:v>73771.952399999995</c:v>
                </c:pt>
                <c:pt idx="56">
                  <c:v>73303.383360000007</c:v>
                </c:pt>
                <c:pt idx="57">
                  <c:v>72543.342239999998</c:v>
                </c:pt>
                <c:pt idx="58">
                  <c:v>72111.668399999995</c:v>
                </c:pt>
                <c:pt idx="59">
                  <c:v>71222.494080000004</c:v>
                </c:pt>
                <c:pt idx="60">
                  <c:v>70986.364799999996</c:v>
                </c:pt>
                <c:pt idx="61">
                  <c:v>70764.993600000002</c:v>
                </c:pt>
                <c:pt idx="62">
                  <c:v>70879.368719999999</c:v>
                </c:pt>
                <c:pt idx="63">
                  <c:v>70846.163039999999</c:v>
                </c:pt>
                <c:pt idx="64">
                  <c:v>70816.64688</c:v>
                </c:pt>
                <c:pt idx="65">
                  <c:v>70016.021040000007</c:v>
                </c:pt>
                <c:pt idx="66">
                  <c:v>69558.520560000004</c:v>
                </c:pt>
                <c:pt idx="67">
                  <c:v>68934.991680000006</c:v>
                </c:pt>
                <c:pt idx="68">
                  <c:v>68621.38248</c:v>
                </c:pt>
                <c:pt idx="69">
                  <c:v>67964.647920000003</c:v>
                </c:pt>
                <c:pt idx="70">
                  <c:v>67485.010320000001</c:v>
                </c:pt>
              </c:numCache>
            </c:numRef>
          </c:val>
          <c:extLst>
            <c:ext xmlns:c16="http://schemas.microsoft.com/office/drawing/2014/chart" uri="{C3380CC4-5D6E-409C-BE32-E72D297353CC}">
              <c16:uniqueId val="{00000003-4E28-436E-A77B-2B6615C076AA}"/>
            </c:ext>
          </c:extLst>
        </c:ser>
        <c:ser>
          <c:idx val="3"/>
          <c:order val="4"/>
          <c:tx>
            <c:strRef>
              <c:f>Hoja1!$D$1</c:f>
              <c:strCache>
                <c:ptCount val="1"/>
                <c:pt idx="0">
                  <c:v>Aumento de SDM</c:v>
                </c:pt>
              </c:strCache>
            </c:strRef>
          </c:tx>
          <c:spPr>
            <a:solidFill>
              <a:schemeClr val="accent4"/>
            </a:solidFill>
            <a:ln>
              <a:noFill/>
            </a:ln>
            <a:effectLst/>
          </c:spPr>
          <c:invertIfNegative val="0"/>
          <c:cat>
            <c:numRef>
              <c:f>Hoja1!$A$2:$A$72</c:f>
              <c:numCache>
                <c:formatCode>General</c:formatCode>
                <c:ptCount val="71"/>
                <c:pt idx="0">
                  <c:v>2024</c:v>
                </c:pt>
                <c:pt idx="1">
                  <c:v>2025</c:v>
                </c:pt>
                <c:pt idx="2">
                  <c:v>2026</c:v>
                </c:pt>
                <c:pt idx="3">
                  <c:v>2027</c:v>
                </c:pt>
                <c:pt idx="4">
                  <c:v>2028</c:v>
                </c:pt>
                <c:pt idx="5">
                  <c:v>2029</c:v>
                </c:pt>
                <c:pt idx="6">
                  <c:v>2030</c:v>
                </c:pt>
                <c:pt idx="7">
                  <c:v>2031</c:v>
                </c:pt>
                <c:pt idx="8">
                  <c:v>2032</c:v>
                </c:pt>
                <c:pt idx="9">
                  <c:v>2033</c:v>
                </c:pt>
                <c:pt idx="10">
                  <c:v>2034</c:v>
                </c:pt>
                <c:pt idx="11">
                  <c:v>2035</c:v>
                </c:pt>
                <c:pt idx="12">
                  <c:v>2036</c:v>
                </c:pt>
                <c:pt idx="13">
                  <c:v>2037</c:v>
                </c:pt>
                <c:pt idx="14">
                  <c:v>2038</c:v>
                </c:pt>
                <c:pt idx="15">
                  <c:v>2039</c:v>
                </c:pt>
                <c:pt idx="16">
                  <c:v>2040</c:v>
                </c:pt>
                <c:pt idx="17">
                  <c:v>2041</c:v>
                </c:pt>
                <c:pt idx="18">
                  <c:v>2042</c:v>
                </c:pt>
                <c:pt idx="19">
                  <c:v>2043</c:v>
                </c:pt>
                <c:pt idx="20">
                  <c:v>2044</c:v>
                </c:pt>
                <c:pt idx="21">
                  <c:v>2045</c:v>
                </c:pt>
                <c:pt idx="22">
                  <c:v>2046</c:v>
                </c:pt>
                <c:pt idx="23">
                  <c:v>2047</c:v>
                </c:pt>
                <c:pt idx="24">
                  <c:v>2048</c:v>
                </c:pt>
                <c:pt idx="25">
                  <c:v>2049</c:v>
                </c:pt>
                <c:pt idx="26">
                  <c:v>2050</c:v>
                </c:pt>
                <c:pt idx="27">
                  <c:v>2051</c:v>
                </c:pt>
                <c:pt idx="28">
                  <c:v>2052</c:v>
                </c:pt>
                <c:pt idx="29">
                  <c:v>2053</c:v>
                </c:pt>
                <c:pt idx="30">
                  <c:v>2054</c:v>
                </c:pt>
                <c:pt idx="31">
                  <c:v>2055</c:v>
                </c:pt>
                <c:pt idx="32">
                  <c:v>2056</c:v>
                </c:pt>
                <c:pt idx="33">
                  <c:v>2057</c:v>
                </c:pt>
                <c:pt idx="34">
                  <c:v>2058</c:v>
                </c:pt>
                <c:pt idx="35">
                  <c:v>2059</c:v>
                </c:pt>
                <c:pt idx="36">
                  <c:v>2060</c:v>
                </c:pt>
                <c:pt idx="37">
                  <c:v>2061</c:v>
                </c:pt>
                <c:pt idx="38">
                  <c:v>2062</c:v>
                </c:pt>
                <c:pt idx="39">
                  <c:v>2063</c:v>
                </c:pt>
                <c:pt idx="40">
                  <c:v>2064</c:v>
                </c:pt>
                <c:pt idx="41">
                  <c:v>2065</c:v>
                </c:pt>
                <c:pt idx="42">
                  <c:v>2066</c:v>
                </c:pt>
                <c:pt idx="43">
                  <c:v>2067</c:v>
                </c:pt>
                <c:pt idx="44">
                  <c:v>2068</c:v>
                </c:pt>
                <c:pt idx="45">
                  <c:v>2069</c:v>
                </c:pt>
                <c:pt idx="46">
                  <c:v>2070</c:v>
                </c:pt>
                <c:pt idx="47">
                  <c:v>2071</c:v>
                </c:pt>
                <c:pt idx="48">
                  <c:v>2072</c:v>
                </c:pt>
                <c:pt idx="49">
                  <c:v>2073</c:v>
                </c:pt>
                <c:pt idx="50">
                  <c:v>2074</c:v>
                </c:pt>
                <c:pt idx="51">
                  <c:v>2075</c:v>
                </c:pt>
                <c:pt idx="52">
                  <c:v>2076</c:v>
                </c:pt>
                <c:pt idx="53">
                  <c:v>2077</c:v>
                </c:pt>
                <c:pt idx="54">
                  <c:v>2078</c:v>
                </c:pt>
                <c:pt idx="55">
                  <c:v>2079</c:v>
                </c:pt>
                <c:pt idx="56">
                  <c:v>2080</c:v>
                </c:pt>
                <c:pt idx="57">
                  <c:v>2081</c:v>
                </c:pt>
                <c:pt idx="58">
                  <c:v>2082</c:v>
                </c:pt>
                <c:pt idx="59">
                  <c:v>2083</c:v>
                </c:pt>
                <c:pt idx="60">
                  <c:v>2084</c:v>
                </c:pt>
                <c:pt idx="61">
                  <c:v>2085</c:v>
                </c:pt>
                <c:pt idx="62">
                  <c:v>2086</c:v>
                </c:pt>
                <c:pt idx="63">
                  <c:v>2087</c:v>
                </c:pt>
                <c:pt idx="64">
                  <c:v>2088</c:v>
                </c:pt>
                <c:pt idx="65">
                  <c:v>2089</c:v>
                </c:pt>
                <c:pt idx="66">
                  <c:v>2090</c:v>
                </c:pt>
                <c:pt idx="67">
                  <c:v>2091</c:v>
                </c:pt>
                <c:pt idx="68">
                  <c:v>2092</c:v>
                </c:pt>
                <c:pt idx="69">
                  <c:v>2093</c:v>
                </c:pt>
                <c:pt idx="70">
                  <c:v>2094</c:v>
                </c:pt>
              </c:numCache>
            </c:numRef>
          </c:cat>
          <c:val>
            <c:numRef>
              <c:f>Hoja1!$D$2:$D$72</c:f>
              <c:numCache>
                <c:formatCode>_("$"* #,##0_);_("$"* \(#,##0\);_("$"* "-"_);_(@_)</c:formatCode>
                <c:ptCount val="71"/>
                <c:pt idx="0">
                  <c:v>0</c:v>
                </c:pt>
                <c:pt idx="1">
                  <c:v>7859.3357857956689</c:v>
                </c:pt>
                <c:pt idx="2">
                  <c:v>7764.3675805040366</c:v>
                </c:pt>
                <c:pt idx="3">
                  <c:v>7687.7821906417885</c:v>
                </c:pt>
                <c:pt idx="4">
                  <c:v>7614.1847161683436</c:v>
                </c:pt>
                <c:pt idx="5">
                  <c:v>7558.2418489766678</c:v>
                </c:pt>
                <c:pt idx="6">
                  <c:v>7568.090469042294</c:v>
                </c:pt>
                <c:pt idx="7">
                  <c:v>7461.6779692187483</c:v>
                </c:pt>
                <c:pt idx="8">
                  <c:v>7361.650610197983</c:v>
                </c:pt>
                <c:pt idx="9">
                  <c:v>7268.271378368423</c:v>
                </c:pt>
                <c:pt idx="10">
                  <c:v>7184.3865690139246</c:v>
                </c:pt>
                <c:pt idx="11">
                  <c:v>7112.0041991103717</c:v>
                </c:pt>
                <c:pt idx="12">
                  <c:v>7052.6564486833013</c:v>
                </c:pt>
                <c:pt idx="13">
                  <c:v>6995.1401668510553</c:v>
                </c:pt>
                <c:pt idx="14">
                  <c:v>6933.6358167921353</c:v>
                </c:pt>
                <c:pt idx="15">
                  <c:v>6860.8861027836065</c:v>
                </c:pt>
                <c:pt idx="16">
                  <c:v>6788.1395747136958</c:v>
                </c:pt>
                <c:pt idx="17">
                  <c:v>6718.0074116289543</c:v>
                </c:pt>
                <c:pt idx="18">
                  <c:v>6653.9463212706032</c:v>
                </c:pt>
                <c:pt idx="19">
                  <c:v>6593.8487853190527</c:v>
                </c:pt>
                <c:pt idx="20">
                  <c:v>6538.3993348158547</c:v>
                </c:pt>
                <c:pt idx="21">
                  <c:v>6485.2011308045912</c:v>
                </c:pt>
                <c:pt idx="22">
                  <c:v>6435.7134079879252</c:v>
                </c:pt>
                <c:pt idx="23">
                  <c:v>6391.8490230668831</c:v>
                </c:pt>
                <c:pt idx="24">
                  <c:v>6350.6237626056718</c:v>
                </c:pt>
                <c:pt idx="25">
                  <c:v>6313.7421273731816</c:v>
                </c:pt>
                <c:pt idx="26">
                  <c:v>6279.0540003731912</c:v>
                </c:pt>
                <c:pt idx="27">
                  <c:v>6245.6373507218887</c:v>
                </c:pt>
                <c:pt idx="28">
                  <c:v>6212.9296994781325</c:v>
                </c:pt>
                <c:pt idx="29">
                  <c:v>6181.5837418194278</c:v>
                </c:pt>
                <c:pt idx="30">
                  <c:v>6150.7982506932349</c:v>
                </c:pt>
                <c:pt idx="31">
                  <c:v>6117.7526478829823</c:v>
                </c:pt>
                <c:pt idx="32">
                  <c:v>6085.0102717445734</c:v>
                </c:pt>
                <c:pt idx="33">
                  <c:v>6051.142824497394</c:v>
                </c:pt>
                <c:pt idx="34">
                  <c:v>6018.6805180016236</c:v>
                </c:pt>
                <c:pt idx="35">
                  <c:v>5983.4714223554111</c:v>
                </c:pt>
                <c:pt idx="36">
                  <c:v>5947.2537807550652</c:v>
                </c:pt>
                <c:pt idx="37">
                  <c:v>5909.4383029926394</c:v>
                </c:pt>
                <c:pt idx="38">
                  <c:v>5868.6183459766216</c:v>
                </c:pt>
                <c:pt idx="39">
                  <c:v>5826.8960357255528</c:v>
                </c:pt>
                <c:pt idx="40">
                  <c:v>5783.5414672206825</c:v>
                </c:pt>
                <c:pt idx="41">
                  <c:v>5736.7269220964663</c:v>
                </c:pt>
                <c:pt idx="42">
                  <c:v>5688.8030738846574</c:v>
                </c:pt>
                <c:pt idx="43">
                  <c:v>5639.2104102815865</c:v>
                </c:pt>
                <c:pt idx="44">
                  <c:v>5590.3635614402228</c:v>
                </c:pt>
                <c:pt idx="45">
                  <c:v>5541.6911229051948</c:v>
                </c:pt>
                <c:pt idx="46">
                  <c:v>5494.6821239846795</c:v>
                </c:pt>
                <c:pt idx="47">
                  <c:v>5447.7001553913142</c:v>
                </c:pt>
                <c:pt idx="48">
                  <c:v>5402.5228096973733</c:v>
                </c:pt>
                <c:pt idx="49">
                  <c:v>5360.5931230495298</c:v>
                </c:pt>
                <c:pt idx="50">
                  <c:v>5319.5132754709812</c:v>
                </c:pt>
                <c:pt idx="51">
                  <c:v>5278.7400920489818</c:v>
                </c:pt>
                <c:pt idx="52">
                  <c:v>5239.2999695739963</c:v>
                </c:pt>
                <c:pt idx="53">
                  <c:v>5201.9251591586471</c:v>
                </c:pt>
                <c:pt idx="54">
                  <c:v>5166.9354534521153</c:v>
                </c:pt>
                <c:pt idx="55">
                  <c:v>5133.7076772588443</c:v>
                </c:pt>
                <c:pt idx="56">
                  <c:v>5101.4984969887155</c:v>
                </c:pt>
                <c:pt idx="57">
                  <c:v>5070.3060282754122</c:v>
                </c:pt>
                <c:pt idx="58">
                  <c:v>5040.8236203152119</c:v>
                </c:pt>
                <c:pt idx="59">
                  <c:v>5012.5318324228865</c:v>
                </c:pt>
                <c:pt idx="60">
                  <c:v>4985.0757295502008</c:v>
                </c:pt>
                <c:pt idx="61">
                  <c:v>4959.7586881989409</c:v>
                </c:pt>
                <c:pt idx="62">
                  <c:v>4934.1384592317627</c:v>
                </c:pt>
                <c:pt idx="63">
                  <c:v>4908.4812441499889</c:v>
                </c:pt>
                <c:pt idx="64">
                  <c:v>4883.6855378366927</c:v>
                </c:pt>
                <c:pt idx="65">
                  <c:v>4858.5958657914962</c:v>
                </c:pt>
                <c:pt idx="66">
                  <c:v>4831.1933829312256</c:v>
                </c:pt>
                <c:pt idx="67">
                  <c:v>4802.8350928557375</c:v>
                </c:pt>
                <c:pt idx="68">
                  <c:v>4775.4104381172692</c:v>
                </c:pt>
                <c:pt idx="69">
                  <c:v>4748.1558725035029</c:v>
                </c:pt>
                <c:pt idx="70">
                  <c:v>4719.7513702532124</c:v>
                </c:pt>
              </c:numCache>
            </c:numRef>
          </c:val>
          <c:extLst>
            <c:ext xmlns:c16="http://schemas.microsoft.com/office/drawing/2014/chart" uri="{C3380CC4-5D6E-409C-BE32-E72D297353CC}">
              <c16:uniqueId val="{00000004-4E28-436E-A77B-2B6615C076AA}"/>
            </c:ext>
          </c:extLst>
        </c:ser>
        <c:dLbls>
          <c:showLegendKey val="0"/>
          <c:showVal val="0"/>
          <c:showCatName val="0"/>
          <c:showSerName val="0"/>
          <c:showPercent val="0"/>
          <c:showBubbleSize val="0"/>
        </c:dLbls>
        <c:gapWidth val="50"/>
        <c:overlap val="100"/>
        <c:axId val="1249546287"/>
        <c:axId val="1170821263"/>
      </c:barChart>
      <c:catAx>
        <c:axId val="12495462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170821263"/>
        <c:crosses val="autoZero"/>
        <c:auto val="1"/>
        <c:lblAlgn val="ctr"/>
        <c:lblOffset val="100"/>
        <c:noMultiLvlLbl val="0"/>
      </c:catAx>
      <c:valAx>
        <c:axId val="1170821263"/>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crossAx val="12495462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28575" cap="flat" cmpd="sng" algn="ctr">
      <a:solidFill>
        <a:schemeClr val="tx1">
          <a:lumMod val="15000"/>
          <a:lumOff val="85000"/>
        </a:schemeClr>
      </a:solidFill>
      <a:round/>
    </a:ln>
    <a:effectLst/>
  </c:spPr>
  <c:txPr>
    <a:bodyPr/>
    <a:lstStyle/>
    <a:p>
      <a:pPr>
        <a:defRPr/>
      </a:pPr>
      <a:endParaRPr lang="es-C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L"/>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C47D50-A84D-4E60-991C-BA4B385E250A}" type="datetimeFigureOut">
              <a:rPr lang="es-CL" smtClean="0"/>
              <a:t>27-02-2024</a:t>
            </a:fld>
            <a:endParaRPr lang="es-CL"/>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L"/>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71DFE8-4159-48A9-A67D-BA8913EFCC6A}" type="slidenum">
              <a:rPr lang="es-CL" smtClean="0"/>
              <a:t>‹Nº›</a:t>
            </a:fld>
            <a:endParaRPr lang="es-CL"/>
          </a:p>
        </p:txBody>
      </p:sp>
    </p:spTree>
    <p:extLst>
      <p:ext uri="{BB962C8B-B14F-4D97-AF65-F5344CB8AC3E}">
        <p14:creationId xmlns:p14="http://schemas.microsoft.com/office/powerpoint/2010/main" val="1714445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2F71DFE8-4159-48A9-A67D-BA8913EFCC6A}" type="slidenum">
              <a:rPr lang="es-CL" smtClean="0"/>
              <a:t>20</a:t>
            </a:fld>
            <a:endParaRPr lang="es-CL"/>
          </a:p>
        </p:txBody>
      </p:sp>
    </p:spTree>
    <p:extLst>
      <p:ext uri="{BB962C8B-B14F-4D97-AF65-F5344CB8AC3E}">
        <p14:creationId xmlns:p14="http://schemas.microsoft.com/office/powerpoint/2010/main" val="2500731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5"/>
          </p:nvPr>
        </p:nvSpPr>
        <p:spPr/>
        <p:txBody>
          <a:bodyPr/>
          <a:lstStyle/>
          <a:p>
            <a:pPr defTabSz="931774">
              <a:defRPr/>
            </a:pPr>
            <a:fld id="{DEF03BE6-E939-4D3A-911D-E9A710E4213B}" type="slidenum">
              <a:rPr lang="es-CL">
                <a:solidFill>
                  <a:prstClr val="black"/>
                </a:solidFill>
                <a:latin typeface="Calibri" panose="020F0502020204030204"/>
              </a:rPr>
              <a:pPr defTabSz="931774">
                <a:defRPr/>
              </a:pPr>
              <a:t>25</a:t>
            </a:fld>
            <a:endParaRPr lang="es-CL">
              <a:solidFill>
                <a:prstClr val="black"/>
              </a:solidFill>
              <a:latin typeface="Calibri" panose="020F0502020204030204"/>
            </a:endParaRPr>
          </a:p>
        </p:txBody>
      </p:sp>
    </p:spTree>
    <p:extLst>
      <p:ext uri="{BB962C8B-B14F-4D97-AF65-F5344CB8AC3E}">
        <p14:creationId xmlns:p14="http://schemas.microsoft.com/office/powerpoint/2010/main" val="3255816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orta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D10B83-DC68-9CB3-26B7-4BF431E64A98}"/>
              </a:ext>
            </a:extLst>
          </p:cNvPr>
          <p:cNvSpPr>
            <a:spLocks noGrp="1"/>
          </p:cNvSpPr>
          <p:nvPr>
            <p:ph type="title" hasCustomPrompt="1"/>
          </p:nvPr>
        </p:nvSpPr>
        <p:spPr>
          <a:xfrm>
            <a:off x="838200" y="2339259"/>
            <a:ext cx="10515600" cy="837710"/>
          </a:xfrm>
        </p:spPr>
        <p:txBody>
          <a:bodyPr>
            <a:normAutofit/>
          </a:bodyPr>
          <a:lstStyle>
            <a:lvl1pPr algn="ctr">
              <a:defRPr sz="4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s-MX" dirty="0"/>
              <a:t>TÍTULO DE PRESENTACIÓN</a:t>
            </a:r>
            <a:endParaRPr lang="es-CL" dirty="0"/>
          </a:p>
        </p:txBody>
      </p:sp>
      <p:sp>
        <p:nvSpPr>
          <p:cNvPr id="14" name="Marcador de texto 13">
            <a:extLst>
              <a:ext uri="{FF2B5EF4-FFF2-40B4-BE49-F238E27FC236}">
                <a16:creationId xmlns:a16="http://schemas.microsoft.com/office/drawing/2014/main" id="{4EF85A1B-74A0-E128-CE32-50B638FB7137}"/>
              </a:ext>
            </a:extLst>
          </p:cNvPr>
          <p:cNvSpPr>
            <a:spLocks noGrp="1"/>
          </p:cNvSpPr>
          <p:nvPr>
            <p:ph type="body" sz="quarter" idx="11" hasCustomPrompt="1"/>
          </p:nvPr>
        </p:nvSpPr>
        <p:spPr>
          <a:xfrm>
            <a:off x="2882212" y="3264816"/>
            <a:ext cx="6427574" cy="346738"/>
          </a:xfrm>
        </p:spPr>
        <p:txBody>
          <a:bodyPr>
            <a:noAutofit/>
          </a:bodyPr>
          <a:lstStyle>
            <a:lvl1pPr marL="0" indent="0" algn="ctr">
              <a:buNone/>
              <a:defRPr sz="2800">
                <a:solidFill>
                  <a:schemeClr val="bg1"/>
                </a:solidFill>
              </a:defRPr>
            </a:lvl1pPr>
          </a:lstStyle>
          <a:p>
            <a:pPr lvl="0"/>
            <a:r>
              <a:rPr lang="es-MX" dirty="0"/>
              <a:t>Bajada lorem ipsum dolor sit amet</a:t>
            </a:r>
            <a:endParaRPr lang="es-CL" dirty="0"/>
          </a:p>
        </p:txBody>
      </p:sp>
      <p:sp>
        <p:nvSpPr>
          <p:cNvPr id="8" name="Marcador de texto 7">
            <a:extLst>
              <a:ext uri="{FF2B5EF4-FFF2-40B4-BE49-F238E27FC236}">
                <a16:creationId xmlns:a16="http://schemas.microsoft.com/office/drawing/2014/main" id="{D3EAE4C3-C21C-0F74-3775-DD3486554FC2}"/>
              </a:ext>
            </a:extLst>
          </p:cNvPr>
          <p:cNvSpPr>
            <a:spLocks noGrp="1"/>
          </p:cNvSpPr>
          <p:nvPr>
            <p:ph type="body" sz="quarter" idx="12" hasCustomPrompt="1"/>
          </p:nvPr>
        </p:nvSpPr>
        <p:spPr>
          <a:xfrm>
            <a:off x="4101379" y="1989474"/>
            <a:ext cx="3989238" cy="261938"/>
          </a:xfrm>
        </p:spPr>
        <p:txBody>
          <a:bodyPr/>
          <a:lstStyle>
            <a:lvl1pPr marL="0" indent="0" algn="ctr">
              <a:buNone/>
              <a:defRPr sz="1600"/>
            </a:lvl1pPr>
          </a:lstStyle>
          <a:p>
            <a:pPr lvl="0"/>
            <a:r>
              <a:rPr lang="es-MX" dirty="0"/>
              <a:t>Epígrafe</a:t>
            </a:r>
            <a:endParaRPr lang="es-CL" dirty="0"/>
          </a:p>
        </p:txBody>
      </p:sp>
    </p:spTree>
    <p:extLst>
      <p:ext uri="{BB962C8B-B14F-4D97-AF65-F5344CB8AC3E}">
        <p14:creationId xmlns:p14="http://schemas.microsoft.com/office/powerpoint/2010/main" val="39367380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Lámina interior_op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81A2E76-457B-7287-B7E9-E9E0C0329FCC}"/>
              </a:ext>
            </a:extLst>
          </p:cNvPr>
          <p:cNvSpPr>
            <a:spLocks noGrp="1"/>
          </p:cNvSpPr>
          <p:nvPr>
            <p:ph type="body" idx="1"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
        <p:nvSpPr>
          <p:cNvPr id="13" name="Marcador de texto 12">
            <a:extLst>
              <a:ext uri="{FF2B5EF4-FFF2-40B4-BE49-F238E27FC236}">
                <a16:creationId xmlns:a16="http://schemas.microsoft.com/office/drawing/2014/main" id="{98520361-BD56-4E8E-9CB5-6FC8EDEDDB91}"/>
              </a:ext>
            </a:extLst>
          </p:cNvPr>
          <p:cNvSpPr>
            <a:spLocks noGrp="1"/>
          </p:cNvSpPr>
          <p:nvPr>
            <p:ph type="body" sz="quarter" idx="16" hasCustomPrompt="1"/>
          </p:nvPr>
        </p:nvSpPr>
        <p:spPr>
          <a:xfrm>
            <a:off x="3821113" y="1991656"/>
            <a:ext cx="7569200" cy="3584575"/>
          </a:xfrm>
        </p:spPr>
        <p:txBody>
          <a:bodyPr/>
          <a:lstStyle>
            <a:lvl1pPr marL="0" indent="0">
              <a:buNone/>
              <a:defRPr sz="2000">
                <a:solidFill>
                  <a:srgbClr val="0C4581"/>
                </a:solidFill>
              </a:defRPr>
            </a:lvl1pPr>
          </a:lstStyle>
          <a:p>
            <a:pPr lvl="0"/>
            <a:r>
              <a:rPr lang="es-MX" dirty="0"/>
              <a:t>Texto de lámina. Lorem ipsum dolor sit amet.</a:t>
            </a:r>
            <a:endParaRPr lang="es-CL" dirty="0"/>
          </a:p>
        </p:txBody>
      </p:sp>
    </p:spTree>
    <p:extLst>
      <p:ext uri="{BB962C8B-B14F-4D97-AF65-F5344CB8AC3E}">
        <p14:creationId xmlns:p14="http://schemas.microsoft.com/office/powerpoint/2010/main" val="59870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79EC74-3BED-0EC0-A81D-ABF62D8EA302}"/>
              </a:ext>
            </a:extLst>
          </p:cNvPr>
          <p:cNvSpPr>
            <a:spLocks noGrp="1"/>
          </p:cNvSpPr>
          <p:nvPr>
            <p:ph sz="half" idx="1"/>
          </p:nvPr>
        </p:nvSpPr>
        <p:spPr>
          <a:xfrm>
            <a:off x="838200" y="1485090"/>
            <a:ext cx="5181600" cy="4351338"/>
          </a:xfrm>
        </p:spPr>
        <p:txBody>
          <a:bodyPr/>
          <a:lstStyle/>
          <a:p>
            <a:pPr lvl="0"/>
            <a:endParaRPr lang="es-CL" dirty="0"/>
          </a:p>
        </p:txBody>
      </p:sp>
      <p:sp>
        <p:nvSpPr>
          <p:cNvPr id="11" name="Marcador de texto 9">
            <a:extLst>
              <a:ext uri="{FF2B5EF4-FFF2-40B4-BE49-F238E27FC236}">
                <a16:creationId xmlns:a16="http://schemas.microsoft.com/office/drawing/2014/main" id="{FFDD4098-A489-3EDD-9C9D-BD18C956122D}"/>
              </a:ext>
            </a:extLst>
          </p:cNvPr>
          <p:cNvSpPr>
            <a:spLocks noGrp="1"/>
          </p:cNvSpPr>
          <p:nvPr>
            <p:ph type="body" sz="quarter" idx="11"/>
          </p:nvPr>
        </p:nvSpPr>
        <p:spPr>
          <a:xfrm>
            <a:off x="6172200" y="1484313"/>
            <a:ext cx="5181600" cy="4351337"/>
          </a:xfrm>
        </p:spPr>
        <p:txBody>
          <a:bodyPr/>
          <a:lstStyle>
            <a:lvl1pPr>
              <a:defRPr sz="2400">
                <a:solidFill>
                  <a:srgbClr val="0C4581"/>
                </a:solidFill>
              </a:defRPr>
            </a:lvl1pPr>
            <a:lvl2pPr>
              <a:defRPr sz="2000">
                <a:solidFill>
                  <a:srgbClr val="0C4581"/>
                </a:solidFill>
              </a:defRPr>
            </a:lvl2pPr>
            <a:lvl3pPr>
              <a:defRPr sz="1800">
                <a:solidFill>
                  <a:srgbClr val="0C4581"/>
                </a:solidFill>
              </a:defRPr>
            </a:lvl3pPr>
            <a:lvl4pPr>
              <a:defRPr sz="1600">
                <a:solidFill>
                  <a:srgbClr val="0C4581"/>
                </a:solidFill>
              </a:defRPr>
            </a:lvl4pPr>
            <a:lvl5pPr>
              <a:defRPr sz="1600">
                <a:solidFill>
                  <a:srgbClr val="0C4581"/>
                </a:solidFill>
              </a:defRPr>
            </a:lvl5p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a:p>
            <a:pPr lvl="4"/>
            <a:r>
              <a:rPr lang="es-MX" dirty="0"/>
              <a:t>Quinto nivel</a:t>
            </a:r>
            <a:endParaRPr lang="es-CL" dirty="0"/>
          </a:p>
        </p:txBody>
      </p:sp>
      <p:sp>
        <p:nvSpPr>
          <p:cNvPr id="12" name="Marcador de texto 2">
            <a:extLst>
              <a:ext uri="{FF2B5EF4-FFF2-40B4-BE49-F238E27FC236}">
                <a16:creationId xmlns:a16="http://schemas.microsoft.com/office/drawing/2014/main" id="{D3881AA8-46B6-8B1C-2BFD-E829BBDBE929}"/>
              </a:ext>
            </a:extLst>
          </p:cNvPr>
          <p:cNvSpPr>
            <a:spLocks noGrp="1"/>
          </p:cNvSpPr>
          <p:nvPr>
            <p:ph type="body" idx="12"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Tree>
    <p:extLst>
      <p:ext uri="{BB962C8B-B14F-4D97-AF65-F5344CB8AC3E}">
        <p14:creationId xmlns:p14="http://schemas.microsoft.com/office/powerpoint/2010/main" val="411922465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Cier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399334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E9307F-9215-8B7E-6A89-D262591CFF90}"/>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16F440AF-45BA-3CCC-F28E-4C45BF5426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7BE3CF9B-A880-16EC-8EEA-BD5DC36F630D}"/>
              </a:ext>
            </a:extLst>
          </p:cNvPr>
          <p:cNvSpPr>
            <a:spLocks noGrp="1"/>
          </p:cNvSpPr>
          <p:nvPr>
            <p:ph type="dt" sz="half" idx="10"/>
          </p:nvPr>
        </p:nvSpPr>
        <p:spPr/>
        <p:txBody>
          <a:bodyPr/>
          <a:lstStyle/>
          <a:p>
            <a:fld id="{9204B844-D2FD-4367-9A67-58CA2711CF03}" type="datetimeFigureOut">
              <a:rPr lang="es-CL" smtClean="0"/>
              <a:t>27-02-2024</a:t>
            </a:fld>
            <a:endParaRPr lang="es-CL"/>
          </a:p>
        </p:txBody>
      </p:sp>
      <p:sp>
        <p:nvSpPr>
          <p:cNvPr id="5" name="Marcador de pie de página 4">
            <a:extLst>
              <a:ext uri="{FF2B5EF4-FFF2-40B4-BE49-F238E27FC236}">
                <a16:creationId xmlns:a16="http://schemas.microsoft.com/office/drawing/2014/main" id="{2C89ED35-CF85-A717-060B-1D49776EA93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87061D4-5F99-286B-069A-22753CC0F9F6}"/>
              </a:ext>
            </a:extLst>
          </p:cNvPr>
          <p:cNvSpPr>
            <a:spLocks noGrp="1"/>
          </p:cNvSpPr>
          <p:nvPr>
            <p:ph type="sldNum" sz="quarter" idx="12"/>
          </p:nvPr>
        </p:nvSpPr>
        <p:spPr/>
        <p:txBody>
          <a:bodyPr/>
          <a:lstStyle/>
          <a:p>
            <a:fld id="{0EF1240A-AECB-46D7-8DCA-AB15D1A84760}" type="slidenum">
              <a:rPr lang="es-CL" smtClean="0"/>
              <a:t>‹Nº›</a:t>
            </a:fld>
            <a:endParaRPr lang="es-CL"/>
          </a:p>
        </p:txBody>
      </p:sp>
    </p:spTree>
    <p:extLst>
      <p:ext uri="{BB962C8B-B14F-4D97-AF65-F5344CB8AC3E}">
        <p14:creationId xmlns:p14="http://schemas.microsoft.com/office/powerpoint/2010/main" val="1942365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BA2DD9-CAC4-F6D2-F96E-16A5ED16545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4842D6BE-DFD6-62DD-F5E7-61ABEE99258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1E1757D-8058-E12F-5959-A13B99A92C1A}"/>
              </a:ext>
            </a:extLst>
          </p:cNvPr>
          <p:cNvSpPr>
            <a:spLocks noGrp="1"/>
          </p:cNvSpPr>
          <p:nvPr>
            <p:ph type="dt" sz="half" idx="10"/>
          </p:nvPr>
        </p:nvSpPr>
        <p:spPr/>
        <p:txBody>
          <a:bodyPr/>
          <a:lstStyle/>
          <a:p>
            <a:fld id="{9204B844-D2FD-4367-9A67-58CA2711CF03}" type="datetimeFigureOut">
              <a:rPr lang="es-CL" smtClean="0"/>
              <a:t>27-02-2024</a:t>
            </a:fld>
            <a:endParaRPr lang="es-CL"/>
          </a:p>
        </p:txBody>
      </p:sp>
      <p:sp>
        <p:nvSpPr>
          <p:cNvPr id="5" name="Marcador de pie de página 4">
            <a:extLst>
              <a:ext uri="{FF2B5EF4-FFF2-40B4-BE49-F238E27FC236}">
                <a16:creationId xmlns:a16="http://schemas.microsoft.com/office/drawing/2014/main" id="{0BD4C7BC-02E6-9ED6-A841-DA9B0C73B23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70655A33-99EC-4E58-4183-0AD96E7A452C}"/>
              </a:ext>
            </a:extLst>
          </p:cNvPr>
          <p:cNvSpPr>
            <a:spLocks noGrp="1"/>
          </p:cNvSpPr>
          <p:nvPr>
            <p:ph type="sldNum" sz="quarter" idx="12"/>
          </p:nvPr>
        </p:nvSpPr>
        <p:spPr/>
        <p:txBody>
          <a:bodyPr/>
          <a:lstStyle/>
          <a:p>
            <a:fld id="{0EF1240A-AECB-46D7-8DCA-AB15D1A84760}" type="slidenum">
              <a:rPr lang="es-CL" smtClean="0"/>
              <a:t>‹Nº›</a:t>
            </a:fld>
            <a:endParaRPr lang="es-CL"/>
          </a:p>
        </p:txBody>
      </p:sp>
    </p:spTree>
    <p:extLst>
      <p:ext uri="{BB962C8B-B14F-4D97-AF65-F5344CB8AC3E}">
        <p14:creationId xmlns:p14="http://schemas.microsoft.com/office/powerpoint/2010/main" val="2007851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ítulo y subtítulo">
    <p:spTree>
      <p:nvGrpSpPr>
        <p:cNvPr id="1" name=""/>
        <p:cNvGrpSpPr/>
        <p:nvPr/>
      </p:nvGrpSpPr>
      <p:grpSpPr>
        <a:xfrm>
          <a:off x="0" y="0"/>
          <a:ext cx="0" cy="0"/>
          <a:chOff x="0" y="0"/>
          <a:chExt cx="0" cy="0"/>
        </a:xfrm>
      </p:grpSpPr>
      <p:sp>
        <p:nvSpPr>
          <p:cNvPr id="13" name="Número de diapositiva"/>
          <p:cNvSpPr txBox="1">
            <a:spLocks noGrp="1"/>
          </p:cNvSpPr>
          <p:nvPr>
            <p:ph type="sldNum" sz="quarter" idx="2"/>
          </p:nvPr>
        </p:nvSpPr>
        <p:spPr>
          <a:prstGeom prst="rect">
            <a:avLst/>
          </a:prstGeom>
        </p:spPr>
        <p:txBody>
          <a:bodyPr/>
          <a:lstStyle/>
          <a:p>
            <a:pPr algn="ctr" defTabSz="412771" hangingPunct="0">
              <a:defRPr/>
            </a:pPr>
            <a:fld id="{86CB4B4D-7CA3-9044-876B-883B54F8677D}" type="slidenum">
              <a:rPr lang="es-CL" kern="0" smtClean="0">
                <a:solidFill>
                  <a:srgbClr val="000000"/>
                </a:solidFill>
                <a:latin typeface="Helvetica Neue Light"/>
                <a:sym typeface="Helvetica Neue Light"/>
              </a:rPr>
              <a:pPr algn="ctr" defTabSz="412771" hangingPunct="0">
                <a:defRPr/>
              </a:pPr>
              <a:t>‹Nº›</a:t>
            </a:fld>
            <a:endParaRPr lang="es-CL" kern="0">
              <a:solidFill>
                <a:srgbClr val="000000"/>
              </a:solidFill>
              <a:latin typeface="Helvetica Neue Light"/>
              <a:sym typeface="Helvetica Neue Light"/>
            </a:endParaRPr>
          </a:p>
        </p:txBody>
      </p:sp>
      <p:pic>
        <p:nvPicPr>
          <p:cNvPr id="5" name="monocromo_MinHacienda.png" descr="monocromo_MinHacienda.png"/>
          <p:cNvPicPr>
            <a:picLocks noChangeAspect="1"/>
          </p:cNvPicPr>
          <p:nvPr userDrawn="1"/>
        </p:nvPicPr>
        <p:blipFill>
          <a:blip r:embed="rId2"/>
          <a:stretch>
            <a:fillRect/>
          </a:stretch>
        </p:blipFill>
        <p:spPr>
          <a:xfrm>
            <a:off x="409409" y="216140"/>
            <a:ext cx="872817" cy="796446"/>
          </a:xfrm>
          <a:prstGeom prst="rect">
            <a:avLst/>
          </a:prstGeom>
          <a:ln w="12700">
            <a:miter lim="400000"/>
          </a:ln>
        </p:spPr>
      </p:pic>
      <p:pic>
        <p:nvPicPr>
          <p:cNvPr id="6" name="Imagen" descr="Imagen"/>
          <p:cNvPicPr>
            <a:picLocks noChangeAspect="1"/>
          </p:cNvPicPr>
          <p:nvPr userDrawn="1"/>
        </p:nvPicPr>
        <p:blipFill>
          <a:blip r:embed="rId3"/>
          <a:stretch>
            <a:fillRect/>
          </a:stretch>
        </p:blipFill>
        <p:spPr>
          <a:xfrm>
            <a:off x="304566" y="4426"/>
            <a:ext cx="1082502" cy="95085"/>
          </a:xfrm>
          <a:prstGeom prst="rect">
            <a:avLst/>
          </a:prstGeom>
          <a:ln w="12700">
            <a:miter lim="400000"/>
          </a:ln>
        </p:spPr>
      </p:pic>
      <p:pic>
        <p:nvPicPr>
          <p:cNvPr id="7" name="Imagen" descr="Imagen"/>
          <p:cNvPicPr>
            <a:picLocks noChangeAspect="1"/>
          </p:cNvPicPr>
          <p:nvPr userDrawn="1"/>
        </p:nvPicPr>
        <p:blipFill>
          <a:blip r:embed="rId3"/>
          <a:stretch>
            <a:fillRect/>
          </a:stretch>
        </p:blipFill>
        <p:spPr>
          <a:xfrm>
            <a:off x="172278" y="6773188"/>
            <a:ext cx="1082502" cy="95085"/>
          </a:xfrm>
          <a:prstGeom prst="rect">
            <a:avLst/>
          </a:prstGeom>
          <a:ln w="12700">
            <a:miter lim="400000"/>
          </a:ln>
        </p:spPr>
      </p:pic>
    </p:spTree>
    <p:extLst>
      <p:ext uri="{BB962C8B-B14F-4D97-AF65-F5344CB8AC3E}">
        <p14:creationId xmlns:p14="http://schemas.microsoft.com/office/powerpoint/2010/main" val="147542798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ortadil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D10B83-DC68-9CB3-26B7-4BF431E64A98}"/>
              </a:ext>
            </a:extLst>
          </p:cNvPr>
          <p:cNvSpPr>
            <a:spLocks noGrp="1"/>
          </p:cNvSpPr>
          <p:nvPr>
            <p:ph type="title" hasCustomPrompt="1"/>
          </p:nvPr>
        </p:nvSpPr>
        <p:spPr>
          <a:xfrm>
            <a:off x="838200" y="2279843"/>
            <a:ext cx="10515600" cy="837710"/>
          </a:xfrm>
        </p:spPr>
        <p:txBody>
          <a:bodyPr>
            <a:normAutofit/>
          </a:bodyPr>
          <a:lstStyle>
            <a:lvl1pPr algn="ctr">
              <a:defRPr sz="46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stStyle>
          <a:p>
            <a:r>
              <a:rPr lang="es-MX" dirty="0"/>
              <a:t>Título de lámina</a:t>
            </a:r>
            <a:endParaRPr lang="es-CL" dirty="0"/>
          </a:p>
        </p:txBody>
      </p:sp>
      <p:sp>
        <p:nvSpPr>
          <p:cNvPr id="14" name="Marcador de texto 13">
            <a:extLst>
              <a:ext uri="{FF2B5EF4-FFF2-40B4-BE49-F238E27FC236}">
                <a16:creationId xmlns:a16="http://schemas.microsoft.com/office/drawing/2014/main" id="{4EF85A1B-74A0-E128-CE32-50B638FB7137}"/>
              </a:ext>
            </a:extLst>
          </p:cNvPr>
          <p:cNvSpPr>
            <a:spLocks noGrp="1"/>
          </p:cNvSpPr>
          <p:nvPr>
            <p:ph type="body" sz="quarter" idx="11" hasCustomPrompt="1"/>
          </p:nvPr>
        </p:nvSpPr>
        <p:spPr>
          <a:xfrm>
            <a:off x="4201159" y="3264816"/>
            <a:ext cx="3789682" cy="346738"/>
          </a:xfrm>
        </p:spPr>
        <p:txBody>
          <a:bodyPr>
            <a:normAutofit/>
          </a:bodyPr>
          <a:lstStyle>
            <a:lvl1pPr marL="0" indent="0" algn="ctr">
              <a:buNone/>
              <a:defRPr sz="2000">
                <a:solidFill>
                  <a:srgbClr val="0B4581"/>
                </a:solidFill>
              </a:defRPr>
            </a:lvl1pPr>
          </a:lstStyle>
          <a:p>
            <a:pPr lvl="0"/>
            <a:r>
              <a:rPr lang="es-MX" dirty="0"/>
              <a:t>Bajada de lámina</a:t>
            </a:r>
            <a:endParaRPr lang="es-CL" dirty="0"/>
          </a:p>
        </p:txBody>
      </p:sp>
    </p:spTree>
    <p:extLst>
      <p:ext uri="{BB962C8B-B14F-4D97-AF65-F5344CB8AC3E}">
        <p14:creationId xmlns:p14="http://schemas.microsoft.com/office/powerpoint/2010/main" val="341980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Lámina interior_op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81A2E76-457B-7287-B7E9-E9E0C0329FCC}"/>
              </a:ext>
            </a:extLst>
          </p:cNvPr>
          <p:cNvSpPr>
            <a:spLocks noGrp="1"/>
          </p:cNvSpPr>
          <p:nvPr>
            <p:ph type="body" idx="1"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
        <p:nvSpPr>
          <p:cNvPr id="13" name="Marcador de texto 12">
            <a:extLst>
              <a:ext uri="{FF2B5EF4-FFF2-40B4-BE49-F238E27FC236}">
                <a16:creationId xmlns:a16="http://schemas.microsoft.com/office/drawing/2014/main" id="{98520361-BD56-4E8E-9CB5-6FC8EDEDDB91}"/>
              </a:ext>
            </a:extLst>
          </p:cNvPr>
          <p:cNvSpPr>
            <a:spLocks noGrp="1"/>
          </p:cNvSpPr>
          <p:nvPr>
            <p:ph type="body" sz="quarter" idx="16" hasCustomPrompt="1"/>
          </p:nvPr>
        </p:nvSpPr>
        <p:spPr>
          <a:xfrm>
            <a:off x="3821113" y="1991656"/>
            <a:ext cx="7569200" cy="3584575"/>
          </a:xfrm>
        </p:spPr>
        <p:txBody>
          <a:bodyPr/>
          <a:lstStyle>
            <a:lvl1pPr marL="0" indent="0">
              <a:buNone/>
              <a:defRPr sz="2000">
                <a:solidFill>
                  <a:srgbClr val="0C4581"/>
                </a:solidFill>
              </a:defRPr>
            </a:lvl1pPr>
          </a:lstStyle>
          <a:p>
            <a:pPr lvl="0"/>
            <a:r>
              <a:rPr lang="es-MX" dirty="0"/>
              <a:t>Texto de lámina. Lorem ipsum dolor sit amet.</a:t>
            </a:r>
            <a:endParaRPr lang="es-CL" dirty="0"/>
          </a:p>
        </p:txBody>
      </p:sp>
    </p:spTree>
    <p:extLst>
      <p:ext uri="{BB962C8B-B14F-4D97-AF65-F5344CB8AC3E}">
        <p14:creationId xmlns:p14="http://schemas.microsoft.com/office/powerpoint/2010/main" val="1444547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Lámina interior_op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81A2E76-457B-7287-B7E9-E9E0C0329FCC}"/>
              </a:ext>
            </a:extLst>
          </p:cNvPr>
          <p:cNvSpPr>
            <a:spLocks noGrp="1"/>
          </p:cNvSpPr>
          <p:nvPr>
            <p:ph type="body" idx="1"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
        <p:nvSpPr>
          <p:cNvPr id="13" name="Marcador de texto 12">
            <a:extLst>
              <a:ext uri="{FF2B5EF4-FFF2-40B4-BE49-F238E27FC236}">
                <a16:creationId xmlns:a16="http://schemas.microsoft.com/office/drawing/2014/main" id="{98520361-BD56-4E8E-9CB5-6FC8EDEDDB91}"/>
              </a:ext>
            </a:extLst>
          </p:cNvPr>
          <p:cNvSpPr>
            <a:spLocks noGrp="1"/>
          </p:cNvSpPr>
          <p:nvPr>
            <p:ph type="body" sz="quarter" idx="16" hasCustomPrompt="1"/>
          </p:nvPr>
        </p:nvSpPr>
        <p:spPr>
          <a:xfrm>
            <a:off x="3821113" y="1991656"/>
            <a:ext cx="7569200" cy="3584575"/>
          </a:xfrm>
        </p:spPr>
        <p:txBody>
          <a:bodyPr/>
          <a:lstStyle>
            <a:lvl1pPr marL="0" indent="0">
              <a:buNone/>
              <a:defRPr sz="2000">
                <a:solidFill>
                  <a:srgbClr val="0C4581"/>
                </a:solidFill>
              </a:defRPr>
            </a:lvl1pPr>
          </a:lstStyle>
          <a:p>
            <a:pPr lvl="0"/>
            <a:r>
              <a:rPr lang="es-MX" dirty="0"/>
              <a:t>Texto de lámina. Lorem ipsum dolor sit amet.</a:t>
            </a:r>
            <a:endParaRPr lang="es-CL" dirty="0"/>
          </a:p>
        </p:txBody>
      </p:sp>
    </p:spTree>
    <p:extLst>
      <p:ext uri="{BB962C8B-B14F-4D97-AF65-F5344CB8AC3E}">
        <p14:creationId xmlns:p14="http://schemas.microsoft.com/office/powerpoint/2010/main" val="1759076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E79EC74-3BED-0EC0-A81D-ABF62D8EA302}"/>
              </a:ext>
            </a:extLst>
          </p:cNvPr>
          <p:cNvSpPr>
            <a:spLocks noGrp="1"/>
          </p:cNvSpPr>
          <p:nvPr>
            <p:ph sz="half" idx="1"/>
          </p:nvPr>
        </p:nvSpPr>
        <p:spPr>
          <a:xfrm>
            <a:off x="838200" y="1485090"/>
            <a:ext cx="5181600" cy="4351338"/>
          </a:xfrm>
        </p:spPr>
        <p:txBody>
          <a:bodyPr/>
          <a:lstStyle/>
          <a:p>
            <a:pPr lvl="0"/>
            <a:endParaRPr lang="es-CL" dirty="0"/>
          </a:p>
        </p:txBody>
      </p:sp>
      <p:sp>
        <p:nvSpPr>
          <p:cNvPr id="11" name="Marcador de texto 9">
            <a:extLst>
              <a:ext uri="{FF2B5EF4-FFF2-40B4-BE49-F238E27FC236}">
                <a16:creationId xmlns:a16="http://schemas.microsoft.com/office/drawing/2014/main" id="{FFDD4098-A489-3EDD-9C9D-BD18C956122D}"/>
              </a:ext>
            </a:extLst>
          </p:cNvPr>
          <p:cNvSpPr>
            <a:spLocks noGrp="1"/>
          </p:cNvSpPr>
          <p:nvPr>
            <p:ph type="body" sz="quarter" idx="11"/>
          </p:nvPr>
        </p:nvSpPr>
        <p:spPr>
          <a:xfrm>
            <a:off x="6172200" y="1484313"/>
            <a:ext cx="5181600" cy="4351337"/>
          </a:xfrm>
        </p:spPr>
        <p:txBody>
          <a:bodyPr/>
          <a:lstStyle>
            <a:lvl1pPr>
              <a:defRPr sz="2400">
                <a:solidFill>
                  <a:srgbClr val="0C4581"/>
                </a:solidFill>
              </a:defRPr>
            </a:lvl1pPr>
            <a:lvl2pPr>
              <a:defRPr sz="2000">
                <a:solidFill>
                  <a:srgbClr val="0C4581"/>
                </a:solidFill>
              </a:defRPr>
            </a:lvl2pPr>
            <a:lvl3pPr>
              <a:defRPr sz="1800">
                <a:solidFill>
                  <a:srgbClr val="0C4581"/>
                </a:solidFill>
              </a:defRPr>
            </a:lvl3pPr>
            <a:lvl4pPr>
              <a:defRPr sz="1600">
                <a:solidFill>
                  <a:srgbClr val="0C4581"/>
                </a:solidFill>
              </a:defRPr>
            </a:lvl4pPr>
            <a:lvl5pPr>
              <a:defRPr sz="1600">
                <a:solidFill>
                  <a:srgbClr val="0C4581"/>
                </a:solidFill>
              </a:defRPr>
            </a:lvl5p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a:p>
            <a:pPr lvl="4"/>
            <a:r>
              <a:rPr lang="es-MX" dirty="0"/>
              <a:t>Quinto nivel</a:t>
            </a:r>
            <a:endParaRPr lang="es-CL" dirty="0"/>
          </a:p>
        </p:txBody>
      </p:sp>
      <p:sp>
        <p:nvSpPr>
          <p:cNvPr id="12" name="Marcador de texto 2">
            <a:extLst>
              <a:ext uri="{FF2B5EF4-FFF2-40B4-BE49-F238E27FC236}">
                <a16:creationId xmlns:a16="http://schemas.microsoft.com/office/drawing/2014/main" id="{D3881AA8-46B6-8B1C-2BFD-E829BBDBE929}"/>
              </a:ext>
            </a:extLst>
          </p:cNvPr>
          <p:cNvSpPr>
            <a:spLocks noGrp="1"/>
          </p:cNvSpPr>
          <p:nvPr>
            <p:ph type="body" idx="12"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Tree>
    <p:extLst>
      <p:ext uri="{BB962C8B-B14F-4D97-AF65-F5344CB8AC3E}">
        <p14:creationId xmlns:p14="http://schemas.microsoft.com/office/powerpoint/2010/main" val="155675315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ier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519447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Porta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D10B83-DC68-9CB3-26B7-4BF431E64A98}"/>
              </a:ext>
            </a:extLst>
          </p:cNvPr>
          <p:cNvSpPr>
            <a:spLocks noGrp="1"/>
          </p:cNvSpPr>
          <p:nvPr>
            <p:ph type="title" hasCustomPrompt="1"/>
          </p:nvPr>
        </p:nvSpPr>
        <p:spPr>
          <a:xfrm>
            <a:off x="838200" y="2339259"/>
            <a:ext cx="10515600" cy="837710"/>
          </a:xfrm>
        </p:spPr>
        <p:txBody>
          <a:bodyPr>
            <a:normAutofit/>
          </a:bodyPr>
          <a:lstStyle>
            <a:lvl1pPr algn="ctr">
              <a:defRPr sz="4000" b="1"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s-MX" dirty="0"/>
              <a:t>TÍTULO DE PRESENTACIÓN</a:t>
            </a:r>
            <a:endParaRPr lang="es-CL" dirty="0"/>
          </a:p>
        </p:txBody>
      </p:sp>
      <p:sp>
        <p:nvSpPr>
          <p:cNvPr id="14" name="Marcador de texto 13">
            <a:extLst>
              <a:ext uri="{FF2B5EF4-FFF2-40B4-BE49-F238E27FC236}">
                <a16:creationId xmlns:a16="http://schemas.microsoft.com/office/drawing/2014/main" id="{4EF85A1B-74A0-E128-CE32-50B638FB7137}"/>
              </a:ext>
            </a:extLst>
          </p:cNvPr>
          <p:cNvSpPr>
            <a:spLocks noGrp="1"/>
          </p:cNvSpPr>
          <p:nvPr>
            <p:ph type="body" sz="quarter" idx="11" hasCustomPrompt="1"/>
          </p:nvPr>
        </p:nvSpPr>
        <p:spPr>
          <a:xfrm>
            <a:off x="2882212" y="3264816"/>
            <a:ext cx="6427574" cy="346738"/>
          </a:xfrm>
        </p:spPr>
        <p:txBody>
          <a:bodyPr>
            <a:noAutofit/>
          </a:bodyPr>
          <a:lstStyle>
            <a:lvl1pPr marL="0" indent="0" algn="ctr">
              <a:buNone/>
              <a:defRPr sz="2800">
                <a:solidFill>
                  <a:schemeClr val="bg1"/>
                </a:solidFill>
              </a:defRPr>
            </a:lvl1pPr>
          </a:lstStyle>
          <a:p>
            <a:pPr lvl="0"/>
            <a:r>
              <a:rPr lang="es-MX" dirty="0"/>
              <a:t>Bajada lorem ipsum dolor sit amet</a:t>
            </a:r>
            <a:endParaRPr lang="es-CL" dirty="0"/>
          </a:p>
        </p:txBody>
      </p:sp>
      <p:sp>
        <p:nvSpPr>
          <p:cNvPr id="8" name="Marcador de texto 7">
            <a:extLst>
              <a:ext uri="{FF2B5EF4-FFF2-40B4-BE49-F238E27FC236}">
                <a16:creationId xmlns:a16="http://schemas.microsoft.com/office/drawing/2014/main" id="{D3EAE4C3-C21C-0F74-3775-DD3486554FC2}"/>
              </a:ext>
            </a:extLst>
          </p:cNvPr>
          <p:cNvSpPr>
            <a:spLocks noGrp="1"/>
          </p:cNvSpPr>
          <p:nvPr>
            <p:ph type="body" sz="quarter" idx="12" hasCustomPrompt="1"/>
          </p:nvPr>
        </p:nvSpPr>
        <p:spPr>
          <a:xfrm>
            <a:off x="4101379" y="1989474"/>
            <a:ext cx="3989238" cy="261938"/>
          </a:xfrm>
        </p:spPr>
        <p:txBody>
          <a:bodyPr/>
          <a:lstStyle>
            <a:lvl1pPr marL="0" indent="0" algn="ctr">
              <a:buNone/>
              <a:defRPr sz="1600"/>
            </a:lvl1pPr>
          </a:lstStyle>
          <a:p>
            <a:pPr lvl="0"/>
            <a:r>
              <a:rPr lang="es-MX" dirty="0"/>
              <a:t>Epígrafe</a:t>
            </a:r>
            <a:endParaRPr lang="es-CL" dirty="0"/>
          </a:p>
        </p:txBody>
      </p:sp>
    </p:spTree>
    <p:extLst>
      <p:ext uri="{BB962C8B-B14F-4D97-AF65-F5344CB8AC3E}">
        <p14:creationId xmlns:p14="http://schemas.microsoft.com/office/powerpoint/2010/main" val="343545063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Portadill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D10B83-DC68-9CB3-26B7-4BF431E64A98}"/>
              </a:ext>
            </a:extLst>
          </p:cNvPr>
          <p:cNvSpPr>
            <a:spLocks noGrp="1"/>
          </p:cNvSpPr>
          <p:nvPr>
            <p:ph type="title" hasCustomPrompt="1"/>
          </p:nvPr>
        </p:nvSpPr>
        <p:spPr>
          <a:xfrm>
            <a:off x="838200" y="2279843"/>
            <a:ext cx="10515600" cy="837710"/>
          </a:xfrm>
        </p:spPr>
        <p:txBody>
          <a:bodyPr>
            <a:normAutofit/>
          </a:bodyPr>
          <a:lstStyle>
            <a:lvl1pPr algn="ctr">
              <a:defRPr sz="46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stStyle>
          <a:p>
            <a:r>
              <a:rPr lang="es-MX" dirty="0"/>
              <a:t>Título de lámina</a:t>
            </a:r>
            <a:endParaRPr lang="es-CL" dirty="0"/>
          </a:p>
        </p:txBody>
      </p:sp>
      <p:sp>
        <p:nvSpPr>
          <p:cNvPr id="14" name="Marcador de texto 13">
            <a:extLst>
              <a:ext uri="{FF2B5EF4-FFF2-40B4-BE49-F238E27FC236}">
                <a16:creationId xmlns:a16="http://schemas.microsoft.com/office/drawing/2014/main" id="{4EF85A1B-74A0-E128-CE32-50B638FB7137}"/>
              </a:ext>
            </a:extLst>
          </p:cNvPr>
          <p:cNvSpPr>
            <a:spLocks noGrp="1"/>
          </p:cNvSpPr>
          <p:nvPr>
            <p:ph type="body" sz="quarter" idx="11" hasCustomPrompt="1"/>
          </p:nvPr>
        </p:nvSpPr>
        <p:spPr>
          <a:xfrm>
            <a:off x="4201159" y="3264816"/>
            <a:ext cx="3789682" cy="346738"/>
          </a:xfrm>
        </p:spPr>
        <p:txBody>
          <a:bodyPr>
            <a:normAutofit/>
          </a:bodyPr>
          <a:lstStyle>
            <a:lvl1pPr marL="0" indent="0" algn="ctr">
              <a:buNone/>
              <a:defRPr sz="2000">
                <a:solidFill>
                  <a:srgbClr val="0B4581"/>
                </a:solidFill>
              </a:defRPr>
            </a:lvl1pPr>
          </a:lstStyle>
          <a:p>
            <a:pPr lvl="0"/>
            <a:r>
              <a:rPr lang="es-MX" dirty="0"/>
              <a:t>Bajada de lámina</a:t>
            </a:r>
            <a:endParaRPr lang="es-CL" dirty="0"/>
          </a:p>
        </p:txBody>
      </p:sp>
    </p:spTree>
    <p:extLst>
      <p:ext uri="{BB962C8B-B14F-4D97-AF65-F5344CB8AC3E}">
        <p14:creationId xmlns:p14="http://schemas.microsoft.com/office/powerpoint/2010/main" val="3838214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Lámina interior_op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texto 2">
            <a:extLst>
              <a:ext uri="{FF2B5EF4-FFF2-40B4-BE49-F238E27FC236}">
                <a16:creationId xmlns:a16="http://schemas.microsoft.com/office/drawing/2014/main" id="{481A2E76-457B-7287-B7E9-E9E0C0329FCC}"/>
              </a:ext>
            </a:extLst>
          </p:cNvPr>
          <p:cNvSpPr>
            <a:spLocks noGrp="1"/>
          </p:cNvSpPr>
          <p:nvPr>
            <p:ph type="body" idx="1" hasCustomPrompt="1"/>
          </p:nvPr>
        </p:nvSpPr>
        <p:spPr>
          <a:xfrm>
            <a:off x="831850" y="623078"/>
            <a:ext cx="10515600" cy="518388"/>
          </a:xfrm>
        </p:spPr>
        <p:txBody>
          <a:bodyPr>
            <a:normAutofit/>
          </a:bodyPr>
          <a:lstStyle>
            <a:lvl1pPr marL="0" indent="0">
              <a:buNone/>
              <a:defRPr sz="4000" b="1" i="0">
                <a:solidFill>
                  <a:srgbClr val="0B458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dirty="0"/>
              <a:t>Título de lámina</a:t>
            </a:r>
          </a:p>
        </p:txBody>
      </p:sp>
      <p:sp>
        <p:nvSpPr>
          <p:cNvPr id="13" name="Marcador de texto 12">
            <a:extLst>
              <a:ext uri="{FF2B5EF4-FFF2-40B4-BE49-F238E27FC236}">
                <a16:creationId xmlns:a16="http://schemas.microsoft.com/office/drawing/2014/main" id="{98520361-BD56-4E8E-9CB5-6FC8EDEDDB91}"/>
              </a:ext>
            </a:extLst>
          </p:cNvPr>
          <p:cNvSpPr>
            <a:spLocks noGrp="1"/>
          </p:cNvSpPr>
          <p:nvPr>
            <p:ph type="body" sz="quarter" idx="16" hasCustomPrompt="1"/>
          </p:nvPr>
        </p:nvSpPr>
        <p:spPr>
          <a:xfrm>
            <a:off x="3821113" y="1991656"/>
            <a:ext cx="7569200" cy="3584575"/>
          </a:xfrm>
        </p:spPr>
        <p:txBody>
          <a:bodyPr/>
          <a:lstStyle>
            <a:lvl1pPr marL="0" indent="0">
              <a:buNone/>
              <a:defRPr sz="2000">
                <a:solidFill>
                  <a:srgbClr val="0C4581"/>
                </a:solidFill>
              </a:defRPr>
            </a:lvl1pPr>
          </a:lstStyle>
          <a:p>
            <a:pPr lvl="0"/>
            <a:r>
              <a:rPr lang="es-MX" dirty="0"/>
              <a:t>Texto de lámina. Lorem ipsum dolor sit amet.</a:t>
            </a:r>
            <a:endParaRPr lang="es-CL" dirty="0"/>
          </a:p>
        </p:txBody>
      </p:sp>
    </p:spTree>
    <p:extLst>
      <p:ext uri="{BB962C8B-B14F-4D97-AF65-F5344CB8AC3E}">
        <p14:creationId xmlns:p14="http://schemas.microsoft.com/office/powerpoint/2010/main" val="12473561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7F2359B-04E4-01ED-689A-93A1663A09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dirty="0"/>
              <a:t>Haz clic para modificar el estilo de título del patrón</a:t>
            </a:r>
            <a:endParaRPr lang="es-CL" dirty="0"/>
          </a:p>
        </p:txBody>
      </p:sp>
      <p:sp>
        <p:nvSpPr>
          <p:cNvPr id="3" name="Marcador de texto 2">
            <a:extLst>
              <a:ext uri="{FF2B5EF4-FFF2-40B4-BE49-F238E27FC236}">
                <a16:creationId xmlns:a16="http://schemas.microsoft.com/office/drawing/2014/main" id="{5D5BCEEC-C96B-0DC0-4290-32F18394F3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a:p>
            <a:pPr lvl="4"/>
            <a:r>
              <a:rPr lang="es-MX" dirty="0"/>
              <a:t>Quinto nivel</a:t>
            </a:r>
            <a:endParaRPr lang="es-CL" dirty="0"/>
          </a:p>
        </p:txBody>
      </p:sp>
      <p:sp>
        <p:nvSpPr>
          <p:cNvPr id="4" name="Marcador de fecha 3">
            <a:extLst>
              <a:ext uri="{FF2B5EF4-FFF2-40B4-BE49-F238E27FC236}">
                <a16:creationId xmlns:a16="http://schemas.microsoft.com/office/drawing/2014/main" id="{D5E2851F-2CF1-6901-1409-D84ED8AA5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s-CL"/>
          </a:p>
        </p:txBody>
      </p:sp>
      <p:sp>
        <p:nvSpPr>
          <p:cNvPr id="5" name="Marcador de pie de página 4">
            <a:extLst>
              <a:ext uri="{FF2B5EF4-FFF2-40B4-BE49-F238E27FC236}">
                <a16:creationId xmlns:a16="http://schemas.microsoft.com/office/drawing/2014/main" id="{472B1A28-07FD-79E1-FE0A-90EE1D5E2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FDA1963-E09C-389D-ABAF-717B8D7A19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097A0-6419-AF42-932A-B78F8253A792}" type="slidenum">
              <a:rPr lang="es-CL" smtClean="0"/>
              <a:t>‹Nº›</a:t>
            </a:fld>
            <a:endParaRPr lang="es-CL"/>
          </a:p>
        </p:txBody>
      </p:sp>
    </p:spTree>
    <p:extLst>
      <p:ext uri="{BB962C8B-B14F-4D97-AF65-F5344CB8AC3E}">
        <p14:creationId xmlns:p14="http://schemas.microsoft.com/office/powerpoint/2010/main" val="24719644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914400" rtl="0" eaLnBrk="1" latinLnBrk="0" hangingPunct="1">
        <a:lnSpc>
          <a:spcPct val="90000"/>
        </a:lnSpc>
        <a:spcBef>
          <a:spcPct val="0"/>
        </a:spcBef>
        <a:buNone/>
        <a:defRPr sz="44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7F2359B-04E4-01ED-689A-93A1663A09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dirty="0"/>
              <a:t>Haz clic para modificar el estilo de título del patrón</a:t>
            </a:r>
            <a:endParaRPr lang="es-CL" dirty="0"/>
          </a:p>
        </p:txBody>
      </p:sp>
      <p:sp>
        <p:nvSpPr>
          <p:cNvPr id="3" name="Marcador de texto 2">
            <a:extLst>
              <a:ext uri="{FF2B5EF4-FFF2-40B4-BE49-F238E27FC236}">
                <a16:creationId xmlns:a16="http://schemas.microsoft.com/office/drawing/2014/main" id="{5D5BCEEC-C96B-0DC0-4290-32F18394F3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dirty="0"/>
              <a:t>Haga clic para modificar los estilos de texto del patrón</a:t>
            </a:r>
          </a:p>
          <a:p>
            <a:pPr lvl="1"/>
            <a:r>
              <a:rPr lang="es-MX" dirty="0"/>
              <a:t>Segundo nivel</a:t>
            </a:r>
          </a:p>
          <a:p>
            <a:pPr lvl="2"/>
            <a:r>
              <a:rPr lang="es-MX" dirty="0"/>
              <a:t>Tercer nivel</a:t>
            </a:r>
          </a:p>
          <a:p>
            <a:pPr lvl="3"/>
            <a:r>
              <a:rPr lang="es-MX" dirty="0"/>
              <a:t>Cuarto nivel</a:t>
            </a:r>
          </a:p>
          <a:p>
            <a:pPr lvl="4"/>
            <a:r>
              <a:rPr lang="es-MX" dirty="0"/>
              <a:t>Quinto nivel</a:t>
            </a:r>
            <a:endParaRPr lang="es-CL" dirty="0"/>
          </a:p>
        </p:txBody>
      </p:sp>
      <p:sp>
        <p:nvSpPr>
          <p:cNvPr id="4" name="Marcador de fecha 3">
            <a:extLst>
              <a:ext uri="{FF2B5EF4-FFF2-40B4-BE49-F238E27FC236}">
                <a16:creationId xmlns:a16="http://schemas.microsoft.com/office/drawing/2014/main" id="{D5E2851F-2CF1-6901-1409-D84ED8AA5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45C7F5-E518-4449-946A-19B136B5AE60}" type="datetimeFigureOut">
              <a:rPr lang="es-CL" smtClean="0"/>
              <a:t>27-02-2024</a:t>
            </a:fld>
            <a:endParaRPr lang="es-CL"/>
          </a:p>
        </p:txBody>
      </p:sp>
      <p:sp>
        <p:nvSpPr>
          <p:cNvPr id="5" name="Marcador de pie de página 4">
            <a:extLst>
              <a:ext uri="{FF2B5EF4-FFF2-40B4-BE49-F238E27FC236}">
                <a16:creationId xmlns:a16="http://schemas.microsoft.com/office/drawing/2014/main" id="{472B1A28-07FD-79E1-FE0A-90EE1D5E27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1FDA1963-E09C-389D-ABAF-717B8D7A19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6097A0-6419-AF42-932A-B78F8253A792}" type="slidenum">
              <a:rPr lang="es-CL" smtClean="0"/>
              <a:t>‹Nº›</a:t>
            </a:fld>
            <a:endParaRPr lang="es-CL"/>
          </a:p>
        </p:txBody>
      </p:sp>
    </p:spTree>
    <p:extLst>
      <p:ext uri="{BB962C8B-B14F-4D97-AF65-F5344CB8AC3E}">
        <p14:creationId xmlns:p14="http://schemas.microsoft.com/office/powerpoint/2010/main" val="9926497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txStyles>
    <p:titleStyle>
      <a:lvl1pPr algn="l" defTabSz="914400" rtl="0" eaLnBrk="1" latinLnBrk="0" hangingPunct="1">
        <a:lnSpc>
          <a:spcPct val="90000"/>
        </a:lnSpc>
        <a:spcBef>
          <a:spcPct val="0"/>
        </a:spcBef>
        <a:buNone/>
        <a:defRPr sz="44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3.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F192F-BA96-5ED3-CCE0-0FAC920CF7FE}"/>
              </a:ext>
            </a:extLst>
          </p:cNvPr>
          <p:cNvSpPr>
            <a:spLocks noGrp="1"/>
          </p:cNvSpPr>
          <p:nvPr>
            <p:ph type="title"/>
          </p:nvPr>
        </p:nvSpPr>
        <p:spPr>
          <a:xfrm>
            <a:off x="838200" y="2845358"/>
            <a:ext cx="10515600" cy="837710"/>
          </a:xfrm>
        </p:spPr>
        <p:txBody>
          <a:bodyPr>
            <a:noAutofit/>
          </a:bodyPr>
          <a:lstStyle/>
          <a:p>
            <a:r>
              <a:rPr lang="es-CL" sz="2800" b="1" dirty="0"/>
              <a:t>Indicaciones </a:t>
            </a:r>
            <a:r>
              <a:rPr lang="es-CL" sz="2800" dirty="0"/>
              <a:t>del Ejecutivo</a:t>
            </a:r>
            <a:br>
              <a:rPr lang="es-CL" sz="2800" dirty="0"/>
            </a:br>
            <a:br>
              <a:rPr lang="es-CL" sz="1800" b="1" dirty="0"/>
            </a:br>
            <a:r>
              <a:rPr lang="es-CL" sz="1800" b="1" dirty="0"/>
              <a:t>Proyecto de ley </a:t>
            </a:r>
            <a:r>
              <a:rPr lang="es-ES" sz="1800" b="1" dirty="0"/>
              <a:t>que crea un nuevo Sistema Mixto de Pensiones y un Seguro Social en el pilar contributivo, mejora la Pensión Garantizada Universal y establece beneficios y modificaciones regulatorias que indica</a:t>
            </a:r>
            <a:br>
              <a:rPr lang="es-ES" sz="1800" b="1" dirty="0"/>
            </a:br>
            <a:br>
              <a:rPr lang="es-CL" sz="1800" b="1" dirty="0"/>
            </a:br>
            <a:r>
              <a:rPr lang="es-CL" sz="2400" b="1" dirty="0"/>
              <a:t>Bo</a:t>
            </a:r>
            <a:r>
              <a:rPr lang="es-CL" sz="2400" dirty="0"/>
              <a:t>letín N°15.480-13</a:t>
            </a:r>
            <a:br>
              <a:rPr lang="es-CL" sz="3600" dirty="0"/>
            </a:br>
            <a:br>
              <a:rPr lang="es-CL" sz="3600" b="1" dirty="0"/>
            </a:br>
            <a:r>
              <a:rPr lang="es-CL" sz="1600" b="1" dirty="0"/>
              <a:t>Cámara de Diputadas y Diputados</a:t>
            </a:r>
            <a:br>
              <a:rPr lang="es-CL" sz="1800" b="1" dirty="0"/>
            </a:br>
            <a:r>
              <a:rPr lang="es-CL" sz="1600" b="1" dirty="0"/>
              <a:t>Enero de 2024</a:t>
            </a:r>
            <a:endParaRPr lang="es-CL" sz="1800" dirty="0"/>
          </a:p>
        </p:txBody>
      </p:sp>
      <p:pic>
        <p:nvPicPr>
          <p:cNvPr id="5" name="Imagen 4">
            <a:extLst>
              <a:ext uri="{FF2B5EF4-FFF2-40B4-BE49-F238E27FC236}">
                <a16:creationId xmlns:a16="http://schemas.microsoft.com/office/drawing/2014/main" id="{A280AB8C-EFC6-183A-7F86-F47AF892E152}"/>
              </a:ext>
            </a:extLst>
          </p:cNvPr>
          <p:cNvPicPr>
            <a:picLocks noChangeAspect="1"/>
          </p:cNvPicPr>
          <p:nvPr/>
        </p:nvPicPr>
        <p:blipFill>
          <a:blip r:embed="rId2"/>
          <a:stretch>
            <a:fillRect/>
          </a:stretch>
        </p:blipFill>
        <p:spPr>
          <a:xfrm>
            <a:off x="192112" y="4958833"/>
            <a:ext cx="2976644" cy="1002497"/>
          </a:xfrm>
          <a:prstGeom prst="rect">
            <a:avLst/>
          </a:prstGeom>
        </p:spPr>
      </p:pic>
      <p:pic>
        <p:nvPicPr>
          <p:cNvPr id="8" name="Imagen 7" descr="Imagen que contiene Gráfico de rectángulos&#10;&#10;Descripción generada automáticamente">
            <a:extLst>
              <a:ext uri="{FF2B5EF4-FFF2-40B4-BE49-F238E27FC236}">
                <a16:creationId xmlns:a16="http://schemas.microsoft.com/office/drawing/2014/main" id="{E86BFE48-DC84-A7BB-73B8-4377E21AC649}"/>
              </a:ext>
            </a:extLst>
          </p:cNvPr>
          <p:cNvPicPr>
            <a:picLocks noChangeAspect="1"/>
          </p:cNvPicPr>
          <p:nvPr/>
        </p:nvPicPr>
        <p:blipFill rotWithShape="1">
          <a:blip r:embed="rId3">
            <a:extLst>
              <a:ext uri="{28A0092B-C50C-407E-A947-70E740481C1C}">
                <a14:useLocalDpi xmlns:a14="http://schemas.microsoft.com/office/drawing/2010/main" val="0"/>
              </a:ext>
            </a:extLst>
          </a:blip>
          <a:srcRect r="-1108" b="58903"/>
          <a:stretch/>
        </p:blipFill>
        <p:spPr>
          <a:xfrm>
            <a:off x="9279987" y="4958833"/>
            <a:ext cx="2719901" cy="1002497"/>
          </a:xfrm>
          <a:prstGeom prst="rect">
            <a:avLst/>
          </a:prstGeom>
        </p:spPr>
      </p:pic>
    </p:spTree>
    <p:extLst>
      <p:ext uri="{BB962C8B-B14F-4D97-AF65-F5344CB8AC3E}">
        <p14:creationId xmlns:p14="http://schemas.microsoft.com/office/powerpoint/2010/main" val="1626865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85000" lnSpcReduction="10000"/>
          </a:bodyPr>
          <a:lstStyle/>
          <a:p>
            <a:r>
              <a:rPr lang="es-CL" dirty="0">
                <a:solidFill>
                  <a:schemeClr val="accent1">
                    <a:lumMod val="50000"/>
                  </a:schemeClr>
                </a:solidFill>
              </a:rPr>
              <a:t>2</a:t>
            </a:r>
            <a:r>
              <a:rPr lang="es-CL" b="1" dirty="0">
                <a:solidFill>
                  <a:schemeClr val="accent1">
                    <a:lumMod val="50000"/>
                  </a:schemeClr>
                </a:solidFill>
              </a:rPr>
              <a:t>. Creación del </a:t>
            </a:r>
            <a:r>
              <a:rPr lang="es-CL" b="1" dirty="0"/>
              <a:t>Seguro Social - Beneficios</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4046963" y="1300776"/>
            <a:ext cx="7300487" cy="3894137"/>
          </a:xfrm>
        </p:spPr>
        <p:txBody>
          <a:bodyPr>
            <a:noAutofit/>
          </a:bodyPr>
          <a:lstStyle/>
          <a:p>
            <a:pPr algn="just">
              <a:lnSpc>
                <a:spcPct val="120000"/>
              </a:lnSpc>
            </a:pPr>
            <a:r>
              <a:rPr lang="es-ES" sz="1900" dirty="0"/>
              <a:t>Se mantienen los beneficios:</a:t>
            </a:r>
          </a:p>
          <a:p>
            <a:pPr marL="706438" indent="-342900" algn="just">
              <a:lnSpc>
                <a:spcPct val="120000"/>
              </a:lnSpc>
              <a:buFont typeface="Arial" panose="020B0604020202020204" pitchFamily="34" charset="0"/>
              <a:buChar char="•"/>
            </a:pPr>
            <a:r>
              <a:rPr lang="es-ES" sz="1900" b="1" dirty="0"/>
              <a:t>Garantía por año cotizado</a:t>
            </a:r>
            <a:r>
              <a:rPr lang="es-ES" sz="1900" dirty="0"/>
              <a:t>, 0,1 UF por año, con solidaridad </a:t>
            </a:r>
            <a:r>
              <a:rPr lang="es-ES" sz="1900" dirty="0" err="1"/>
              <a:t>inter-generacional</a:t>
            </a:r>
            <a:endParaRPr lang="es-ES" sz="1900" dirty="0"/>
          </a:p>
          <a:p>
            <a:pPr marL="363538" algn="just">
              <a:lnSpc>
                <a:spcPct val="120000"/>
              </a:lnSpc>
            </a:pPr>
            <a:r>
              <a:rPr lang="es-ES" sz="1900" dirty="0"/>
              <a:t>	</a:t>
            </a:r>
            <a:r>
              <a:rPr lang="es-ES" sz="1700" dirty="0"/>
              <a:t>Tope de 3 UF = $ 110.000</a:t>
            </a:r>
            <a:r>
              <a:rPr lang="es-ES" sz="1700" dirty="0">
                <a:solidFill>
                  <a:schemeClr val="accent1">
                    <a:lumMod val="50000"/>
                  </a:schemeClr>
                </a:solidFill>
              </a:rPr>
              <a:t>* </a:t>
            </a:r>
          </a:p>
          <a:p>
            <a:pPr marL="706438" indent="-342900" algn="just">
              <a:lnSpc>
                <a:spcPct val="120000"/>
              </a:lnSpc>
              <a:buFont typeface="Arial" panose="020B0604020202020204" pitchFamily="34" charset="0"/>
              <a:buChar char="•"/>
            </a:pPr>
            <a:r>
              <a:rPr lang="es-ES" sz="1900" b="1" dirty="0"/>
              <a:t>Complemento por cuidados de terceros</a:t>
            </a:r>
            <a:r>
              <a:rPr lang="es-ES" sz="1900" dirty="0"/>
              <a:t> </a:t>
            </a:r>
            <a:r>
              <a:rPr lang="es-ES" sz="1900" dirty="0">
                <a:solidFill>
                  <a:schemeClr val="accent1">
                    <a:lumMod val="50000"/>
                  </a:schemeClr>
                </a:solidFill>
              </a:rPr>
              <a:t>(</a:t>
            </a:r>
            <a:r>
              <a:rPr lang="es-CL" sz="1900" dirty="0">
                <a:solidFill>
                  <a:schemeClr val="accent1">
                    <a:lumMod val="50000"/>
                  </a:schemeClr>
                </a:solidFill>
              </a:rPr>
              <a:t>cuidado de personas en situación de dependencia funcional severa o moderad</a:t>
            </a:r>
            <a:r>
              <a:rPr lang="es-ES" sz="1900" dirty="0">
                <a:solidFill>
                  <a:schemeClr val="accent1">
                    <a:lumMod val="50000"/>
                  </a:schemeClr>
                </a:solidFill>
              </a:rPr>
              <a:t>a)</a:t>
            </a:r>
          </a:p>
          <a:p>
            <a:pPr marL="363538" algn="just">
              <a:lnSpc>
                <a:spcPct val="120000"/>
              </a:lnSpc>
            </a:pPr>
            <a:r>
              <a:rPr lang="es-ES" sz="1900" dirty="0">
                <a:solidFill>
                  <a:schemeClr val="accent1">
                    <a:lumMod val="50000"/>
                  </a:schemeClr>
                </a:solidFill>
              </a:rPr>
              <a:t>	</a:t>
            </a:r>
            <a:r>
              <a:rPr lang="es-ES" sz="1700" dirty="0">
                <a:solidFill>
                  <a:schemeClr val="accent1">
                    <a:lumMod val="50000"/>
                  </a:schemeClr>
                </a:solidFill>
              </a:rPr>
              <a:t>Hasta 24 cotizaciones (más rentabilidad)</a:t>
            </a:r>
          </a:p>
          <a:p>
            <a:pPr marL="706438" indent="-342900" algn="just">
              <a:lnSpc>
                <a:spcPct val="120000"/>
              </a:lnSpc>
              <a:buFont typeface="Arial" panose="020B0604020202020204" pitchFamily="34" charset="0"/>
              <a:buChar char="•"/>
            </a:pPr>
            <a:r>
              <a:rPr lang="es-ES" sz="1900" b="1" dirty="0">
                <a:solidFill>
                  <a:schemeClr val="accent1">
                    <a:lumMod val="50000"/>
                  </a:schemeClr>
                </a:solidFill>
              </a:rPr>
              <a:t>Compensación por expectativas de vida</a:t>
            </a:r>
          </a:p>
          <a:p>
            <a:pPr marL="363538" algn="just">
              <a:lnSpc>
                <a:spcPct val="120000"/>
              </a:lnSpc>
            </a:pPr>
            <a:r>
              <a:rPr lang="es-ES" sz="1900" b="1" dirty="0">
                <a:solidFill>
                  <a:schemeClr val="accent1">
                    <a:lumMod val="50000"/>
                  </a:schemeClr>
                </a:solidFill>
              </a:rPr>
              <a:t>	</a:t>
            </a:r>
            <a:r>
              <a:rPr lang="es-ES" sz="1700" dirty="0">
                <a:solidFill>
                  <a:schemeClr val="accent1">
                    <a:lumMod val="50000"/>
                  </a:schemeClr>
                </a:solidFill>
              </a:rPr>
              <a:t>Iguala pensiones de hombres y mujeres, a misma edad y grupo familiar</a:t>
            </a:r>
          </a:p>
          <a:p>
            <a:pPr algn="just">
              <a:lnSpc>
                <a:spcPct val="120000"/>
              </a:lnSpc>
            </a:pPr>
            <a:r>
              <a:rPr lang="es-ES" sz="1900" dirty="0">
                <a:solidFill>
                  <a:schemeClr val="accent1">
                    <a:lumMod val="50000"/>
                  </a:schemeClr>
                </a:solidFill>
              </a:rPr>
              <a:t>Se elimina del proyecto el complemento por hijos</a:t>
            </a:r>
          </a:p>
          <a:p>
            <a:pPr algn="just">
              <a:lnSpc>
                <a:spcPct val="120000"/>
              </a:lnSpc>
            </a:pPr>
            <a:r>
              <a:rPr lang="es-ES" sz="1900" dirty="0">
                <a:solidFill>
                  <a:schemeClr val="accent1">
                    <a:lumMod val="50000"/>
                  </a:schemeClr>
                </a:solidFill>
                <a:effectLst>
                  <a:outerShdw blurRad="38100" dist="38100" dir="2700000" algn="tl">
                    <a:srgbClr val="000000">
                      <a:alpha val="43137"/>
                    </a:srgbClr>
                  </a:outerShdw>
                </a:effectLst>
              </a:rPr>
              <a:t>*</a:t>
            </a:r>
            <a:r>
              <a:rPr lang="es-ES" sz="1600" dirty="0">
                <a:solidFill>
                  <a:schemeClr val="accent1">
                    <a:lumMod val="50000"/>
                  </a:schemeClr>
                </a:solidFill>
                <a:effectLst>
                  <a:outerShdw blurRad="38100" dist="38100" dir="2700000" algn="tl">
                    <a:srgbClr val="000000">
                      <a:alpha val="43137"/>
                    </a:srgbClr>
                  </a:outerShdw>
                </a:effectLst>
              </a:rPr>
              <a:t>Aproximadamente, al mes de enero de 2024. </a:t>
            </a:r>
          </a:p>
          <a:p>
            <a:endParaRPr lang="es-CL" sz="1900" dirty="0"/>
          </a:p>
        </p:txBody>
      </p:sp>
      <p:pic>
        <p:nvPicPr>
          <p:cNvPr id="4" name="Imagen 3">
            <a:extLst>
              <a:ext uri="{FF2B5EF4-FFF2-40B4-BE49-F238E27FC236}">
                <a16:creationId xmlns:a16="http://schemas.microsoft.com/office/drawing/2014/main" id="{405155F4-13C2-79A6-A910-E80B5A0C74C7}"/>
              </a:ext>
            </a:extLst>
          </p:cNvPr>
          <p:cNvPicPr>
            <a:picLocks noChangeAspect="1"/>
          </p:cNvPicPr>
          <p:nvPr/>
        </p:nvPicPr>
        <p:blipFill>
          <a:blip r:embed="rId2"/>
          <a:stretch>
            <a:fillRect/>
          </a:stretch>
        </p:blipFill>
        <p:spPr>
          <a:xfrm>
            <a:off x="681421" y="1955800"/>
            <a:ext cx="2946400" cy="2946400"/>
          </a:xfrm>
          <a:prstGeom prst="rect">
            <a:avLst/>
          </a:prstGeom>
        </p:spPr>
      </p:pic>
      <p:pic>
        <p:nvPicPr>
          <p:cNvPr id="5" name="Imagen 4">
            <a:extLst>
              <a:ext uri="{FF2B5EF4-FFF2-40B4-BE49-F238E27FC236}">
                <a16:creationId xmlns:a16="http://schemas.microsoft.com/office/drawing/2014/main" id="{A9FD26DF-C093-5B11-356F-6BBB2FC4FB4E}"/>
              </a:ext>
            </a:extLst>
          </p:cNvPr>
          <p:cNvPicPr>
            <a:picLocks noChangeAspect="1"/>
          </p:cNvPicPr>
          <p:nvPr/>
        </p:nvPicPr>
        <p:blipFill>
          <a:blip r:embed="rId3"/>
          <a:stretch>
            <a:fillRect/>
          </a:stretch>
        </p:blipFill>
        <p:spPr>
          <a:xfrm>
            <a:off x="1264416" y="2420007"/>
            <a:ext cx="1899198" cy="1899198"/>
          </a:xfrm>
          <a:prstGeom prst="rect">
            <a:avLst/>
          </a:prstGeom>
        </p:spPr>
      </p:pic>
    </p:spTree>
    <p:extLst>
      <p:ext uri="{BB962C8B-B14F-4D97-AF65-F5344CB8AC3E}">
        <p14:creationId xmlns:p14="http://schemas.microsoft.com/office/powerpoint/2010/main" val="3960098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70000" lnSpcReduction="20000"/>
          </a:bodyPr>
          <a:lstStyle/>
          <a:p>
            <a:r>
              <a:rPr lang="es-CL" dirty="0">
                <a:solidFill>
                  <a:schemeClr val="accent1">
                    <a:lumMod val="50000"/>
                  </a:schemeClr>
                </a:solidFill>
              </a:rPr>
              <a:t>2</a:t>
            </a:r>
            <a:r>
              <a:rPr lang="es-CL" b="1" dirty="0">
                <a:solidFill>
                  <a:schemeClr val="accent1">
                    <a:lumMod val="50000"/>
                  </a:schemeClr>
                </a:solidFill>
              </a:rPr>
              <a:t>. Creación del </a:t>
            </a:r>
            <a:r>
              <a:rPr lang="es-CL" b="1" dirty="0"/>
              <a:t>Seguro Social - Institucionalidad</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874713" y="1524000"/>
            <a:ext cx="10515600" cy="4361793"/>
          </a:xfrm>
        </p:spPr>
        <p:txBody>
          <a:bodyPr>
            <a:normAutofit lnSpcReduction="10000"/>
          </a:bodyPr>
          <a:lstStyle/>
          <a:p>
            <a:pPr marL="342900" indent="-342900" algn="just">
              <a:lnSpc>
                <a:spcPct val="120000"/>
              </a:lnSpc>
              <a:buFont typeface="Arial" panose="020B0604020202020204" pitchFamily="34" charset="0"/>
              <a:buChar char="•"/>
            </a:pPr>
            <a:r>
              <a:rPr lang="es-ES" sz="1900" dirty="0"/>
              <a:t>Se crea el </a:t>
            </a:r>
            <a:r>
              <a:rPr lang="es-ES" sz="1900" b="1" dirty="0"/>
              <a:t>Fondo Integrado de Pensiones (FIP)</a:t>
            </a:r>
            <a:r>
              <a:rPr lang="es-ES" sz="1900" dirty="0"/>
              <a:t>, que será integrado por las cotizaciones de los empleadores y permitirá financiar los beneficios </a:t>
            </a:r>
            <a:r>
              <a:rPr lang="es-ES" sz="1900" dirty="0">
                <a:solidFill>
                  <a:schemeClr val="accent1">
                    <a:lumMod val="50000"/>
                  </a:schemeClr>
                </a:solidFill>
              </a:rPr>
              <a:t>mencionados y generará un mecanismo de financiamiento también para Sala Cuna desde una perspectiva laboral. En este sentido, se modifica el Código del Trabajo eliminando el límite de mujeres y hace universal el derecho, tanto para hombres como para mujeres, abordándose los aspectos educativos y referidos al funcionamiento del mecanismo en el proyecto de ley que actualmente se encuentra en el Senado.</a:t>
            </a:r>
          </a:p>
          <a:p>
            <a:pPr marL="342900" indent="-342900" algn="just">
              <a:lnSpc>
                <a:spcPct val="120000"/>
              </a:lnSpc>
              <a:buFont typeface="Arial" panose="020B0604020202020204" pitchFamily="34" charset="0"/>
              <a:buChar char="•"/>
            </a:pPr>
            <a:r>
              <a:rPr lang="es-ES" sz="1900" dirty="0"/>
              <a:t>El FIP será administrado por un organismo público autónomo, el </a:t>
            </a:r>
            <a:r>
              <a:rPr lang="es-ES" sz="1900" b="1" dirty="0"/>
              <a:t>Gestor del FIP</a:t>
            </a:r>
            <a:r>
              <a:rPr lang="es-ES" sz="1900" dirty="0"/>
              <a:t>, que licitará a entidades privadas la gestión de las inversiones con niveles de transparencia y fiscalización acorde a sus labores.</a:t>
            </a:r>
          </a:p>
          <a:p>
            <a:pPr marL="342900" indent="-342900" algn="just">
              <a:lnSpc>
                <a:spcPct val="120000"/>
              </a:lnSpc>
              <a:buFont typeface="Arial" panose="020B0604020202020204" pitchFamily="34" charset="0"/>
              <a:buChar char="•"/>
            </a:pPr>
            <a:r>
              <a:rPr lang="es-ES" sz="1900" dirty="0"/>
              <a:t>El IPS estará a cargo de la recaudación de cotizaciones, registro, cálculo de beneficios, pagos, atención de público.</a:t>
            </a:r>
          </a:p>
          <a:p>
            <a:endParaRPr lang="es-CL" dirty="0"/>
          </a:p>
        </p:txBody>
      </p:sp>
    </p:spTree>
    <p:extLst>
      <p:ext uri="{BB962C8B-B14F-4D97-AF65-F5344CB8AC3E}">
        <p14:creationId xmlns:p14="http://schemas.microsoft.com/office/powerpoint/2010/main" val="1107924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6D8FE9F-8F13-522B-E12E-1066548B58DE}"/>
              </a:ext>
            </a:extLst>
          </p:cNvPr>
          <p:cNvSpPr>
            <a:spLocks noGrp="1"/>
          </p:cNvSpPr>
          <p:nvPr>
            <p:ph type="title" idx="4294967295"/>
          </p:nvPr>
        </p:nvSpPr>
        <p:spPr>
          <a:xfrm>
            <a:off x="650240" y="263525"/>
            <a:ext cx="10515600" cy="1325563"/>
          </a:xfrm>
        </p:spPr>
        <p:txBody>
          <a:bodyPr>
            <a:normAutofit/>
          </a:bodyPr>
          <a:lstStyle/>
          <a:p>
            <a:pPr algn="ctr"/>
            <a:r>
              <a:rPr lang="es-ES" sz="3300" b="1" dirty="0">
                <a:solidFill>
                  <a:srgbClr val="002060"/>
                </a:solidFill>
              </a:rPr>
              <a:t>Sustentabilidad del </a:t>
            </a:r>
            <a:r>
              <a:rPr lang="es-ES" sz="3300" b="1" dirty="0" err="1">
                <a:solidFill>
                  <a:srgbClr val="002060"/>
                </a:solidFill>
              </a:rPr>
              <a:t>FIP:Egresos</a:t>
            </a:r>
            <a:r>
              <a:rPr lang="es-ES" sz="3300" b="1" dirty="0">
                <a:solidFill>
                  <a:srgbClr val="002060"/>
                </a:solidFill>
              </a:rPr>
              <a:t> e Ingresos del FIP (MM$ de 2023)</a:t>
            </a:r>
            <a:endParaRPr lang="es-CL" sz="3300" b="1" dirty="0">
              <a:solidFill>
                <a:srgbClr val="002060"/>
              </a:solidFill>
            </a:endParaRPr>
          </a:p>
        </p:txBody>
      </p:sp>
      <p:graphicFrame>
        <p:nvGraphicFramePr>
          <p:cNvPr id="6" name="Marcador de contenido 5">
            <a:extLst>
              <a:ext uri="{FF2B5EF4-FFF2-40B4-BE49-F238E27FC236}">
                <a16:creationId xmlns:a16="http://schemas.microsoft.com/office/drawing/2014/main" id="{88AD6208-0555-4659-A7C4-05EFE5A4871A}"/>
              </a:ext>
            </a:extLst>
          </p:cNvPr>
          <p:cNvGraphicFramePr>
            <a:graphicFrameLocks noGrp="1"/>
          </p:cNvGraphicFramePr>
          <p:nvPr>
            <p:ph idx="4294967295"/>
          </p:nvPr>
        </p:nvGraphicFramePr>
        <p:xfrm>
          <a:off x="650240" y="1333500"/>
          <a:ext cx="113157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6829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3. Reorganización de la industria</a:t>
            </a:r>
            <a:endParaRPr lang="es-CL" b="1" dirty="0">
              <a:solidFill>
                <a:srgbClr val="002060"/>
              </a:solidFill>
            </a:endParaRPr>
          </a:p>
        </p:txBody>
      </p:sp>
    </p:spTree>
    <p:extLst>
      <p:ext uri="{BB962C8B-B14F-4D97-AF65-F5344CB8AC3E}">
        <p14:creationId xmlns:p14="http://schemas.microsoft.com/office/powerpoint/2010/main" val="646222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ES" sz="4000" dirty="0">
                <a:solidFill>
                  <a:schemeClr val="accent1">
                    <a:lumMod val="50000"/>
                  </a:schemeClr>
                </a:solidFill>
              </a:rPr>
              <a:t>3.</a:t>
            </a:r>
            <a:r>
              <a:rPr lang="es-ES" sz="4000" dirty="0">
                <a:solidFill>
                  <a:srgbClr val="FF0000"/>
                </a:solidFill>
              </a:rPr>
              <a:t> </a:t>
            </a:r>
            <a:r>
              <a:rPr lang="es-ES" sz="4000" dirty="0"/>
              <a:t>Reorganización de la Industria</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874713" y="1524000"/>
            <a:ext cx="10515600" cy="4361793"/>
          </a:xfrm>
        </p:spPr>
        <p:txBody>
          <a:bodyPr>
            <a:normAutofit/>
          </a:bodyPr>
          <a:lstStyle/>
          <a:p>
            <a:pPr marL="536575" marR="0" lvl="2" indent="-457200" algn="just" defTabSz="914400" rtl="0" eaLnBrk="1" fontAlgn="auto" latinLnBrk="0" hangingPunct="1">
              <a:lnSpc>
                <a:spcPct val="100000"/>
              </a:lnSpc>
              <a:spcBef>
                <a:spcPts val="500"/>
              </a:spcBef>
              <a:spcAft>
                <a:spcPts val="0"/>
              </a:spcAft>
              <a:buClrTx/>
              <a:buSzTx/>
              <a:buFont typeface="+mj-lt"/>
              <a:buAutoNum type="alphaLcPeriod"/>
              <a:tabLst/>
              <a:defRPr/>
            </a:pPr>
            <a:r>
              <a:rPr kumimoji="0" lang="es-CL" sz="1900" b="1" i="0" u="none" strike="noStrike" kern="1200" cap="none" spc="0" normalizeH="0" baseline="0" noProof="0" dirty="0">
                <a:ln>
                  <a:noFill/>
                </a:ln>
                <a:solidFill>
                  <a:srgbClr val="0C4581"/>
                </a:solidFill>
                <a:effectLst/>
                <a:uLnTx/>
                <a:uFillTx/>
              </a:rPr>
              <a:t>Separación de funciones:</a:t>
            </a:r>
            <a:r>
              <a:rPr kumimoji="0" lang="es-CL" sz="1900" b="0" i="0" u="none" strike="noStrike" kern="1200" cap="none" spc="0" normalizeH="0" baseline="0" noProof="0" dirty="0">
                <a:ln>
                  <a:noFill/>
                </a:ln>
                <a:solidFill>
                  <a:srgbClr val="0C4581"/>
                </a:solidFill>
                <a:effectLst/>
                <a:uLnTx/>
                <a:uFillTx/>
              </a:rPr>
              <a:t> Las AFP dejan de existir en el plazo de 2 años; se separan las funciones entre gestión de las inversiones de los fondos de los trabajadores (a cargo de Inversores de Pensiones – IP, privados y uno del Estado) y las labores de soporte operacional (a cargo del Administrador Previsional)</a:t>
            </a:r>
          </a:p>
          <a:p>
            <a:pPr marL="536575" marR="0" lvl="2" indent="-457200" algn="just" defTabSz="914400" rtl="0" eaLnBrk="1" fontAlgn="auto" latinLnBrk="0" hangingPunct="1">
              <a:lnSpc>
                <a:spcPct val="100000"/>
              </a:lnSpc>
              <a:spcBef>
                <a:spcPts val="500"/>
              </a:spcBef>
              <a:spcAft>
                <a:spcPts val="0"/>
              </a:spcAft>
              <a:buClrTx/>
              <a:buSzTx/>
              <a:buFont typeface="+mj-lt"/>
              <a:buAutoNum type="alphaLcPeriod"/>
              <a:tabLst/>
              <a:defRPr/>
            </a:pPr>
            <a:endParaRPr kumimoji="0" lang="es-CL" sz="1900" b="0" i="0" u="none" strike="noStrike" kern="1200" cap="none" spc="0" normalizeH="0" baseline="0" noProof="0" dirty="0">
              <a:ln>
                <a:noFill/>
              </a:ln>
              <a:solidFill>
                <a:srgbClr val="0C4581"/>
              </a:solidFill>
              <a:effectLst/>
              <a:uLnTx/>
              <a:uFillTx/>
            </a:endParaRPr>
          </a:p>
          <a:p>
            <a:pPr marL="536575" marR="0" lvl="2" indent="-457200" algn="just" defTabSz="914400" rtl="0" eaLnBrk="1" fontAlgn="auto" latinLnBrk="0" hangingPunct="1">
              <a:lnSpc>
                <a:spcPct val="100000"/>
              </a:lnSpc>
              <a:spcBef>
                <a:spcPts val="500"/>
              </a:spcBef>
              <a:spcAft>
                <a:spcPts val="0"/>
              </a:spcAft>
              <a:buClrTx/>
              <a:buSzTx/>
              <a:buFont typeface="+mj-lt"/>
              <a:buAutoNum type="alphaLcPeriod"/>
              <a:tabLst/>
              <a:defRPr/>
            </a:pPr>
            <a:r>
              <a:rPr kumimoji="0" lang="es-CL" sz="1900" b="1" i="0" u="none" strike="noStrike" kern="1200" cap="none" spc="0" normalizeH="0" baseline="0" noProof="0" dirty="0">
                <a:ln>
                  <a:noFill/>
                </a:ln>
                <a:solidFill>
                  <a:srgbClr val="0C4581"/>
                </a:solidFill>
                <a:effectLst/>
                <a:uLnTx/>
                <a:uFillTx/>
              </a:rPr>
              <a:t>Administrador Previsional: </a:t>
            </a:r>
            <a:r>
              <a:rPr kumimoji="0" lang="es-CL" sz="1900" b="0" i="0" u="none" strike="noStrike" kern="1200" cap="none" spc="0" normalizeH="0" baseline="0" noProof="0" dirty="0">
                <a:ln>
                  <a:noFill/>
                </a:ln>
                <a:solidFill>
                  <a:srgbClr val="0C4581"/>
                </a:solidFill>
                <a:effectLst/>
                <a:uLnTx/>
                <a:uFillTx/>
              </a:rPr>
              <a:t>Una sola empresa, formada para dicho efecto, prestará el soporte operacional a todos los inversores de pensiones (IP). Será licitada de manera similar a la actual Administradora del Seguro de Cesantía (AFC). </a:t>
            </a:r>
            <a:r>
              <a:rPr kumimoji="0" lang="es-CL" sz="1900" b="0" i="0" u="none" strike="noStrike" kern="1200" cap="none" spc="0" normalizeH="0" baseline="0" noProof="0" dirty="0">
                <a:ln>
                  <a:noFill/>
                </a:ln>
                <a:solidFill>
                  <a:schemeClr val="accent1">
                    <a:lumMod val="50000"/>
                  </a:schemeClr>
                </a:solidFill>
                <a:effectLst/>
                <a:uLnTx/>
                <a:uFillTx/>
              </a:rPr>
              <a:t>El Administrador Previsional </a:t>
            </a:r>
            <a:r>
              <a:rPr kumimoji="0" lang="es-ES" sz="1900" b="0" i="0" u="none" strike="noStrike" kern="1200" cap="none" spc="0" normalizeH="0" baseline="0" noProof="0" dirty="0">
                <a:ln>
                  <a:noFill/>
                </a:ln>
                <a:solidFill>
                  <a:schemeClr val="accent1">
                    <a:lumMod val="50000"/>
                  </a:schemeClr>
                </a:solidFill>
                <a:effectLst/>
                <a:uLnTx/>
                <a:uFillTx/>
              </a:rPr>
              <a:t>tendrá derecho a una retribución como un monto anual expresado en unidades de fomento, que será de cargo fiscal.</a:t>
            </a:r>
            <a:endParaRPr kumimoji="0" lang="es-CL" sz="1900" b="0" i="0" u="none" strike="noStrike" kern="1200" cap="none" spc="0" normalizeH="0" baseline="0" noProof="0" dirty="0">
              <a:ln>
                <a:noFill/>
              </a:ln>
              <a:solidFill>
                <a:schemeClr val="accent1">
                  <a:lumMod val="50000"/>
                </a:schemeClr>
              </a:solidFill>
              <a:effectLst/>
              <a:uLnTx/>
              <a:uFillTx/>
            </a:endParaRPr>
          </a:p>
          <a:p>
            <a:pPr marL="538163" marR="0" lvl="2" indent="0" algn="just" defTabSz="914400" rtl="0" eaLnBrk="1" fontAlgn="auto" latinLnBrk="0" hangingPunct="1">
              <a:lnSpc>
                <a:spcPct val="100000"/>
              </a:lnSpc>
              <a:spcBef>
                <a:spcPts val="500"/>
              </a:spcBef>
              <a:spcAft>
                <a:spcPts val="0"/>
              </a:spcAft>
              <a:buClrTx/>
              <a:buSzTx/>
              <a:buNone/>
              <a:tabLst/>
              <a:defRPr/>
            </a:pPr>
            <a:r>
              <a:rPr kumimoji="0" lang="es-CL" sz="1900" b="0" i="0" u="none" strike="noStrike" kern="1200" cap="none" spc="0" normalizeH="0" baseline="0" noProof="0" dirty="0">
                <a:ln>
                  <a:noFill/>
                </a:ln>
                <a:solidFill>
                  <a:srgbClr val="0C4581"/>
                </a:solidFill>
                <a:effectLst/>
                <a:uLnTx/>
                <a:uFillTx/>
              </a:rPr>
              <a:t>Con las economías de escala se reducen los gastos del sistema, lo que, sumado al nuevo sistema de cotización y comisiones, implicará mejores pensiones.</a:t>
            </a:r>
            <a:endParaRPr lang="es-CL" dirty="0"/>
          </a:p>
        </p:txBody>
      </p:sp>
    </p:spTree>
    <p:extLst>
      <p:ext uri="{BB962C8B-B14F-4D97-AF65-F5344CB8AC3E}">
        <p14:creationId xmlns:p14="http://schemas.microsoft.com/office/powerpoint/2010/main" val="1045903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ES" sz="4000" dirty="0">
                <a:solidFill>
                  <a:schemeClr val="accent1">
                    <a:lumMod val="50000"/>
                  </a:schemeClr>
                </a:solidFill>
              </a:rPr>
              <a:t>3.</a:t>
            </a:r>
            <a:r>
              <a:rPr lang="es-ES" sz="4000" dirty="0">
                <a:solidFill>
                  <a:srgbClr val="FF0000"/>
                </a:solidFill>
              </a:rPr>
              <a:t> </a:t>
            </a:r>
            <a:r>
              <a:rPr lang="es-ES" sz="4000" dirty="0"/>
              <a:t>Reorganización de la Industria</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874713" y="1524000"/>
            <a:ext cx="10515600" cy="4361793"/>
          </a:xfrm>
        </p:spPr>
        <p:txBody>
          <a:bodyPr>
            <a:normAutofit/>
          </a:bodyPr>
          <a:lstStyle/>
          <a:p>
            <a:pPr marL="536575" marR="0" lvl="2" indent="-457200" algn="just" defTabSz="914400" rtl="0" eaLnBrk="1" fontAlgn="auto" latinLnBrk="0" hangingPunct="1">
              <a:lnSpc>
                <a:spcPct val="90000"/>
              </a:lnSpc>
              <a:spcBef>
                <a:spcPts val="500"/>
              </a:spcBef>
              <a:spcAft>
                <a:spcPts val="0"/>
              </a:spcAft>
              <a:buClrTx/>
              <a:buSzTx/>
              <a:buFont typeface="+mj-lt"/>
              <a:buAutoNum type="alphaLcPeriod" startAt="3"/>
              <a:tabLst/>
              <a:defRPr/>
            </a:pPr>
            <a:r>
              <a:rPr kumimoji="0" lang="es-ES" sz="1900" b="1" i="0" u="none" strike="noStrike" kern="1200" cap="none" spc="0" normalizeH="0" baseline="0" noProof="0" dirty="0">
                <a:ln>
                  <a:noFill/>
                </a:ln>
                <a:solidFill>
                  <a:srgbClr val="0C4581"/>
                </a:solidFill>
                <a:effectLst/>
                <a:uLnTx/>
                <a:uFillTx/>
              </a:rPr>
              <a:t>Licitación de cartera de afiliados: </a:t>
            </a:r>
            <a:r>
              <a:rPr kumimoji="0" lang="es-CL" sz="1900" b="0" i="0" u="none" strike="noStrike" kern="1200" cap="none" spc="0" normalizeH="0" baseline="0" noProof="0" dirty="0">
                <a:ln>
                  <a:noFill/>
                </a:ln>
                <a:solidFill>
                  <a:srgbClr val="0C4581"/>
                </a:solidFill>
                <a:effectLst/>
                <a:uLnTx/>
                <a:uFillTx/>
              </a:rPr>
              <a:t> Para aumentar la competencia entre los IP se amplía la institución de la licitación de nuevos trabajadores a todos los afiliados elegidos de manera aleatoria (10% anual) adjudicando al IP con menor comisión (los afiliados siempre podrán cambiarse – libertad de elección)</a:t>
            </a:r>
          </a:p>
          <a:p>
            <a:pPr marL="536575" marR="0" lvl="2" indent="-457200" algn="just" defTabSz="914400" rtl="0" eaLnBrk="1" fontAlgn="auto" latinLnBrk="0" hangingPunct="1">
              <a:lnSpc>
                <a:spcPct val="90000"/>
              </a:lnSpc>
              <a:spcBef>
                <a:spcPts val="500"/>
              </a:spcBef>
              <a:spcAft>
                <a:spcPts val="0"/>
              </a:spcAft>
              <a:buClrTx/>
              <a:buSzTx/>
              <a:buFont typeface="+mj-lt"/>
              <a:buAutoNum type="alphaLcPeriod" startAt="3"/>
              <a:tabLst/>
              <a:defRPr/>
            </a:pPr>
            <a:endParaRPr kumimoji="0" lang="es-ES" sz="1900" b="1" i="0" u="none" strike="noStrike" kern="1200" cap="none" spc="0" normalizeH="0" baseline="0" noProof="0" dirty="0">
              <a:ln>
                <a:noFill/>
              </a:ln>
              <a:solidFill>
                <a:srgbClr val="0C4581"/>
              </a:solidFill>
              <a:effectLst/>
              <a:uLnTx/>
              <a:uFillTx/>
            </a:endParaRPr>
          </a:p>
          <a:p>
            <a:pPr marL="536575" marR="0" lvl="2" indent="-457200" algn="just" defTabSz="914400" rtl="0" eaLnBrk="1" fontAlgn="auto" latinLnBrk="0" hangingPunct="1">
              <a:lnSpc>
                <a:spcPct val="90000"/>
              </a:lnSpc>
              <a:spcBef>
                <a:spcPts val="500"/>
              </a:spcBef>
              <a:spcAft>
                <a:spcPts val="0"/>
              </a:spcAft>
              <a:buClrTx/>
              <a:buSzTx/>
              <a:buFont typeface="+mj-lt"/>
              <a:buAutoNum type="alphaLcPeriod" startAt="3"/>
              <a:tabLst/>
              <a:defRPr/>
            </a:pPr>
            <a:r>
              <a:rPr kumimoji="0" lang="es-ES" sz="1900" b="1" i="0" u="none" strike="noStrike" kern="1200" cap="none" spc="0" normalizeH="0" baseline="0" noProof="0" dirty="0">
                <a:ln>
                  <a:noFill/>
                </a:ln>
                <a:solidFill>
                  <a:srgbClr val="0C4581"/>
                </a:solidFill>
                <a:effectLst/>
                <a:uLnTx/>
                <a:uFillTx/>
              </a:rPr>
              <a:t>Ingreso de nuevos actores:</a:t>
            </a:r>
            <a:r>
              <a:rPr kumimoji="0" lang="es-ES" sz="1900" b="0" i="0" u="none" strike="noStrike" kern="1200" cap="none" spc="0" normalizeH="0" baseline="0" noProof="0" dirty="0">
                <a:ln>
                  <a:noFill/>
                </a:ln>
                <a:solidFill>
                  <a:srgbClr val="0C4581"/>
                </a:solidFill>
                <a:effectLst/>
                <a:uLnTx/>
                <a:uFillTx/>
              </a:rPr>
              <a:t> Se crea el </a:t>
            </a:r>
            <a:r>
              <a:rPr kumimoji="0" lang="es-ES" sz="1900" b="1" i="0" u="none" strike="noStrike" kern="1200" cap="none" spc="0" normalizeH="0" baseline="0" noProof="0" dirty="0">
                <a:ln>
                  <a:noFill/>
                </a:ln>
                <a:solidFill>
                  <a:srgbClr val="0C4581"/>
                </a:solidFill>
                <a:effectLst/>
                <a:uLnTx/>
                <a:uFillTx/>
              </a:rPr>
              <a:t>Inversor de Pensiones del Estado </a:t>
            </a:r>
            <a:r>
              <a:rPr kumimoji="0" lang="es-ES" sz="1900" b="0" i="0" u="none" strike="noStrike" kern="1200" cap="none" spc="0" normalizeH="0" baseline="0" noProof="0" dirty="0">
                <a:ln>
                  <a:noFill/>
                </a:ln>
                <a:solidFill>
                  <a:srgbClr val="0C4581"/>
                </a:solidFill>
                <a:effectLst/>
                <a:uLnTx/>
                <a:uFillTx/>
              </a:rPr>
              <a:t>(IPE S.A.) que competirá en igualdad de condiciones con los IP privados; se permite la creación de </a:t>
            </a:r>
            <a:r>
              <a:rPr kumimoji="0" lang="es-ES" sz="1900" b="1" i="0" u="none" strike="noStrike" kern="1200" cap="none" spc="0" normalizeH="0" baseline="0" noProof="0" dirty="0">
                <a:ln>
                  <a:noFill/>
                </a:ln>
                <a:solidFill>
                  <a:srgbClr val="0C4581"/>
                </a:solidFill>
                <a:effectLst/>
                <a:uLnTx/>
                <a:uFillTx/>
              </a:rPr>
              <a:t>Cooperativas de Inversión Previsional</a:t>
            </a:r>
            <a:r>
              <a:rPr lang="es-ES" sz="1900" dirty="0">
                <a:solidFill>
                  <a:srgbClr val="0C4581"/>
                </a:solidFill>
              </a:rPr>
              <a:t>.</a:t>
            </a:r>
            <a:endParaRPr kumimoji="0" lang="es-ES" sz="1900" b="0" i="0" u="none" strike="noStrike" kern="1200" cap="none" spc="0" normalizeH="0" baseline="0" noProof="0" dirty="0">
              <a:ln>
                <a:noFill/>
              </a:ln>
              <a:solidFill>
                <a:srgbClr val="0C4581"/>
              </a:solidFill>
              <a:effectLst/>
              <a:uLnTx/>
              <a:uFillTx/>
            </a:endParaRPr>
          </a:p>
          <a:p>
            <a:pPr marL="536575" marR="0" lvl="2" indent="-457200" algn="l" defTabSz="914400" rtl="0" eaLnBrk="1" fontAlgn="auto" latinLnBrk="0" hangingPunct="1">
              <a:lnSpc>
                <a:spcPct val="90000"/>
              </a:lnSpc>
              <a:spcBef>
                <a:spcPts val="500"/>
              </a:spcBef>
              <a:spcAft>
                <a:spcPts val="0"/>
              </a:spcAft>
              <a:buClrTx/>
              <a:buSzTx/>
              <a:buFont typeface="+mj-lt"/>
              <a:buAutoNum type="alphaLcPeriod" startAt="3"/>
              <a:tabLst/>
              <a:defRPr/>
            </a:pPr>
            <a:endParaRPr kumimoji="0" lang="es-ES" sz="1900" b="0" i="0" u="none" strike="noStrike" kern="1200" cap="none" spc="0" normalizeH="0" baseline="0" noProof="0" dirty="0">
              <a:ln>
                <a:noFill/>
              </a:ln>
              <a:solidFill>
                <a:srgbClr val="0C4581"/>
              </a:solidFill>
              <a:effectLst/>
              <a:uLnTx/>
              <a:uFillTx/>
            </a:endParaRPr>
          </a:p>
          <a:p>
            <a:pPr marL="536575" marR="0" lvl="2" indent="-457200" algn="just" defTabSz="914400" rtl="0" eaLnBrk="1" fontAlgn="auto" latinLnBrk="0" hangingPunct="1">
              <a:lnSpc>
                <a:spcPct val="90000"/>
              </a:lnSpc>
              <a:spcBef>
                <a:spcPts val="500"/>
              </a:spcBef>
              <a:spcAft>
                <a:spcPts val="0"/>
              </a:spcAft>
              <a:buClrTx/>
              <a:buSzTx/>
              <a:buFont typeface="+mj-lt"/>
              <a:buAutoNum type="alphaLcPeriod" startAt="3"/>
              <a:tabLst/>
              <a:defRPr/>
            </a:pPr>
            <a:r>
              <a:rPr kumimoji="0" lang="es-ES" sz="1900" b="1" i="0" u="none" strike="noStrike" kern="1200" cap="none" spc="0" normalizeH="0" baseline="0" noProof="0" dirty="0">
                <a:ln>
                  <a:noFill/>
                </a:ln>
                <a:solidFill>
                  <a:srgbClr val="0C4581"/>
                </a:solidFill>
                <a:effectLst/>
                <a:uLnTx/>
                <a:uFillTx/>
              </a:rPr>
              <a:t>Nuevo sistema de comisiones: </a:t>
            </a:r>
            <a:r>
              <a:rPr kumimoji="0" lang="es-ES" sz="1900" b="0" i="0" u="none" strike="noStrike" kern="1200" cap="none" spc="0" normalizeH="0" baseline="0" noProof="0" dirty="0">
                <a:ln>
                  <a:noFill/>
                </a:ln>
                <a:solidFill>
                  <a:srgbClr val="0C4581"/>
                </a:solidFill>
                <a:effectLst/>
                <a:uLnTx/>
                <a:uFillTx/>
              </a:rPr>
              <a:t>Se pasa, gradualmente, de comisiones por flujo a comisiones por saldo. La cotización del trabajador pasa de 10% +comisión de AFP a un 10,5% con cargo a sus fondos. Se limitan las comisiones implícitas. </a:t>
            </a:r>
          </a:p>
        </p:txBody>
      </p:sp>
    </p:spTree>
    <p:extLst>
      <p:ext uri="{BB962C8B-B14F-4D97-AF65-F5344CB8AC3E}">
        <p14:creationId xmlns:p14="http://schemas.microsoft.com/office/powerpoint/2010/main" val="42587014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4. Otros cambios regulatorios</a:t>
            </a:r>
            <a:endParaRPr lang="es-CL" b="1" dirty="0">
              <a:solidFill>
                <a:srgbClr val="002060"/>
              </a:solidFill>
            </a:endParaRPr>
          </a:p>
        </p:txBody>
      </p:sp>
    </p:spTree>
    <p:extLst>
      <p:ext uri="{BB962C8B-B14F-4D97-AF65-F5344CB8AC3E}">
        <p14:creationId xmlns:p14="http://schemas.microsoft.com/office/powerpoint/2010/main" val="2372965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b="1" dirty="0">
                <a:solidFill>
                  <a:schemeClr val="accent1">
                    <a:lumMod val="50000"/>
                  </a:schemeClr>
                </a:solidFill>
              </a:rPr>
              <a:t>4. </a:t>
            </a:r>
            <a:r>
              <a:rPr lang="es-CL" b="1" dirty="0"/>
              <a:t>Otros cambios regulatorios</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874713" y="1524000"/>
            <a:ext cx="10515600" cy="336331"/>
          </a:xfrm>
        </p:spPr>
        <p:txBody>
          <a:bodyPr>
            <a:normAutofit lnSpcReduction="10000"/>
          </a:bodyPr>
          <a:lstStyle/>
          <a:p>
            <a:pPr marL="0" indent="0">
              <a:buNone/>
            </a:pPr>
            <a:r>
              <a:rPr lang="es-ES" sz="1900" dirty="0"/>
              <a:t>Con el objeto de aumentar el ahorro y rentabilidad:</a:t>
            </a:r>
            <a:endParaRPr lang="es-CL" sz="1900" dirty="0"/>
          </a:p>
        </p:txBody>
      </p:sp>
      <p:sp>
        <p:nvSpPr>
          <p:cNvPr id="5" name="CuadroTexto 4">
            <a:extLst>
              <a:ext uri="{FF2B5EF4-FFF2-40B4-BE49-F238E27FC236}">
                <a16:creationId xmlns:a16="http://schemas.microsoft.com/office/drawing/2014/main" id="{F3821492-6F05-B412-9A9B-B2E0E4E8458E}"/>
              </a:ext>
            </a:extLst>
          </p:cNvPr>
          <p:cNvSpPr txBox="1"/>
          <p:nvPr/>
        </p:nvSpPr>
        <p:spPr>
          <a:xfrm>
            <a:off x="874713" y="2026514"/>
            <a:ext cx="10068910" cy="3308598"/>
          </a:xfrm>
          <a:prstGeom prst="rect">
            <a:avLst/>
          </a:prstGeom>
          <a:noFill/>
        </p:spPr>
        <p:txBody>
          <a:bodyPr wrap="square">
            <a:spAutoFit/>
          </a:bodyPr>
          <a:lstStyle/>
          <a:p>
            <a:pPr marL="623888" marR="0" lvl="2"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Tope imponible: </a:t>
            </a: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Se aumenta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tope imponible desde 81,6 a 122,6 U.F., de manera gradual (5 años), igualando el tope considerado para el pago de cotizaciones al Seguro de Cesantía. </a:t>
            </a:r>
          </a:p>
          <a:p>
            <a:pPr marL="623888" marR="0" lvl="2"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623888" marR="0" lvl="2"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Fondos generacionales: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Se reemplaza el actual sistema de multifondos (Fondos de Pensiones Tipo A, B, C, D y E) por Fondos Generacionales (10). </a:t>
            </a:r>
          </a:p>
          <a:p>
            <a:pPr marL="623888" marR="0" lvl="2" indent="-4572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1900" dirty="0">
              <a:solidFill>
                <a:srgbClr val="0C4581"/>
              </a:solidFill>
              <a:latin typeface="Verdana" panose="020B0604030504040204" pitchFamily="34" charset="0"/>
              <a:ea typeface="Verdana" panose="020B0604030504040204" pitchFamily="34" charset="0"/>
              <a:cs typeface="Verdana" panose="020B0604030504040204" pitchFamily="34" charset="0"/>
            </a:endParaRPr>
          </a:p>
          <a:p>
            <a:pPr marL="630238" marR="0" lvl="2" algn="just" defTabSz="914400" rtl="0" eaLnBrk="1" fontAlgn="auto" latinLnBrk="0" hangingPunct="1">
              <a:lnSpc>
                <a:spcPct val="100000"/>
              </a:lnSpc>
              <a:spcBef>
                <a:spcPts val="0"/>
              </a:spcBef>
              <a:spcAft>
                <a:spcPts val="0"/>
              </a:spcAft>
              <a:buClrTx/>
              <a:buSzTx/>
              <a:tabLst/>
              <a:defRPr/>
            </a:pP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Estos últimos van evolucionando a lo largo del tiempo, volviéndose cada vez más conservadores conforme sus afiliados se acercan a la edad de retiro. Se evitarán los vaivenes de las especulaciones que ha afectado los ahorros de los trabajadores.</a:t>
            </a:r>
            <a:endParaRPr kumimoji="0" lang="es-MX" sz="1900" b="0" i="0" u="sng"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7857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b="1" dirty="0">
                <a:solidFill>
                  <a:schemeClr val="accent1">
                    <a:lumMod val="50000"/>
                  </a:schemeClr>
                </a:solidFill>
              </a:rPr>
              <a:t>4.</a:t>
            </a:r>
            <a:r>
              <a:rPr lang="es-CL" b="1" dirty="0">
                <a:solidFill>
                  <a:srgbClr val="FF0000"/>
                </a:solidFill>
              </a:rPr>
              <a:t> </a:t>
            </a:r>
            <a:r>
              <a:rPr lang="es-CL" b="1" dirty="0"/>
              <a:t>Otros cambios regulatorios</a:t>
            </a:r>
            <a:endParaRPr lang="es-CL" dirty="0"/>
          </a:p>
        </p:txBody>
      </p:sp>
      <p:sp>
        <p:nvSpPr>
          <p:cNvPr id="5" name="CuadroTexto 4">
            <a:extLst>
              <a:ext uri="{FF2B5EF4-FFF2-40B4-BE49-F238E27FC236}">
                <a16:creationId xmlns:a16="http://schemas.microsoft.com/office/drawing/2014/main" id="{F3821492-6F05-B412-9A9B-B2E0E4E8458E}"/>
              </a:ext>
            </a:extLst>
          </p:cNvPr>
          <p:cNvSpPr txBox="1"/>
          <p:nvPr/>
        </p:nvSpPr>
        <p:spPr>
          <a:xfrm>
            <a:off x="874713" y="2026514"/>
            <a:ext cx="10068910" cy="2431435"/>
          </a:xfrm>
          <a:prstGeom prst="rect">
            <a:avLst/>
          </a:prstGeom>
          <a:noFill/>
        </p:spPr>
        <p:txBody>
          <a:bodyPr wrap="square">
            <a:spAutoFit/>
          </a:bodyPr>
          <a:lstStyle/>
          <a:p>
            <a:pPr marL="509588" marR="0" lvl="2"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Inversiones: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Se apunta a flexibilizar los límites y dar mayores facultades para su definición y determinación en el respectivo Régimen de Inversiones.</a:t>
            </a:r>
          </a:p>
          <a:p>
            <a:pPr marL="509588" marR="0" lvl="2" indent="-34290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509588"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Retiro Programado: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Se </a:t>
            </a:r>
            <a:r>
              <a:rPr kumimoji="0" lang="es-ES"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mantiene como modalidad de pensión.</a:t>
            </a:r>
          </a:p>
          <a:p>
            <a:pPr marL="509588" marR="0" lvl="2"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509588" lvl="2" indent="-342900" algn="just">
              <a:buFont typeface="Arial" panose="020B0604020202020204" pitchFamily="34" charset="0"/>
              <a:buChar char="•"/>
              <a:defRPr/>
            </a:pPr>
            <a:r>
              <a:rPr kumimoji="0" lang="es-CL"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Autopréstamo: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Se </a:t>
            </a:r>
            <a:r>
              <a:rPr kumimoji="0" lang="es-ES"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mantiene como en proyecto original: </a:t>
            </a:r>
            <a:r>
              <a:rPr kumimoji="0" lang="es-MX"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rPr>
              <a:t>5% del total ahorrado en su cuenta individual, con tope en 30 U.F. ($1.100.000 aprox.) limitado a quienes e</a:t>
            </a:r>
            <a:r>
              <a:rPr lang="es-ES" sz="1900" dirty="0" err="1">
                <a:solidFill>
                  <a:srgbClr val="0C4581"/>
                </a:solidFill>
                <a:latin typeface="Verdana" panose="020B0604030504040204" pitchFamily="34" charset="0"/>
                <a:ea typeface="Verdana" panose="020B0604030504040204" pitchFamily="34" charset="0"/>
              </a:rPr>
              <a:t>stén</a:t>
            </a:r>
            <a:r>
              <a:rPr lang="es-ES" sz="1900" dirty="0">
                <a:solidFill>
                  <a:srgbClr val="0C4581"/>
                </a:solidFill>
                <a:latin typeface="Verdana" panose="020B0604030504040204" pitchFamily="34" charset="0"/>
                <a:ea typeface="Verdana" panose="020B0604030504040204" pitchFamily="34" charset="0"/>
              </a:rPr>
              <a:t> a 5 años o más de su edad legal para jubilarse</a:t>
            </a:r>
            <a:r>
              <a:rPr lang="es-MX" sz="1900" dirty="0">
                <a:solidFill>
                  <a:srgbClr val="0C4581"/>
                </a:solidFill>
                <a:latin typeface="Verdana" panose="020B0604030504040204" pitchFamily="34" charset="0"/>
                <a:ea typeface="Verdana" panose="020B0604030504040204" pitchFamily="34" charset="0"/>
              </a:rPr>
              <a:t>.</a:t>
            </a:r>
            <a:endParaRPr lang="es-ES" sz="1900" dirty="0">
              <a:solidFill>
                <a:srgbClr val="0C458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83799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5. Pensión Garantizada Universal (PGU)</a:t>
            </a:r>
            <a:endParaRPr lang="es-CL" b="1" dirty="0">
              <a:solidFill>
                <a:srgbClr val="002060"/>
              </a:solidFill>
            </a:endParaRPr>
          </a:p>
        </p:txBody>
      </p:sp>
    </p:spTree>
    <p:extLst>
      <p:ext uri="{BB962C8B-B14F-4D97-AF65-F5344CB8AC3E}">
        <p14:creationId xmlns:p14="http://schemas.microsoft.com/office/powerpoint/2010/main" val="1960736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texto 1">
            <a:extLst>
              <a:ext uri="{FF2B5EF4-FFF2-40B4-BE49-F238E27FC236}">
                <a16:creationId xmlns:a16="http://schemas.microsoft.com/office/drawing/2014/main" id="{BCC0B202-0928-C4DA-E9CC-6A4D8D5F7C75}"/>
              </a:ext>
            </a:extLst>
          </p:cNvPr>
          <p:cNvSpPr txBox="1">
            <a:spLocks/>
          </p:cNvSpPr>
          <p:nvPr/>
        </p:nvSpPr>
        <p:spPr>
          <a:xfrm>
            <a:off x="831850" y="451945"/>
            <a:ext cx="10515600" cy="68952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CL" sz="36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Temario</a:t>
            </a:r>
          </a:p>
        </p:txBody>
      </p:sp>
      <p:sp>
        <p:nvSpPr>
          <p:cNvPr id="7" name="Marcador de contenido 2">
            <a:extLst>
              <a:ext uri="{FF2B5EF4-FFF2-40B4-BE49-F238E27FC236}">
                <a16:creationId xmlns:a16="http://schemas.microsoft.com/office/drawing/2014/main" id="{206B309E-2CCC-28F7-407D-903EEC43FFC4}"/>
              </a:ext>
            </a:extLst>
          </p:cNvPr>
          <p:cNvSpPr txBox="1">
            <a:spLocks/>
          </p:cNvSpPr>
          <p:nvPr/>
        </p:nvSpPr>
        <p:spPr>
          <a:xfrm>
            <a:off x="4719145" y="1545020"/>
            <a:ext cx="6800193" cy="4600411"/>
          </a:xfrm>
          <a:prstGeom prst="rect">
            <a:avLst/>
          </a:prstGeom>
        </p:spPr>
        <p:txBody>
          <a:bodyP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s-ES" sz="22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Aspectos generales</a:t>
            </a: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endParaRPr kumimoji="0" lang="es-ES" sz="22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514350" marR="0" lvl="0" indent="-51435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s-ES" sz="22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Creación del Seguro Social</a:t>
            </a:r>
            <a:endParaRPr kumimoji="0" lang="es-CL" sz="22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endPar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Financiamiento</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Beneficios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Institucionalidad (Gestor del FIP – IPS)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s-ES" dirty="0">
                <a:solidFill>
                  <a:srgbClr val="0C4581"/>
                </a:solidFill>
              </a:rPr>
              <a:t>Sustentabilidad del Fondo Integrado de Pensiones (FIP)</a:t>
            </a:r>
            <a:endParaRPr kumimoji="0" lang="es-ES"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3"/>
              <a:tabLst/>
              <a:defRPr/>
            </a:pPr>
            <a:endParaRPr kumimoji="0" lang="es-ES" sz="28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3"/>
              <a:tabLst/>
              <a:defRPr/>
            </a:pPr>
            <a:r>
              <a:rPr kumimoji="0" lang="es-ES" sz="21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Reorganización de la Industria</a:t>
            </a:r>
            <a:endParaRPr kumimoji="0" lang="es-CL" sz="21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endPar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Separación de funciones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Administrador Previsional</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ES"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Licitación de cartera de afiliados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ES"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Ingreso de nuevos actores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ES"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Nuevo sistema de comisiones</a:t>
            </a: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CL" sz="2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endParaRPr>
          </a:p>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s-CL" sz="2000" b="0"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endParaRPr>
          </a:p>
        </p:txBody>
      </p:sp>
      <p:pic>
        <p:nvPicPr>
          <p:cNvPr id="8" name="Imagen 7">
            <a:extLst>
              <a:ext uri="{FF2B5EF4-FFF2-40B4-BE49-F238E27FC236}">
                <a16:creationId xmlns:a16="http://schemas.microsoft.com/office/drawing/2014/main" id="{BBE5C26A-698C-1DA8-85D5-BD65797F28F3}"/>
              </a:ext>
            </a:extLst>
          </p:cNvPr>
          <p:cNvPicPr>
            <a:picLocks noChangeAspect="1"/>
          </p:cNvPicPr>
          <p:nvPr/>
        </p:nvPicPr>
        <p:blipFill>
          <a:blip r:embed="rId2"/>
          <a:stretch>
            <a:fillRect/>
          </a:stretch>
        </p:blipFill>
        <p:spPr>
          <a:xfrm>
            <a:off x="1231728" y="1786597"/>
            <a:ext cx="2409053" cy="2409053"/>
          </a:xfrm>
          <a:prstGeom prst="rect">
            <a:avLst/>
          </a:prstGeom>
        </p:spPr>
      </p:pic>
    </p:spTree>
    <p:extLst>
      <p:ext uri="{BB962C8B-B14F-4D97-AF65-F5344CB8AC3E}">
        <p14:creationId xmlns:p14="http://schemas.microsoft.com/office/powerpoint/2010/main" val="24184418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85000" lnSpcReduction="10000"/>
          </a:bodyPr>
          <a:lstStyle/>
          <a:p>
            <a:r>
              <a:rPr lang="es-CL" b="1" dirty="0">
                <a:solidFill>
                  <a:schemeClr val="accent1">
                    <a:lumMod val="50000"/>
                  </a:schemeClr>
                </a:solidFill>
              </a:rPr>
              <a:t>5. </a:t>
            </a:r>
            <a:r>
              <a:rPr lang="es-CL" dirty="0">
                <a:solidFill>
                  <a:schemeClr val="accent1">
                    <a:lumMod val="50000"/>
                  </a:schemeClr>
                </a:solidFill>
              </a:rPr>
              <a:t>Pensión Garantizada Universal (</a:t>
            </a:r>
            <a:r>
              <a:rPr lang="es-CL" b="1" dirty="0">
                <a:solidFill>
                  <a:schemeClr val="accent1">
                    <a:lumMod val="50000"/>
                  </a:schemeClr>
                </a:solidFill>
              </a:rPr>
              <a:t>PGU)</a:t>
            </a:r>
            <a:endParaRPr lang="es-CL" dirty="0">
              <a:solidFill>
                <a:schemeClr val="accent1">
                  <a:lumMod val="50000"/>
                </a:schemeClr>
              </a:solidFill>
            </a:endParaRPr>
          </a:p>
        </p:txBody>
      </p:sp>
      <p:sp>
        <p:nvSpPr>
          <p:cNvPr id="5" name="CuadroTexto 4">
            <a:extLst>
              <a:ext uri="{FF2B5EF4-FFF2-40B4-BE49-F238E27FC236}">
                <a16:creationId xmlns:a16="http://schemas.microsoft.com/office/drawing/2014/main" id="{F3821492-6F05-B412-9A9B-B2E0E4E8458E}"/>
              </a:ext>
            </a:extLst>
          </p:cNvPr>
          <p:cNvSpPr txBox="1"/>
          <p:nvPr/>
        </p:nvSpPr>
        <p:spPr>
          <a:xfrm>
            <a:off x="4014469" y="1141466"/>
            <a:ext cx="7520305" cy="5016758"/>
          </a:xfrm>
          <a:prstGeom prst="rect">
            <a:avLst/>
          </a:prstGeom>
          <a:noFill/>
        </p:spPr>
        <p:txBody>
          <a:bodyPr wrap="square">
            <a:spAutoFit/>
          </a:bodyPr>
          <a:lstStyle/>
          <a:p>
            <a:pPr marL="285750" marR="0" lvl="0" indent="-285750" algn="just" fontAlgn="auto">
              <a:lnSpc>
                <a:spcPct val="100000"/>
              </a:lnSpc>
              <a:spcBef>
                <a:spcPts val="0"/>
              </a:spcBef>
              <a:spcAft>
                <a:spcPts val="0"/>
              </a:spcAft>
              <a:buClrTx/>
              <a:buSzTx/>
              <a:buFont typeface="Arial" panose="020B0604020202020204" pitchFamily="34" charset="0"/>
              <a:buChar char="•"/>
              <a:tabLst/>
              <a:defRPr/>
            </a:pPr>
            <a:r>
              <a:rPr lang="es-ES" sz="1600" dirty="0">
                <a:solidFill>
                  <a:schemeClr val="accent1">
                    <a:lumMod val="50000"/>
                  </a:schemeClr>
                </a:solidFill>
                <a:latin typeface="Verdana" panose="020B0604030504040204" pitchFamily="34" charset="0"/>
                <a:ea typeface="Verdana" panose="020B0604030504040204" pitchFamily="34" charset="0"/>
              </a:rPr>
              <a:t>Se mantiene aumento del monto a $ 250.000, condicionado al aumento de ingresos fiscales permanentes (pacto fiscal o ingresos tributarios no mineros)</a:t>
            </a:r>
          </a:p>
          <a:p>
            <a:pPr marL="285750" marR="0" lvl="0" indent="-285750" algn="just" fontAlgn="auto">
              <a:lnSpc>
                <a:spcPct val="100000"/>
              </a:lnSpc>
              <a:spcBef>
                <a:spcPts val="0"/>
              </a:spcBef>
              <a:spcAft>
                <a:spcPts val="0"/>
              </a:spcAft>
              <a:buClrTx/>
              <a:buSzTx/>
              <a:buFont typeface="Arial" panose="020B0604020202020204" pitchFamily="34" charset="0"/>
              <a:buChar char="•"/>
              <a:tabLst/>
              <a:defRPr/>
            </a:pPr>
            <a:endParaRPr lang="es-ES" sz="1600" dirty="0">
              <a:solidFill>
                <a:schemeClr val="accent1">
                  <a:lumMod val="50000"/>
                </a:schemeClr>
              </a:solidFill>
              <a:latin typeface="Verdana" panose="020B0604030504040204" pitchFamily="34" charset="0"/>
              <a:ea typeface="Verdana" panose="020B0604030504040204" pitchFamily="34" charset="0"/>
            </a:endParaRPr>
          </a:p>
          <a:p>
            <a:pPr marL="285750" marR="0" lvl="0" indent="-285750" algn="just" fontAlgn="auto">
              <a:lnSpc>
                <a:spcPct val="100000"/>
              </a:lnSpc>
              <a:spcBef>
                <a:spcPts val="0"/>
              </a:spcBef>
              <a:spcAft>
                <a:spcPts val="0"/>
              </a:spcAft>
              <a:buClrTx/>
              <a:buSzTx/>
              <a:buFont typeface="Arial" panose="020B0604020202020204" pitchFamily="34" charset="0"/>
              <a:buChar char="•"/>
              <a:tabLst/>
              <a:defRPr/>
            </a:pPr>
            <a:r>
              <a:rPr lang="es-ES" sz="1600" dirty="0">
                <a:solidFill>
                  <a:schemeClr val="accent1">
                    <a:lumMod val="50000"/>
                  </a:schemeClr>
                </a:solidFill>
                <a:latin typeface="Verdana" panose="020B0604030504040204" pitchFamily="34" charset="0"/>
                <a:ea typeface="Verdana" panose="020B0604030504040204" pitchFamily="34" charset="0"/>
              </a:rPr>
              <a:t>Se incorpora un mecanismo para revisar su monto en régimen más allá de la variación del IPC, considerando factores como la línea de la pobreza (con intervención del Consejo Consultivo Previsional (CCP) y el Consejo Fiscal Autónomo (CFA)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285750" indent="-285750" algn="just">
              <a:buFont typeface="Arial" panose="020B0604020202020204" pitchFamily="34" charset="0"/>
              <a:buChar char="•"/>
              <a:defRPr/>
            </a:pPr>
            <a:r>
              <a:rPr lang="es-ES" sz="1600" dirty="0">
                <a:solidFill>
                  <a:schemeClr val="accent1">
                    <a:lumMod val="50000"/>
                  </a:schemeClr>
                </a:solidFill>
                <a:effectLst/>
                <a:latin typeface="Verdana" panose="020B0604030504040204" pitchFamily="34" charset="0"/>
                <a:ea typeface="Verdana" panose="020B0604030504040204" pitchFamily="34" charset="0"/>
              </a:rPr>
              <a:t>Se incorpora a pensionados de leyes reparatorias en igualdad de condiciones</a:t>
            </a: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Gradualidad (sujeto a meta de recaudación tributaria):</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p>
          <a:p>
            <a:pPr marL="742950" lvl="1" indent="-285750" algn="just">
              <a:buFont typeface="Arial" panose="020B0604020202020204" pitchFamily="34" charset="0"/>
              <a:buChar char="•"/>
              <a:defRPr/>
            </a:pPr>
            <a:endPar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742950" lvl="1" indent="-285750" algn="just">
              <a:buFont typeface="Arial" panose="020B0604020202020204" pitchFamily="34" charset="0"/>
              <a:buChar char="•"/>
              <a:defRPr/>
            </a:pP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Incremento</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de monto en julio de 2025, con aumentos de cobertura graduales durante 4 años, de acuerdo al monto de pensión autofinanciada de la persona </a:t>
            </a:r>
            <a:endPar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endParaRPr>
          </a:p>
          <a:p>
            <a:pPr marL="742950" lvl="1" indent="-285750" algn="just">
              <a:buFont typeface="Arial" panose="020B0604020202020204" pitchFamily="34" charset="0"/>
              <a:buChar char="•"/>
              <a:defRPr/>
            </a:pPr>
            <a:r>
              <a:rPr lang="es-ES" sz="1600" dirty="0">
                <a:solidFill>
                  <a:schemeClr val="accent1">
                    <a:lumMod val="50000"/>
                  </a:schemeClr>
                </a:solidFill>
                <a:effectLst/>
                <a:latin typeface="Verdana" panose="020B0604030504040204" pitchFamily="34" charset="0"/>
                <a:ea typeface="Verdana" panose="020B0604030504040204" pitchFamily="34" charset="0"/>
              </a:rPr>
              <a:t>Se aumenta cobertura al 100% al 6to año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ES" sz="16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7" name="Imagen 6">
            <a:extLst>
              <a:ext uri="{FF2B5EF4-FFF2-40B4-BE49-F238E27FC236}">
                <a16:creationId xmlns:a16="http://schemas.microsoft.com/office/drawing/2014/main" id="{AED9CE6F-3F40-F5B6-5C2D-2900E1466265}"/>
              </a:ext>
            </a:extLst>
          </p:cNvPr>
          <p:cNvPicPr>
            <a:picLocks noChangeAspect="1"/>
          </p:cNvPicPr>
          <p:nvPr/>
        </p:nvPicPr>
        <p:blipFill>
          <a:blip r:embed="rId3"/>
          <a:stretch>
            <a:fillRect/>
          </a:stretch>
        </p:blipFill>
        <p:spPr>
          <a:xfrm>
            <a:off x="733973" y="1660124"/>
            <a:ext cx="2946400" cy="2946400"/>
          </a:xfrm>
          <a:prstGeom prst="rect">
            <a:avLst/>
          </a:prstGeom>
        </p:spPr>
      </p:pic>
      <p:pic>
        <p:nvPicPr>
          <p:cNvPr id="8" name="Imagen 7">
            <a:extLst>
              <a:ext uri="{FF2B5EF4-FFF2-40B4-BE49-F238E27FC236}">
                <a16:creationId xmlns:a16="http://schemas.microsoft.com/office/drawing/2014/main" id="{4BC675AE-BA9E-56B7-575E-4872B46B2C5B}"/>
              </a:ext>
            </a:extLst>
          </p:cNvPr>
          <p:cNvPicPr>
            <a:picLocks noChangeAspect="1"/>
          </p:cNvPicPr>
          <p:nvPr/>
        </p:nvPicPr>
        <p:blipFill>
          <a:blip r:embed="rId4"/>
          <a:stretch>
            <a:fillRect/>
          </a:stretch>
        </p:blipFill>
        <p:spPr>
          <a:xfrm>
            <a:off x="1471346" y="2375339"/>
            <a:ext cx="1471653" cy="1675644"/>
          </a:xfrm>
          <a:prstGeom prst="rect">
            <a:avLst/>
          </a:prstGeom>
        </p:spPr>
      </p:pic>
    </p:spTree>
    <p:extLst>
      <p:ext uri="{BB962C8B-B14F-4D97-AF65-F5344CB8AC3E}">
        <p14:creationId xmlns:p14="http://schemas.microsoft.com/office/powerpoint/2010/main" val="194718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6. Vigencia</a:t>
            </a:r>
            <a:endParaRPr lang="es-CL" b="1" dirty="0">
              <a:solidFill>
                <a:srgbClr val="002060"/>
              </a:solidFill>
            </a:endParaRPr>
          </a:p>
        </p:txBody>
      </p:sp>
    </p:spTree>
    <p:extLst>
      <p:ext uri="{BB962C8B-B14F-4D97-AF65-F5344CB8AC3E}">
        <p14:creationId xmlns:p14="http://schemas.microsoft.com/office/powerpoint/2010/main" val="3160496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b="1" dirty="0">
                <a:solidFill>
                  <a:schemeClr val="accent1">
                    <a:lumMod val="50000"/>
                  </a:schemeClr>
                </a:solidFill>
              </a:rPr>
              <a:t>6.</a:t>
            </a:r>
            <a:r>
              <a:rPr lang="es-CL" b="1" dirty="0">
                <a:solidFill>
                  <a:srgbClr val="FF0000"/>
                </a:solidFill>
              </a:rPr>
              <a:t> </a:t>
            </a:r>
            <a:r>
              <a:rPr lang="es-CL" b="1" dirty="0"/>
              <a:t>Vigencia </a:t>
            </a:r>
            <a:endParaRPr lang="es-CL" dirty="0"/>
          </a:p>
        </p:txBody>
      </p:sp>
      <p:sp>
        <p:nvSpPr>
          <p:cNvPr id="5" name="CuadroTexto 4">
            <a:extLst>
              <a:ext uri="{FF2B5EF4-FFF2-40B4-BE49-F238E27FC236}">
                <a16:creationId xmlns:a16="http://schemas.microsoft.com/office/drawing/2014/main" id="{F3821492-6F05-B412-9A9B-B2E0E4E8458E}"/>
              </a:ext>
            </a:extLst>
          </p:cNvPr>
          <p:cNvSpPr txBox="1"/>
          <p:nvPr/>
        </p:nvSpPr>
        <p:spPr>
          <a:xfrm>
            <a:off x="4172838" y="623078"/>
            <a:ext cx="7667077" cy="6709529"/>
          </a:xfrm>
          <a:prstGeom prst="rect">
            <a:avLst/>
          </a:prstGeom>
          <a:noFill/>
        </p:spPr>
        <p:txBody>
          <a:bodyPr wrap="square">
            <a:spAutoFit/>
          </a:bodyPr>
          <a:lstStyle/>
          <a:p>
            <a:pPr marL="285750" lvl="0" indent="-285750" algn="just">
              <a:lnSpc>
                <a:spcPct val="150000"/>
              </a:lnSpc>
              <a:buFont typeface="Arial" panose="020B0604020202020204" pitchFamily="34" charset="0"/>
              <a:buChar char="•"/>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Gradualidad de cotizaciones </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(1% anual) desde el mes 6 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a:t>
            </a:r>
            <a:endPar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L="285750" indent="-285750" algn="just">
              <a:lnSpc>
                <a:spcPct val="150000"/>
              </a:lnSpc>
              <a:buFont typeface="Arial" panose="020B0604020202020204" pitchFamily="34" charset="0"/>
              <a:buChar char="•"/>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Pago de beneficios </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desde el mes 9 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 </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(garantía y compensación por expectativas de vida) y desde el mes 12 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(complemento por cuidados)</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Sala Cuna</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entrará en vigencia al momento de la entrada en vigor de la regulación del mecanismo destinado al financiamiento del derecho, a que se refiere el título II del libro II del Código del Trabajo, de conformidad a lo que se establezca en la respectiva ley. </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Nueva organización de la industria: </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2 años desde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a:t>
            </a: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IPE S.A.</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se constituye dentro de 6 meses desde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a:t>
            </a:r>
            <a:endPar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L="285750" indent="-285750" algn="just">
              <a:lnSpc>
                <a:spcPct val="150000"/>
              </a:lnSpc>
              <a:buFont typeface="Arial" panose="020B0604020202020204" pitchFamily="34" charset="0"/>
              <a:buChar char="•"/>
              <a:defRPr/>
            </a:pPr>
            <a:r>
              <a:rPr kumimoji="0" lang="es-ES" sz="16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Nuevos Fondos Generacionales </a:t>
            </a:r>
            <a:r>
              <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empiezan en 3 años desde la publicación de la </a:t>
            </a:r>
            <a:r>
              <a:rPr lang="es-ES" sz="1600" dirty="0">
                <a:solidFill>
                  <a:schemeClr val="accent1">
                    <a:lumMod val="50000"/>
                  </a:schemeClr>
                </a:solidFill>
                <a:latin typeface="Verdana" panose="020B0604030504040204" pitchFamily="34" charset="0"/>
                <a:ea typeface="Verdana" panose="020B0604030504040204" pitchFamily="34" charset="0"/>
                <a:cs typeface="Verdana" panose="020B0604030504040204" pitchFamily="34" charset="0"/>
              </a:rPr>
              <a:t>ley, de aprobarse este proyecto.</a:t>
            </a:r>
            <a:endParaRPr kumimoji="0" lang="es-E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endParaRPr>
          </a:p>
          <a:p>
            <a:pPr marR="0" lvl="0" algn="just" defTabSz="914400" rtl="0" eaLnBrk="1" fontAlgn="auto" latinLnBrk="0" hangingPunct="1">
              <a:lnSpc>
                <a:spcPct val="150000"/>
              </a:lnSpc>
              <a:spcBef>
                <a:spcPts val="0"/>
              </a:spcBef>
              <a:spcAft>
                <a:spcPts val="0"/>
              </a:spcAft>
              <a:buClrTx/>
              <a:buSzTx/>
              <a:tabLst/>
              <a:defRPr/>
            </a:pPr>
            <a:endParaRPr kumimoji="0" lang="es-ES"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1371600" marR="0" lvl="2"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cs typeface="Verdana" panose="020B0604030504040204" pitchFamily="34" charset="0"/>
            </a:endParaRPr>
          </a:p>
        </p:txBody>
      </p:sp>
      <p:pic>
        <p:nvPicPr>
          <p:cNvPr id="3" name="Imagen 2">
            <a:extLst>
              <a:ext uri="{FF2B5EF4-FFF2-40B4-BE49-F238E27FC236}">
                <a16:creationId xmlns:a16="http://schemas.microsoft.com/office/drawing/2014/main" id="{35FB5254-9301-76E4-12B8-11CBE4EF337E}"/>
              </a:ext>
            </a:extLst>
          </p:cNvPr>
          <p:cNvPicPr>
            <a:picLocks noChangeAspect="1"/>
          </p:cNvPicPr>
          <p:nvPr/>
        </p:nvPicPr>
        <p:blipFill>
          <a:blip r:embed="rId2"/>
          <a:stretch>
            <a:fillRect/>
          </a:stretch>
        </p:blipFill>
        <p:spPr>
          <a:xfrm>
            <a:off x="733973" y="1955800"/>
            <a:ext cx="2946400" cy="2946400"/>
          </a:xfrm>
          <a:prstGeom prst="rect">
            <a:avLst/>
          </a:prstGeom>
        </p:spPr>
      </p:pic>
      <p:pic>
        <p:nvPicPr>
          <p:cNvPr id="4" name="Imagen 3">
            <a:extLst>
              <a:ext uri="{FF2B5EF4-FFF2-40B4-BE49-F238E27FC236}">
                <a16:creationId xmlns:a16="http://schemas.microsoft.com/office/drawing/2014/main" id="{46E160EE-C946-3567-F39A-18F63FA4B5A5}"/>
              </a:ext>
            </a:extLst>
          </p:cNvPr>
          <p:cNvPicPr>
            <a:picLocks noChangeAspect="1"/>
          </p:cNvPicPr>
          <p:nvPr/>
        </p:nvPicPr>
        <p:blipFill>
          <a:blip r:embed="rId3"/>
          <a:stretch>
            <a:fillRect/>
          </a:stretch>
        </p:blipFill>
        <p:spPr>
          <a:xfrm>
            <a:off x="1467070" y="2688897"/>
            <a:ext cx="1480206" cy="1480206"/>
          </a:xfrm>
          <a:prstGeom prst="rect">
            <a:avLst/>
          </a:prstGeom>
        </p:spPr>
      </p:pic>
    </p:spTree>
    <p:extLst>
      <p:ext uri="{BB962C8B-B14F-4D97-AF65-F5344CB8AC3E}">
        <p14:creationId xmlns:p14="http://schemas.microsoft.com/office/powerpoint/2010/main" val="3628912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7. Efectos en el Mercado de Capitales </a:t>
            </a:r>
            <a:endParaRPr lang="es-CL" b="1" dirty="0">
              <a:solidFill>
                <a:srgbClr val="002060"/>
              </a:solidFill>
            </a:endParaRPr>
          </a:p>
        </p:txBody>
      </p:sp>
    </p:spTree>
    <p:extLst>
      <p:ext uri="{BB962C8B-B14F-4D97-AF65-F5344CB8AC3E}">
        <p14:creationId xmlns:p14="http://schemas.microsoft.com/office/powerpoint/2010/main" val="10743315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EB7A9F5-577C-382F-3AD5-D6EAEE49EA56}"/>
              </a:ext>
            </a:extLst>
          </p:cNvPr>
          <p:cNvSpPr>
            <a:spLocks noGrp="1"/>
          </p:cNvSpPr>
          <p:nvPr>
            <p:ph type="title" idx="4294967295"/>
          </p:nvPr>
        </p:nvSpPr>
        <p:spPr>
          <a:xfrm>
            <a:off x="0" y="365125"/>
            <a:ext cx="10515600" cy="1325563"/>
          </a:xfrm>
        </p:spPr>
        <p:txBody>
          <a:bodyPr>
            <a:normAutofit/>
          </a:bodyPr>
          <a:lstStyle/>
          <a:p>
            <a:pPr algn="ctr"/>
            <a:r>
              <a:rPr lang="es-ES" sz="3300" b="1" dirty="0">
                <a:solidFill>
                  <a:srgbClr val="002060"/>
                </a:solidFill>
              </a:rPr>
              <a:t>Saldo del FIP como porcentaje del PIB</a:t>
            </a:r>
            <a:endParaRPr lang="es-CL" sz="3300" b="1" dirty="0">
              <a:solidFill>
                <a:srgbClr val="002060"/>
              </a:solidFill>
            </a:endParaRPr>
          </a:p>
        </p:txBody>
      </p:sp>
      <p:graphicFrame>
        <p:nvGraphicFramePr>
          <p:cNvPr id="4" name="Marcador de contenido 3">
            <a:extLst>
              <a:ext uri="{FF2B5EF4-FFF2-40B4-BE49-F238E27FC236}">
                <a16:creationId xmlns:a16="http://schemas.microsoft.com/office/drawing/2014/main" id="{00000000-0008-0000-0000-000007000000}"/>
              </a:ext>
            </a:extLst>
          </p:cNvPr>
          <p:cNvGraphicFramePr>
            <a:graphicFrameLocks noGrp="1"/>
          </p:cNvGraphicFramePr>
          <p:nvPr>
            <p:ph idx="4294967295"/>
          </p:nvPr>
        </p:nvGraphicFramePr>
        <p:xfrm>
          <a:off x="550069" y="1398905"/>
          <a:ext cx="11091862"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CuadroTexto 2">
            <a:extLst>
              <a:ext uri="{FF2B5EF4-FFF2-40B4-BE49-F238E27FC236}">
                <a16:creationId xmlns:a16="http://schemas.microsoft.com/office/drawing/2014/main" id="{FCF4B465-BC4E-C594-8A78-A04ECC0EA2D2}"/>
              </a:ext>
            </a:extLst>
          </p:cNvPr>
          <p:cNvSpPr txBox="1"/>
          <p:nvPr/>
        </p:nvSpPr>
        <p:spPr>
          <a:xfrm>
            <a:off x="409303" y="6045359"/>
            <a:ext cx="8334103" cy="738664"/>
          </a:xfrm>
          <a:prstGeom prst="rect">
            <a:avLst/>
          </a:prstGeom>
          <a:noFill/>
        </p:spPr>
        <p:txBody>
          <a:bodyPr wrap="square" rtlCol="0">
            <a:spAutoFit/>
          </a:bodyPr>
          <a:lstStyle/>
          <a:p>
            <a:r>
              <a:rPr lang="es-ES" sz="1400" b="1" dirty="0">
                <a:solidFill>
                  <a:srgbClr val="002060"/>
                </a:solidFill>
              </a:rPr>
              <a:t>Nota: </a:t>
            </a:r>
            <a:r>
              <a:rPr lang="es-ES" sz="1400" dirty="0">
                <a:solidFill>
                  <a:srgbClr val="002060"/>
                </a:solidFill>
              </a:rPr>
              <a:t>Proyección no incluye el 2% de la cotización del empleador que va a capitalización individual, debido a que pasa a ser parte del saldo de la cuenta de capitalización individual y genera mayor ahorro en relación al PIB en forma separada al FIP.</a:t>
            </a:r>
            <a:endParaRPr lang="es-CL" sz="1400" dirty="0">
              <a:solidFill>
                <a:srgbClr val="002060"/>
              </a:solidFill>
            </a:endParaRPr>
          </a:p>
        </p:txBody>
      </p:sp>
    </p:spTree>
    <p:extLst>
      <p:ext uri="{BB962C8B-B14F-4D97-AF65-F5344CB8AC3E}">
        <p14:creationId xmlns:p14="http://schemas.microsoft.com/office/powerpoint/2010/main" val="960018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upo 12">
            <a:extLst>
              <a:ext uri="{FF2B5EF4-FFF2-40B4-BE49-F238E27FC236}">
                <a16:creationId xmlns:a16="http://schemas.microsoft.com/office/drawing/2014/main" id="{9FE215BB-62DD-18C8-C495-4ABA6113E2C9}"/>
              </a:ext>
            </a:extLst>
          </p:cNvPr>
          <p:cNvGrpSpPr/>
          <p:nvPr/>
        </p:nvGrpSpPr>
        <p:grpSpPr>
          <a:xfrm>
            <a:off x="0" y="1105790"/>
            <a:ext cx="12149468" cy="0"/>
            <a:chOff x="0" y="1105790"/>
            <a:chExt cx="12149468" cy="0"/>
          </a:xfrm>
        </p:grpSpPr>
        <p:cxnSp>
          <p:nvCxnSpPr>
            <p:cNvPr id="14" name="Conector recto 13">
              <a:extLst>
                <a:ext uri="{FF2B5EF4-FFF2-40B4-BE49-F238E27FC236}">
                  <a16:creationId xmlns:a16="http://schemas.microsoft.com/office/drawing/2014/main" id="{A34EA0D2-2F98-318B-6593-60E756D26226}"/>
                </a:ext>
              </a:extLst>
            </p:cNvPr>
            <p:cNvCxnSpPr>
              <a:cxnSpLocks/>
            </p:cNvCxnSpPr>
            <p:nvPr/>
          </p:nvCxnSpPr>
          <p:spPr>
            <a:xfrm>
              <a:off x="0" y="1105790"/>
              <a:ext cx="12149468" cy="0"/>
            </a:xfrm>
            <a:prstGeom prst="line">
              <a:avLst/>
            </a:prstGeom>
            <a:ln/>
          </p:spPr>
          <p:style>
            <a:lnRef idx="3">
              <a:schemeClr val="accent5"/>
            </a:lnRef>
            <a:fillRef idx="0">
              <a:schemeClr val="accent5"/>
            </a:fillRef>
            <a:effectRef idx="2">
              <a:schemeClr val="accent5"/>
            </a:effectRef>
            <a:fontRef idx="minor">
              <a:schemeClr val="tx1"/>
            </a:fontRef>
          </p:style>
        </p:cxnSp>
        <p:cxnSp>
          <p:nvCxnSpPr>
            <p:cNvPr id="15" name="Conector recto 14">
              <a:extLst>
                <a:ext uri="{FF2B5EF4-FFF2-40B4-BE49-F238E27FC236}">
                  <a16:creationId xmlns:a16="http://schemas.microsoft.com/office/drawing/2014/main" id="{65614348-E7EC-252B-2935-C26CAC0C3025}"/>
                </a:ext>
              </a:extLst>
            </p:cNvPr>
            <p:cNvCxnSpPr/>
            <p:nvPr/>
          </p:nvCxnSpPr>
          <p:spPr>
            <a:xfrm>
              <a:off x="33999" y="1105790"/>
              <a:ext cx="6164779" cy="0"/>
            </a:xfrm>
            <a:prstGeom prst="line">
              <a:avLst/>
            </a:prstGeom>
            <a:ln>
              <a:solidFill>
                <a:schemeClr val="accent1">
                  <a:lumMod val="50000"/>
                </a:schemeClr>
              </a:solidFill>
            </a:ln>
          </p:spPr>
          <p:style>
            <a:lnRef idx="3">
              <a:schemeClr val="accent1"/>
            </a:lnRef>
            <a:fillRef idx="0">
              <a:schemeClr val="accent1"/>
            </a:fillRef>
            <a:effectRef idx="2">
              <a:schemeClr val="accent1"/>
            </a:effectRef>
            <a:fontRef idx="minor">
              <a:schemeClr val="tx1"/>
            </a:fontRef>
          </p:style>
        </p:cxnSp>
      </p:grpSp>
      <p:sp>
        <p:nvSpPr>
          <p:cNvPr id="8" name="CuadroTexto 7">
            <a:extLst>
              <a:ext uri="{FF2B5EF4-FFF2-40B4-BE49-F238E27FC236}">
                <a16:creationId xmlns:a16="http://schemas.microsoft.com/office/drawing/2014/main" id="{F83B9A86-9840-3CDC-666E-B7F7956C2BDE}"/>
              </a:ext>
            </a:extLst>
          </p:cNvPr>
          <p:cNvSpPr txBox="1"/>
          <p:nvPr/>
        </p:nvSpPr>
        <p:spPr>
          <a:xfrm>
            <a:off x="1422167" y="345154"/>
            <a:ext cx="10537164" cy="47192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lvl="0" indent="0" algn="l" defTabSz="825541" rtl="0" eaLnBrk="1" fontAlgn="auto" latinLnBrk="0" hangingPunct="0">
              <a:lnSpc>
                <a:spcPct val="100000"/>
              </a:lnSpc>
              <a:spcBef>
                <a:spcPts val="0"/>
              </a:spcBef>
              <a:spcAft>
                <a:spcPts val="0"/>
              </a:spcAft>
              <a:buClrTx/>
              <a:buSzTx/>
              <a:buFontTx/>
              <a:buNone/>
              <a:tabLst/>
              <a:defRPr/>
            </a:pPr>
            <a:r>
              <a:rPr kumimoji="0" lang="es-ES" sz="2400" b="1" i="0" u="none" strike="noStrike" kern="1200" cap="none" spc="0" normalizeH="0" baseline="0" noProof="0" dirty="0">
                <a:ln>
                  <a:noFill/>
                </a:ln>
                <a:solidFill>
                  <a:srgbClr val="4472C4">
                    <a:lumMod val="50000"/>
                  </a:srgbClr>
                </a:solidFill>
                <a:effectLst/>
                <a:uLnTx/>
                <a:uFillTx/>
                <a:latin typeface="Verdana" panose="020B0604030504040204" pitchFamily="34" charset="0"/>
                <a:ea typeface="Verdana" panose="020B0604030504040204" pitchFamily="34" charset="0"/>
                <a:cs typeface="Helvetica Neue"/>
                <a:sym typeface="Helvetica Neue"/>
              </a:rPr>
              <a:t>Proyección del stock de activos en el mercado doméstico</a:t>
            </a:r>
            <a:endParaRPr kumimoji="0" lang="es-ES" sz="2400" b="1" i="0" u="none" strike="noStrike" kern="1200" cap="none" spc="0" normalizeH="0" baseline="0" noProof="0" dirty="0">
              <a:ln>
                <a:noFill/>
              </a:ln>
              <a:solidFill>
                <a:srgbClr val="4472C4">
                  <a:lumMod val="50000"/>
                </a:srgbClr>
              </a:solidFill>
              <a:effectLst/>
              <a:uLnTx/>
              <a:uFillTx/>
              <a:latin typeface="Verdana" panose="020B0604030504040204" pitchFamily="34" charset="0"/>
              <a:ea typeface="Verdana" panose="020B0604030504040204" pitchFamily="34" charset="0"/>
              <a:cs typeface="Helvetica Neue"/>
            </a:endParaRPr>
          </a:p>
        </p:txBody>
      </p:sp>
      <p:sp>
        <p:nvSpPr>
          <p:cNvPr id="2" name="CuadroTexto 1">
            <a:extLst>
              <a:ext uri="{FF2B5EF4-FFF2-40B4-BE49-F238E27FC236}">
                <a16:creationId xmlns:a16="http://schemas.microsoft.com/office/drawing/2014/main" id="{08F5C771-19F4-DCCF-F149-94E0F5D70909}"/>
              </a:ext>
            </a:extLst>
          </p:cNvPr>
          <p:cNvSpPr txBox="1"/>
          <p:nvPr/>
        </p:nvSpPr>
        <p:spPr>
          <a:xfrm>
            <a:off x="459747" y="5990719"/>
            <a:ext cx="11229975" cy="107721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lvl="0" indent="0" algn="just" defTabSz="825541" rtl="0" eaLnBrk="1" fontAlgn="auto" latinLnBrk="0" hangingPunct="0">
              <a:lnSpc>
                <a:spcPct val="100000"/>
              </a:lnSpc>
              <a:spcBef>
                <a:spcPts val="600"/>
              </a:spcBef>
              <a:spcAft>
                <a:spcPts val="600"/>
              </a:spcAft>
              <a:buClrTx/>
              <a:buSzTx/>
              <a:buFontTx/>
              <a:buNone/>
              <a:tabLst/>
              <a:defRPr/>
            </a:pPr>
            <a:r>
              <a:rPr kumimoji="0" lang="es-CL" sz="1800" b="0" i="0" u="none" strike="noStrike" kern="1200" cap="none" spc="0" normalizeH="0" baseline="0" noProof="0" dirty="0">
                <a:ln>
                  <a:noFill/>
                </a:ln>
                <a:solidFill>
                  <a:srgbClr val="4472C4">
                    <a:lumMod val="50000"/>
                  </a:srgbClr>
                </a:solidFill>
                <a:effectLst/>
                <a:uLnTx/>
                <a:uFillTx/>
                <a:latin typeface="Verdana" panose="020B0604030504040204" pitchFamily="34" charset="0"/>
                <a:ea typeface="Verdana" panose="020B0604030504040204" pitchFamily="34" charset="0"/>
                <a:cs typeface="Calibri" panose="020F0502020204030204" pitchFamily="34" charset="0"/>
              </a:rPr>
              <a:t>Fuente: Elaboración propia con datos de la Superintendencia de Pensiones y simulaciones de la Dirección de Presupuestos.</a:t>
            </a:r>
            <a:endParaRPr kumimoji="0" lang="es-CL" sz="1800" b="0" i="0" u="none" strike="noStrike" kern="1200" cap="none" spc="0" normalizeH="0" baseline="0" noProof="0" dirty="0">
              <a:ln>
                <a:noFill/>
              </a:ln>
              <a:solidFill>
                <a:srgbClr val="4472C4">
                  <a:lumMod val="50000"/>
                </a:srgbClr>
              </a:solidFill>
              <a:effectLst/>
              <a:uLnTx/>
              <a:uFillTx/>
              <a:latin typeface="Verdana" panose="020B0604030504040204" pitchFamily="34" charset="0"/>
              <a:ea typeface="Verdana" panose="020B0604030504040204" pitchFamily="34" charset="0"/>
              <a:cs typeface="Arial" panose="020B0604020202020204" pitchFamily="34" charset="0"/>
            </a:endParaRPr>
          </a:p>
          <a:p>
            <a:pPr marL="0" marR="0" lvl="0" indent="0" algn="just" defTabSz="825541" rtl="0" eaLnBrk="1" fontAlgn="auto" latinLnBrk="0" hangingPunct="0">
              <a:lnSpc>
                <a:spcPct val="100000"/>
              </a:lnSpc>
              <a:spcBef>
                <a:spcPts val="600"/>
              </a:spcBef>
              <a:spcAft>
                <a:spcPts val="600"/>
              </a:spcAft>
              <a:buClrTx/>
              <a:buSzTx/>
              <a:buFontTx/>
              <a:buNone/>
              <a:tabLst/>
              <a:defRPr/>
            </a:pPr>
            <a:endParaRPr kumimoji="0" lang="es-ES" sz="1800" b="0" i="0" u="none" strike="noStrike" kern="1200" cap="none" spc="0" normalizeH="0" baseline="0" noProof="0" dirty="0">
              <a:ln>
                <a:noFill/>
              </a:ln>
              <a:solidFill>
                <a:srgbClr val="4472C4">
                  <a:lumMod val="50000"/>
                </a:srgbClr>
              </a:solidFill>
              <a:effectLst/>
              <a:uLnTx/>
              <a:uFillTx/>
              <a:latin typeface="Verdana" panose="020B0604030504040204" pitchFamily="34" charset="0"/>
              <a:ea typeface="Verdana" panose="020B0604030504040204" pitchFamily="34" charset="0"/>
              <a:cs typeface="Helvetica Neue"/>
              <a:sym typeface="Helvetica Neue"/>
            </a:endParaRPr>
          </a:p>
        </p:txBody>
      </p:sp>
      <p:pic>
        <p:nvPicPr>
          <p:cNvPr id="6" name="Imagen 5">
            <a:extLst>
              <a:ext uri="{FF2B5EF4-FFF2-40B4-BE49-F238E27FC236}">
                <a16:creationId xmlns:a16="http://schemas.microsoft.com/office/drawing/2014/main" id="{E6257CC0-BEEB-A920-3781-C4303F4CBC70}"/>
              </a:ext>
            </a:extLst>
          </p:cNvPr>
          <p:cNvPicPr>
            <a:picLocks noChangeAspect="1"/>
          </p:cNvPicPr>
          <p:nvPr/>
        </p:nvPicPr>
        <p:blipFill>
          <a:blip r:embed="rId3"/>
          <a:stretch>
            <a:fillRect/>
          </a:stretch>
        </p:blipFill>
        <p:spPr>
          <a:xfrm>
            <a:off x="2180717" y="1252744"/>
            <a:ext cx="7191883" cy="4747735"/>
          </a:xfrm>
          <a:prstGeom prst="rect">
            <a:avLst/>
          </a:prstGeom>
        </p:spPr>
      </p:pic>
    </p:spTree>
    <p:extLst>
      <p:ext uri="{BB962C8B-B14F-4D97-AF65-F5344CB8AC3E}">
        <p14:creationId xmlns:p14="http://schemas.microsoft.com/office/powerpoint/2010/main" val="56501274"/>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206FC0-4D8C-8285-A0DE-A11E8BC11ACB}"/>
              </a:ext>
            </a:extLst>
          </p:cNvPr>
          <p:cNvSpPr>
            <a:spLocks noGrp="1"/>
          </p:cNvSpPr>
          <p:nvPr>
            <p:ph type="title" idx="4294967295"/>
          </p:nvPr>
        </p:nvSpPr>
        <p:spPr>
          <a:xfrm>
            <a:off x="838200" y="2766218"/>
            <a:ext cx="10515600" cy="1325563"/>
          </a:xfrm>
        </p:spPr>
        <p:txBody>
          <a:bodyPr/>
          <a:lstStyle/>
          <a:p>
            <a:pPr algn="ctr"/>
            <a:r>
              <a:rPr lang="es-ES" b="1" dirty="0">
                <a:solidFill>
                  <a:srgbClr val="002060"/>
                </a:solidFill>
              </a:rPr>
              <a:t>8. Efectos sobre el </a:t>
            </a:r>
            <a:br>
              <a:rPr lang="es-ES" b="1" dirty="0">
                <a:solidFill>
                  <a:srgbClr val="002060"/>
                </a:solidFill>
              </a:rPr>
            </a:br>
            <a:r>
              <a:rPr lang="es-ES" b="1" dirty="0">
                <a:solidFill>
                  <a:srgbClr val="002060"/>
                </a:solidFill>
              </a:rPr>
              <a:t>Presupuesto Fiscal</a:t>
            </a:r>
            <a:endParaRPr lang="es-CL" b="1" dirty="0">
              <a:solidFill>
                <a:srgbClr val="002060"/>
              </a:solidFill>
            </a:endParaRPr>
          </a:p>
        </p:txBody>
      </p:sp>
    </p:spTree>
    <p:extLst>
      <p:ext uri="{BB962C8B-B14F-4D97-AF65-F5344CB8AC3E}">
        <p14:creationId xmlns:p14="http://schemas.microsoft.com/office/powerpoint/2010/main" val="8384022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ject 5"/>
          <p:cNvPicPr/>
          <p:nvPr/>
        </p:nvPicPr>
        <p:blipFill>
          <a:blip r:embed="rId2" cstate="print"/>
          <a:stretch>
            <a:fillRect/>
          </a:stretch>
        </p:blipFill>
        <p:spPr>
          <a:xfrm>
            <a:off x="172212" y="6772656"/>
            <a:ext cx="1082040" cy="85342"/>
          </a:xfrm>
          <a:prstGeom prst="rect">
            <a:avLst/>
          </a:prstGeom>
        </p:spPr>
      </p:pic>
      <p:grpSp>
        <p:nvGrpSpPr>
          <p:cNvPr id="7" name="object 7"/>
          <p:cNvGrpSpPr/>
          <p:nvPr/>
        </p:nvGrpSpPr>
        <p:grpSpPr>
          <a:xfrm>
            <a:off x="762" y="1107186"/>
            <a:ext cx="12149455" cy="0"/>
            <a:chOff x="761" y="1107186"/>
            <a:chExt cx="12149455" cy="0"/>
          </a:xfrm>
        </p:grpSpPr>
        <p:sp>
          <p:nvSpPr>
            <p:cNvPr id="8" name="object 8"/>
            <p:cNvSpPr/>
            <p:nvPr/>
          </p:nvSpPr>
          <p:spPr>
            <a:xfrm>
              <a:off x="761" y="1107186"/>
              <a:ext cx="12149455" cy="0"/>
            </a:xfrm>
            <a:custGeom>
              <a:avLst/>
              <a:gdLst/>
              <a:ahLst/>
              <a:cxnLst/>
              <a:rect l="l" t="t" r="r" b="b"/>
              <a:pathLst>
                <a:path w="12149455">
                  <a:moveTo>
                    <a:pt x="0" y="0"/>
                  </a:moveTo>
                  <a:lnTo>
                    <a:pt x="12149455" y="0"/>
                  </a:lnTo>
                </a:path>
              </a:pathLst>
            </a:custGeom>
            <a:ln w="38100">
              <a:solidFill>
                <a:srgbClr val="FF634E"/>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object 9"/>
            <p:cNvSpPr/>
            <p:nvPr/>
          </p:nvSpPr>
          <p:spPr>
            <a:xfrm>
              <a:off x="34290" y="1107186"/>
              <a:ext cx="6165215" cy="0"/>
            </a:xfrm>
            <a:custGeom>
              <a:avLst/>
              <a:gdLst/>
              <a:ahLst/>
              <a:cxnLst/>
              <a:rect l="l" t="t" r="r" b="b"/>
              <a:pathLst>
                <a:path w="6165215">
                  <a:moveTo>
                    <a:pt x="0" y="0"/>
                  </a:moveTo>
                  <a:lnTo>
                    <a:pt x="6164834" y="0"/>
                  </a:lnTo>
                </a:path>
              </a:pathLst>
            </a:custGeom>
            <a:ln w="38100">
              <a:solidFill>
                <a:srgbClr val="00517E"/>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
        <p:nvSpPr>
          <p:cNvPr id="10" name="object 10"/>
          <p:cNvSpPr txBox="1">
            <a:spLocks noGrp="1"/>
          </p:cNvSpPr>
          <p:nvPr>
            <p:ph type="title"/>
          </p:nvPr>
        </p:nvSpPr>
        <p:spPr>
          <a:xfrm>
            <a:off x="599358" y="265010"/>
            <a:ext cx="8270322" cy="469231"/>
          </a:xfrm>
          <a:prstGeom prst="rect">
            <a:avLst/>
          </a:prstGeom>
        </p:spPr>
        <p:txBody>
          <a:bodyPr vert="horz" wrap="square" lIns="0" tIns="12065" rIns="0" bIns="0" rtlCol="0" anchor="t">
            <a:spAutoFit/>
          </a:bodyPr>
          <a:lstStyle/>
          <a:p>
            <a:pPr marL="12701">
              <a:spcBef>
                <a:spcPts val="95"/>
              </a:spcBef>
            </a:pPr>
            <a:r>
              <a:rPr lang="es-CL" sz="3300" b="1" spc="-50" dirty="0">
                <a:solidFill>
                  <a:srgbClr val="002060"/>
                </a:solidFill>
                <a:cs typeface="Calibri"/>
              </a:rPr>
              <a:t>Efectos sobre el Presupuesto Fiscal </a:t>
            </a:r>
            <a:endParaRPr lang="es-CL" sz="3300" b="1" dirty="0">
              <a:solidFill>
                <a:srgbClr val="002060"/>
              </a:solidFill>
            </a:endParaRPr>
          </a:p>
        </p:txBody>
      </p:sp>
      <p:sp>
        <p:nvSpPr>
          <p:cNvPr id="6" name="TextBox 5">
            <a:extLst>
              <a:ext uri="{FF2B5EF4-FFF2-40B4-BE49-F238E27FC236}">
                <a16:creationId xmlns:a16="http://schemas.microsoft.com/office/drawing/2014/main" id="{84C4C853-57F4-8BBE-78FD-E5D38833008E}"/>
              </a:ext>
            </a:extLst>
          </p:cNvPr>
          <p:cNvSpPr txBox="1"/>
          <p:nvPr/>
        </p:nvSpPr>
        <p:spPr>
          <a:xfrm>
            <a:off x="417639" y="1336098"/>
            <a:ext cx="11315699" cy="563231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8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rPr>
              <a:t>Aumento del valor y mayor cobertura de la Pensión Garantizada Universal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rPr>
              <a:t>Se incrementa el monto del beneficio a $250.000, condicional a la verificación de un nivel mínimo de recaudación de Ingresos Tributarios No Mineros Estructurales (ITNME), como porcentaje del PIB no minero tendencial. Este aumento se realiza por grupos de beneficiarios, definidos según la pensión base de cada beneficiario.</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rPr>
              <a:t>Se propone incluir en el universo de beneficiarios</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 los pensionados exonerados políticos (ley</a:t>
            </a:r>
            <a:r>
              <a:rPr kumimoji="0" lang="es-ES" sz="1800" b="0" i="0" u="none" strike="noStrike" kern="1200" cap="none" spc="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N°19.234), beneficiarios de la Ley Rettig (leyes N°19.123 y N°19.980) y la Ley</a:t>
            </a:r>
            <a:r>
              <a:rPr kumimoji="0" lang="es-ES" sz="1800" b="0" i="0" u="none" strike="noStrike" kern="1200" cap="none" spc="-37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err="1">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Valech</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(ley N°19.992) no serán consideradas en el cálculo de la pensión base</a:t>
            </a:r>
            <a:r>
              <a:rPr kumimoji="0" lang="es-ES" sz="1800" b="0" i="0" u="none" strike="noStrike" kern="1200" cap="none" spc="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para</a:t>
            </a:r>
            <a:r>
              <a:rPr kumimoji="0" lang="es-ES" sz="1800" b="0" i="0" u="none" strike="noStrike" kern="1200" cap="none" spc="-6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establecer</a:t>
            </a:r>
            <a:r>
              <a:rPr kumimoji="0" lang="es-ES" sz="1800" b="0" i="0" u="none" strike="noStrike" kern="1200" cap="none" spc="-6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si</a:t>
            </a:r>
            <a:r>
              <a:rPr kumimoji="0" lang="es-ES" sz="1800" b="0" i="0" u="none" strike="noStrike" kern="1200" cap="none" spc="-8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el</a:t>
            </a:r>
            <a:r>
              <a:rPr kumimoji="0" lang="es-ES" sz="1800" b="0" i="0" u="none" strike="noStrike" kern="1200" cap="none" spc="-6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beneficiario</a:t>
            </a:r>
            <a:r>
              <a:rPr kumimoji="0" lang="es-ES" sz="1800" b="0" i="0" u="none" strike="noStrike" kern="1200" cap="none" spc="-6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accede</a:t>
            </a:r>
            <a:r>
              <a:rPr kumimoji="0" lang="es-ES" sz="1800" b="0" i="0" u="none" strike="noStrike" kern="1200" cap="none" spc="-5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a</a:t>
            </a:r>
            <a:r>
              <a:rPr kumimoji="0" lang="es-ES" sz="1800" b="0" i="0" u="none" strike="noStrike" kern="1200" cap="none" spc="-6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la</a:t>
            </a:r>
            <a:r>
              <a:rPr kumimoji="0" lang="es-ES" sz="1800" b="0" i="0" u="none" strike="noStrike" kern="1200" cap="none" spc="-7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r>
              <a:rPr kumimoji="0" lang="es-ES"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PGU.</a:t>
            </a:r>
            <a:r>
              <a:rPr kumimoji="0" lang="es-ES" sz="1800" b="0" i="0" u="none" strike="noStrike" kern="1200" cap="none" spc="-65"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Verdana" panose="020B0604030504040204" pitchFamily="34" charset="0"/>
              </a:rPr>
              <a:t> </a:t>
            </a:r>
            <a:endPar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rPr>
              <a:t>Se propone que el requisito de no integrar un grupo familiar perteneciente al 10% más rico de la población de Chile para recibir la PGU, se derogará a partir del sexto año siguiente a la publicación de la ley, condicional a la verificación de un nivel de recaudación de Ingresos Tributarios No Mineros Estructurales (ITNME), como porcentaje del PIB no minero tendencial.</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panose="020F0502020204030204"/>
              </a:rPr>
              <a:t>Aumenta la Pensión Básica Solidaria de Invalidez para personas entre 18 y 64 años y el Subsidio de Discapacidad Mental para menores de 18 años.</a:t>
            </a:r>
            <a:endParaRPr kumimoji="0" lang="es-CL" sz="18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s-CL" sz="1800" b="1"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a:endParaRPr>
          </a:p>
        </p:txBody>
      </p:sp>
    </p:spTree>
    <p:extLst>
      <p:ext uri="{BB962C8B-B14F-4D97-AF65-F5344CB8AC3E}">
        <p14:creationId xmlns:p14="http://schemas.microsoft.com/office/powerpoint/2010/main" val="4052731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087EBD1-F6D0-43F5-5E0B-8ADE42675378}"/>
              </a:ext>
            </a:extLst>
          </p:cNvPr>
          <p:cNvSpPr txBox="1"/>
          <p:nvPr/>
        </p:nvSpPr>
        <p:spPr>
          <a:xfrm>
            <a:off x="2436564" y="6417651"/>
            <a:ext cx="4294043"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a:rPr>
              <a:t>Fuente: DIPRES</a:t>
            </a:r>
            <a:endParaRPr kumimoji="0" lang="en-U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endParaRPr>
          </a:p>
        </p:txBody>
      </p:sp>
      <p:graphicFrame>
        <p:nvGraphicFramePr>
          <p:cNvPr id="2" name="Gráfico 1">
            <a:extLst>
              <a:ext uri="{FF2B5EF4-FFF2-40B4-BE49-F238E27FC236}">
                <a16:creationId xmlns:a16="http://schemas.microsoft.com/office/drawing/2014/main" id="{F16E867C-DD10-D26F-BA56-560F20542147}"/>
              </a:ext>
            </a:extLst>
          </p:cNvPr>
          <p:cNvGraphicFramePr>
            <a:graphicFrameLocks/>
          </p:cNvGraphicFramePr>
          <p:nvPr/>
        </p:nvGraphicFramePr>
        <p:xfrm>
          <a:off x="691736" y="1753386"/>
          <a:ext cx="11171895" cy="4564286"/>
        </p:xfrm>
        <a:graphic>
          <a:graphicData uri="http://schemas.openxmlformats.org/drawingml/2006/chart">
            <c:chart xmlns:c="http://schemas.openxmlformats.org/drawingml/2006/chart" xmlns:r="http://schemas.openxmlformats.org/officeDocument/2006/relationships" r:id="rId2"/>
          </a:graphicData>
        </a:graphic>
      </p:graphicFrame>
      <p:sp>
        <p:nvSpPr>
          <p:cNvPr id="3" name="Título 1">
            <a:extLst>
              <a:ext uri="{FF2B5EF4-FFF2-40B4-BE49-F238E27FC236}">
                <a16:creationId xmlns:a16="http://schemas.microsoft.com/office/drawing/2014/main" id="{1E8A4EF1-2859-C86C-FF51-71004CEAFDEA}"/>
              </a:ext>
            </a:extLst>
          </p:cNvPr>
          <p:cNvSpPr>
            <a:spLocks noGrp="1"/>
          </p:cNvSpPr>
          <p:nvPr>
            <p:ph type="title"/>
          </p:nvPr>
        </p:nvSpPr>
        <p:spPr>
          <a:xfrm>
            <a:off x="691736" y="411525"/>
            <a:ext cx="10515600" cy="1021349"/>
          </a:xfrm>
        </p:spPr>
        <p:txBody>
          <a:bodyPr>
            <a:noAutofit/>
          </a:bodyPr>
          <a:lstStyle/>
          <a:p>
            <a:pPr algn="just"/>
            <a:r>
              <a:rPr lang="es-ES" sz="3200" b="1" dirty="0">
                <a:solidFill>
                  <a:srgbClr val="002060"/>
                </a:solidFill>
              </a:rPr>
              <a:t>Proyección de mayor gasto por incremento del valor de la PGU y aumento de cobertura al 100% (MM$ de 2023)</a:t>
            </a:r>
            <a:endParaRPr lang="es-CL" sz="3200" b="1" dirty="0">
              <a:solidFill>
                <a:srgbClr val="002060"/>
              </a:solidFill>
            </a:endParaRPr>
          </a:p>
        </p:txBody>
      </p:sp>
    </p:spTree>
    <p:extLst>
      <p:ext uri="{BB962C8B-B14F-4D97-AF65-F5344CB8AC3E}">
        <p14:creationId xmlns:p14="http://schemas.microsoft.com/office/powerpoint/2010/main" val="24116221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A424C38-D936-82AF-D97E-CFDA0290DC17}"/>
              </a:ext>
            </a:extLst>
          </p:cNvPr>
          <p:cNvSpPr>
            <a:spLocks noGrp="1"/>
          </p:cNvSpPr>
          <p:nvPr>
            <p:ph type="title"/>
          </p:nvPr>
        </p:nvSpPr>
        <p:spPr>
          <a:xfrm>
            <a:off x="402673" y="1109980"/>
            <a:ext cx="4382688" cy="787400"/>
          </a:xfrm>
        </p:spPr>
        <p:txBody>
          <a:bodyPr vert="horz" wrap="square" lIns="0" tIns="0" rIns="0" bIns="0" rtlCol="0" anchor="t">
            <a:noAutofit/>
          </a:bodyPr>
          <a:lstStyle/>
          <a:p>
            <a:r>
              <a:rPr lang="es-CL" sz="3000" b="1" dirty="0">
                <a:solidFill>
                  <a:srgbClr val="002060"/>
                </a:solidFill>
              </a:rPr>
              <a:t>Efecto sobre el Presupuesto Fiscal:  </a:t>
            </a:r>
            <a:br>
              <a:rPr lang="es-CL" sz="3000" b="1" dirty="0">
                <a:solidFill>
                  <a:srgbClr val="002060"/>
                </a:solidFill>
              </a:rPr>
            </a:br>
            <a:r>
              <a:rPr lang="es-CL" sz="3000" b="1" dirty="0">
                <a:solidFill>
                  <a:srgbClr val="002060"/>
                </a:solidFill>
              </a:rPr>
              <a:t>Aumento de la cotización para pensiones del Seguro Social Previsional y del tope imponible </a:t>
            </a:r>
            <a:br>
              <a:rPr lang="es-CL" sz="3000" b="1" dirty="0">
                <a:solidFill>
                  <a:srgbClr val="002060"/>
                </a:solidFill>
              </a:rPr>
            </a:br>
            <a:r>
              <a:rPr lang="es-CL" sz="3000" b="1" dirty="0">
                <a:solidFill>
                  <a:srgbClr val="002060"/>
                </a:solidFill>
              </a:rPr>
              <a:t>(MM $2023)</a:t>
            </a:r>
            <a:endParaRPr lang="es-CL" sz="3000" b="1" dirty="0">
              <a:solidFill>
                <a:srgbClr val="002060"/>
              </a:solidFill>
              <a:ea typeface="Gadugi"/>
            </a:endParaRPr>
          </a:p>
        </p:txBody>
      </p:sp>
      <p:graphicFrame>
        <p:nvGraphicFramePr>
          <p:cNvPr id="8" name="Tabla 7">
            <a:extLst>
              <a:ext uri="{FF2B5EF4-FFF2-40B4-BE49-F238E27FC236}">
                <a16:creationId xmlns:a16="http://schemas.microsoft.com/office/drawing/2014/main" id="{2163499A-7A39-E03D-ACFE-E787C71B9FB7}"/>
              </a:ext>
            </a:extLst>
          </p:cNvPr>
          <p:cNvGraphicFramePr>
            <a:graphicFrameLocks noGrp="1"/>
          </p:cNvGraphicFramePr>
          <p:nvPr/>
        </p:nvGraphicFramePr>
        <p:xfrm>
          <a:off x="5059680" y="0"/>
          <a:ext cx="7132319" cy="6857992"/>
        </p:xfrm>
        <a:graphic>
          <a:graphicData uri="http://schemas.openxmlformats.org/drawingml/2006/table">
            <a:tbl>
              <a:tblPr firstRow="1" firstCol="1" lastRow="1" lastCol="1" bandRow="1" bandCol="1">
                <a:tableStyleId>{5C22544A-7EE6-4342-B048-85BDC9FD1C3A}</a:tableStyleId>
              </a:tblPr>
              <a:tblGrid>
                <a:gridCol w="827865">
                  <a:extLst>
                    <a:ext uri="{9D8B030D-6E8A-4147-A177-3AD203B41FA5}">
                      <a16:colId xmlns:a16="http://schemas.microsoft.com/office/drawing/2014/main" val="3885477511"/>
                    </a:ext>
                  </a:extLst>
                </a:gridCol>
                <a:gridCol w="1110863">
                  <a:extLst>
                    <a:ext uri="{9D8B030D-6E8A-4147-A177-3AD203B41FA5}">
                      <a16:colId xmlns:a16="http://schemas.microsoft.com/office/drawing/2014/main" val="2116184713"/>
                    </a:ext>
                  </a:extLst>
                </a:gridCol>
                <a:gridCol w="1021814">
                  <a:extLst>
                    <a:ext uri="{9D8B030D-6E8A-4147-A177-3AD203B41FA5}">
                      <a16:colId xmlns:a16="http://schemas.microsoft.com/office/drawing/2014/main" val="3407922156"/>
                    </a:ext>
                  </a:extLst>
                </a:gridCol>
                <a:gridCol w="907106">
                  <a:extLst>
                    <a:ext uri="{9D8B030D-6E8A-4147-A177-3AD203B41FA5}">
                      <a16:colId xmlns:a16="http://schemas.microsoft.com/office/drawing/2014/main" val="3824554943"/>
                    </a:ext>
                  </a:extLst>
                </a:gridCol>
                <a:gridCol w="956913">
                  <a:extLst>
                    <a:ext uri="{9D8B030D-6E8A-4147-A177-3AD203B41FA5}">
                      <a16:colId xmlns:a16="http://schemas.microsoft.com/office/drawing/2014/main" val="287870321"/>
                    </a:ext>
                  </a:extLst>
                </a:gridCol>
                <a:gridCol w="1215762">
                  <a:extLst>
                    <a:ext uri="{9D8B030D-6E8A-4147-A177-3AD203B41FA5}">
                      <a16:colId xmlns:a16="http://schemas.microsoft.com/office/drawing/2014/main" val="1841416500"/>
                    </a:ext>
                  </a:extLst>
                </a:gridCol>
                <a:gridCol w="1091996">
                  <a:extLst>
                    <a:ext uri="{9D8B030D-6E8A-4147-A177-3AD203B41FA5}">
                      <a16:colId xmlns:a16="http://schemas.microsoft.com/office/drawing/2014/main" val="2542032877"/>
                    </a:ext>
                  </a:extLst>
                </a:gridCol>
              </a:tblGrid>
              <a:tr h="1118986">
                <a:tc>
                  <a:txBody>
                    <a:bodyPr/>
                    <a:lstStyle/>
                    <a:p>
                      <a:pPr algn="l">
                        <a:spcBef>
                          <a:spcPts val="140"/>
                        </a:spcBef>
                      </a:pPr>
                      <a:r>
                        <a:rPr lang="es-ES" sz="1200" dirty="0">
                          <a:effectLst/>
                        </a:rPr>
                        <a:t> </a:t>
                      </a:r>
                      <a:endParaRPr lang="es-CL" sz="1200" dirty="0">
                        <a:effectLst/>
                      </a:endParaRPr>
                    </a:p>
                    <a:p>
                      <a:pPr algn="l">
                        <a:spcBef>
                          <a:spcPts val="140"/>
                        </a:spcBef>
                      </a:pPr>
                      <a:r>
                        <a:rPr lang="es-ES" sz="1200" dirty="0">
                          <a:effectLst/>
                        </a:rPr>
                        <a:t> </a:t>
                      </a:r>
                      <a:endParaRPr lang="es-CL" sz="1200" dirty="0">
                        <a:effectLst/>
                      </a:endParaRPr>
                    </a:p>
                    <a:p>
                      <a:pPr marR="167640" algn="r">
                        <a:spcBef>
                          <a:spcPts val="140"/>
                        </a:spcBef>
                        <a:spcAft>
                          <a:spcPts val="0"/>
                        </a:spcAft>
                      </a:pPr>
                      <a:r>
                        <a:rPr lang="es-ES" sz="1200" dirty="0">
                          <a:effectLst/>
                        </a:rPr>
                        <a:t>Año</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dirty="0">
                          <a:effectLst/>
                        </a:rPr>
                        <a:t> </a:t>
                      </a:r>
                      <a:endParaRPr lang="es-CL" sz="1200" dirty="0">
                        <a:effectLst/>
                      </a:endParaRPr>
                    </a:p>
                    <a:p>
                      <a:pPr marL="126365" marR="39370" indent="139700" algn="l">
                        <a:spcBef>
                          <a:spcPts val="860"/>
                        </a:spcBef>
                        <a:spcAft>
                          <a:spcPts val="0"/>
                        </a:spcAft>
                      </a:pPr>
                      <a:r>
                        <a:rPr lang="es-ES" sz="1200" dirty="0">
                          <a:effectLst/>
                        </a:rPr>
                        <a:t>Estado</a:t>
                      </a:r>
                      <a:r>
                        <a:rPr lang="es-ES" sz="1200" spc="5" dirty="0">
                          <a:effectLst/>
                        </a:rPr>
                        <a:t> </a:t>
                      </a:r>
                      <a:r>
                        <a:rPr lang="es-ES" sz="1200" spc="-5" dirty="0">
                          <a:effectLst/>
                        </a:rPr>
                        <a:t>Empleador</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5"/>
                        </a:spcBef>
                      </a:pPr>
                      <a:r>
                        <a:rPr lang="es-ES" sz="1200">
                          <a:effectLst/>
                        </a:rPr>
                        <a:t> </a:t>
                      </a:r>
                      <a:endParaRPr lang="es-CL" sz="1200">
                        <a:effectLst/>
                      </a:endParaRPr>
                    </a:p>
                    <a:p>
                      <a:pPr marL="46355" marR="56515" indent="74295" algn="just">
                        <a:spcBef>
                          <a:spcPts val="140"/>
                        </a:spcBef>
                        <a:spcAft>
                          <a:spcPts val="0"/>
                        </a:spcAft>
                      </a:pPr>
                      <a:r>
                        <a:rPr lang="es-ES" sz="1200">
                          <a:effectLst/>
                        </a:rPr>
                        <a:t>Menores</a:t>
                      </a:r>
                      <a:r>
                        <a:rPr lang="es-ES" sz="1200" spc="5">
                          <a:effectLst/>
                        </a:rPr>
                        <a:t> </a:t>
                      </a:r>
                      <a:r>
                        <a:rPr lang="es-ES" sz="1200">
                          <a:effectLst/>
                        </a:rPr>
                        <a:t>ingresos</a:t>
                      </a:r>
                      <a:r>
                        <a:rPr lang="es-ES" sz="1200" spc="5">
                          <a:effectLst/>
                        </a:rPr>
                        <a:t> </a:t>
                      </a:r>
                      <a:r>
                        <a:rPr lang="es-ES" sz="1200">
                          <a:effectLst/>
                        </a:rPr>
                        <a:t>tributarios</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endParaRPr>
                    </a:p>
                    <a:p>
                      <a:pPr marL="56515" marR="91440" indent="1270" algn="ctr">
                        <a:spcBef>
                          <a:spcPts val="140"/>
                        </a:spcBef>
                        <a:spcAft>
                          <a:spcPts val="0"/>
                        </a:spcAft>
                      </a:pPr>
                      <a:r>
                        <a:rPr lang="es-ES" sz="1200">
                          <a:effectLst/>
                        </a:rPr>
                        <a:t>Mayor</a:t>
                      </a:r>
                      <a:r>
                        <a:rPr lang="es-ES" sz="1200" spc="5">
                          <a:effectLst/>
                        </a:rPr>
                        <a:t> </a:t>
                      </a:r>
                      <a:r>
                        <a:rPr lang="es-ES" sz="1200">
                          <a:effectLst/>
                        </a:rPr>
                        <a:t>gasto</a:t>
                      </a:r>
                      <a:r>
                        <a:rPr lang="es-ES" sz="1200" spc="5">
                          <a:effectLst/>
                        </a:rPr>
                        <a:t> </a:t>
                      </a:r>
                      <a:r>
                        <a:rPr lang="es-ES" sz="1200">
                          <a:effectLst/>
                        </a:rPr>
                        <a:t>por</a:t>
                      </a:r>
                      <a:r>
                        <a:rPr lang="es-ES" sz="1200" spc="5">
                          <a:effectLst/>
                        </a:rPr>
                        <a:t> </a:t>
                      </a:r>
                      <a:r>
                        <a:rPr lang="es-ES" sz="1200" spc="-5">
                          <a:effectLst/>
                        </a:rPr>
                        <a:t>licencias</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endParaRPr>
                    </a:p>
                    <a:p>
                      <a:pPr marL="90805" marR="81280" indent="1270" algn="ctr">
                        <a:spcBef>
                          <a:spcPts val="140"/>
                        </a:spcBef>
                        <a:spcAft>
                          <a:spcPts val="0"/>
                        </a:spcAft>
                      </a:pPr>
                      <a:r>
                        <a:rPr lang="es-ES" sz="1200">
                          <a:effectLst/>
                        </a:rPr>
                        <a:t>Mayores</a:t>
                      </a:r>
                      <a:r>
                        <a:rPr lang="es-ES" sz="1200" spc="-330">
                          <a:effectLst/>
                        </a:rPr>
                        <a:t> </a:t>
                      </a:r>
                      <a:r>
                        <a:rPr lang="es-ES" sz="1200">
                          <a:effectLst/>
                        </a:rPr>
                        <a:t>ingresos</a:t>
                      </a:r>
                      <a:r>
                        <a:rPr lang="es-ES" sz="1200" spc="-330">
                          <a:effectLst/>
                        </a:rPr>
                        <a:t> </a:t>
                      </a:r>
                      <a:r>
                        <a:rPr lang="es-ES" sz="1200">
                          <a:effectLst/>
                        </a:rPr>
                        <a:t>Fonasa</a:t>
                      </a:r>
                      <a:r>
                        <a:rPr lang="es-ES" sz="1200" spc="-80">
                          <a:effectLst/>
                        </a:rPr>
                        <a:t> </a:t>
                      </a:r>
                      <a:r>
                        <a:rPr lang="es-ES" sz="1200">
                          <a:effectLst/>
                        </a:rPr>
                        <a:t>e</a:t>
                      </a:r>
                      <a:r>
                        <a:rPr lang="es-ES" sz="1200" spc="-330">
                          <a:effectLst/>
                        </a:rPr>
                        <a:t> </a:t>
                      </a:r>
                      <a:r>
                        <a:rPr lang="es-ES" sz="1200">
                          <a:effectLst/>
                        </a:rPr>
                        <a:t>ISL</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79375" marR="80645" algn="ctr">
                        <a:spcBef>
                          <a:spcPts val="495"/>
                        </a:spcBef>
                        <a:spcAft>
                          <a:spcPts val="0"/>
                        </a:spcAft>
                      </a:pPr>
                      <a:r>
                        <a:rPr lang="es-ES" sz="1200">
                          <a:effectLst/>
                        </a:rPr>
                        <a:t>Mayor</a:t>
                      </a:r>
                      <a:r>
                        <a:rPr lang="es-ES" sz="1200" spc="5">
                          <a:effectLst/>
                        </a:rPr>
                        <a:t> </a:t>
                      </a:r>
                      <a:r>
                        <a:rPr lang="es-ES" sz="1200">
                          <a:effectLst/>
                        </a:rPr>
                        <a:t>gasto por</a:t>
                      </a:r>
                      <a:r>
                        <a:rPr lang="es-ES" sz="1200" spc="5">
                          <a:effectLst/>
                        </a:rPr>
                        <a:t> </a:t>
                      </a:r>
                      <a:r>
                        <a:rPr lang="es-ES" sz="1200" spc="-5">
                          <a:effectLst/>
                        </a:rPr>
                        <a:t>bonificación</a:t>
                      </a:r>
                      <a:r>
                        <a:rPr lang="es-ES" sz="1200" spc="-330">
                          <a:effectLst/>
                        </a:rPr>
                        <a:t> </a:t>
                      </a:r>
                      <a:r>
                        <a:rPr lang="es-ES" sz="1200">
                          <a:effectLst/>
                        </a:rPr>
                        <a:t>cotización</a:t>
                      </a:r>
                      <a:r>
                        <a:rPr lang="es-ES" sz="1200" spc="5">
                          <a:effectLst/>
                        </a:rPr>
                        <a:t> </a:t>
                      </a:r>
                      <a:r>
                        <a:rPr lang="es-ES" sz="1200">
                          <a:effectLst/>
                        </a:rPr>
                        <a:t>7%</a:t>
                      </a:r>
                      <a:r>
                        <a:rPr lang="es-ES" sz="1200" spc="-10">
                          <a:effectLst/>
                        </a:rPr>
                        <a:t> </a:t>
                      </a:r>
                      <a:r>
                        <a:rPr lang="es-ES" sz="1200">
                          <a:effectLst/>
                        </a:rPr>
                        <a:t>salud</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endParaRPr>
                    </a:p>
                    <a:p>
                      <a:pPr algn="l">
                        <a:spcBef>
                          <a:spcPts val="140"/>
                        </a:spcBef>
                      </a:pPr>
                      <a:r>
                        <a:rPr lang="es-ES" sz="1200">
                          <a:effectLst/>
                        </a:rPr>
                        <a:t> </a:t>
                      </a:r>
                      <a:endParaRPr lang="es-CL" sz="1200">
                        <a:effectLst/>
                      </a:endParaRPr>
                    </a:p>
                    <a:p>
                      <a:pPr marL="259080" algn="l">
                        <a:spcBef>
                          <a:spcPts val="140"/>
                        </a:spcBef>
                        <a:spcAft>
                          <a:spcPts val="0"/>
                        </a:spcAft>
                      </a:pPr>
                      <a:r>
                        <a:rPr lang="es-ES" sz="1200">
                          <a:effectLst/>
                        </a:rPr>
                        <a:t>Total</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949299697"/>
                  </a:ext>
                </a:extLst>
              </a:tr>
              <a:tr h="220731">
                <a:tc>
                  <a:txBody>
                    <a:bodyPr/>
                    <a:lstStyle/>
                    <a:p>
                      <a:pPr marR="125095" algn="r">
                        <a:spcBef>
                          <a:spcPts val="145"/>
                        </a:spcBef>
                        <a:spcAft>
                          <a:spcPts val="0"/>
                        </a:spcAft>
                      </a:pPr>
                      <a:r>
                        <a:rPr lang="es-ES" sz="1200">
                          <a:effectLst/>
                        </a:rPr>
                        <a:t>2025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5"/>
                        </a:spcBef>
                        <a:spcAft>
                          <a:spcPts val="0"/>
                        </a:spcAft>
                      </a:pPr>
                      <a:r>
                        <a:rPr lang="es-ES" sz="1200">
                          <a:effectLst/>
                        </a:rPr>
                        <a:t>104.918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795" algn="ctr">
                        <a:spcBef>
                          <a:spcPts val="145"/>
                        </a:spcBef>
                        <a:spcAft>
                          <a:spcPts val="0"/>
                        </a:spcAft>
                      </a:pPr>
                      <a:r>
                        <a:rPr lang="es-ES" sz="1200">
                          <a:effectLst/>
                        </a:rPr>
                        <a:t>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5"/>
                        </a:spcBef>
                        <a:spcAft>
                          <a:spcPts val="0"/>
                        </a:spcAft>
                      </a:pPr>
                      <a:r>
                        <a:rPr lang="es-ES" sz="1200">
                          <a:effectLst/>
                        </a:rPr>
                        <a:t>2.624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0175" algn="ctr">
                        <a:spcBef>
                          <a:spcPts val="145"/>
                        </a:spcBef>
                        <a:spcAft>
                          <a:spcPts val="0"/>
                        </a:spcAft>
                      </a:pPr>
                      <a:r>
                        <a:rPr lang="es-ES" sz="1200">
                          <a:effectLst/>
                        </a:rPr>
                        <a:t>-6.527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5"/>
                        </a:spcBef>
                        <a:spcAft>
                          <a:spcPts val="0"/>
                        </a:spcAft>
                      </a:pPr>
                      <a:r>
                        <a:rPr lang="es-ES" sz="1200">
                          <a:effectLst/>
                        </a:rPr>
                        <a:t>3.287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20015" algn="r">
                        <a:spcBef>
                          <a:spcPts val="145"/>
                        </a:spcBef>
                        <a:spcAft>
                          <a:spcPts val="0"/>
                        </a:spcAft>
                      </a:pPr>
                      <a:r>
                        <a:rPr lang="es-ES" sz="1200">
                          <a:effectLst/>
                        </a:rPr>
                        <a:t>104.302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923432802"/>
                  </a:ext>
                </a:extLst>
              </a:tr>
              <a:tr h="220731">
                <a:tc>
                  <a:txBody>
                    <a:bodyPr/>
                    <a:lstStyle/>
                    <a:p>
                      <a:pPr marR="125095" algn="r">
                        <a:spcBef>
                          <a:spcPts val="140"/>
                        </a:spcBef>
                      </a:pPr>
                      <a:r>
                        <a:rPr lang="es-ES" sz="1200">
                          <a:effectLst/>
                        </a:rPr>
                        <a:t>2026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210.982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2870" algn="r">
                        <a:spcBef>
                          <a:spcPts val="140"/>
                        </a:spcBef>
                      </a:pPr>
                      <a:r>
                        <a:rPr lang="es-ES" sz="1200">
                          <a:effectLst/>
                        </a:rPr>
                        <a:t>221.592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3.229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-18.534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3.995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20015" algn="r">
                        <a:spcBef>
                          <a:spcPts val="140"/>
                        </a:spcBef>
                      </a:pPr>
                      <a:r>
                        <a:rPr lang="es-ES" sz="1200">
                          <a:effectLst/>
                        </a:rPr>
                        <a:t>421.264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159153974"/>
                  </a:ext>
                </a:extLst>
              </a:tr>
              <a:tr h="220731">
                <a:tc>
                  <a:txBody>
                    <a:bodyPr/>
                    <a:lstStyle/>
                    <a:p>
                      <a:pPr marR="125095" algn="r">
                        <a:spcBef>
                          <a:spcPts val="140"/>
                        </a:spcBef>
                      </a:pPr>
                      <a:r>
                        <a:rPr lang="es-ES" sz="1200">
                          <a:effectLst/>
                        </a:rPr>
                        <a:t>2027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316.569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2870" algn="r">
                        <a:spcBef>
                          <a:spcPts val="140"/>
                        </a:spcBef>
                      </a:pPr>
                      <a:r>
                        <a:rPr lang="es-ES" sz="1200">
                          <a:effectLst/>
                        </a:rPr>
                        <a:t>459.421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3.280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-23.241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4.756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20015" algn="r">
                        <a:spcBef>
                          <a:spcPts val="140"/>
                        </a:spcBef>
                      </a:pPr>
                      <a:r>
                        <a:rPr lang="es-ES" sz="1200">
                          <a:effectLst/>
                        </a:rPr>
                        <a:t>760.784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753820751"/>
                  </a:ext>
                </a:extLst>
              </a:tr>
              <a:tr h="220731">
                <a:tc>
                  <a:txBody>
                    <a:bodyPr/>
                    <a:lstStyle/>
                    <a:p>
                      <a:pPr marR="125095" algn="r">
                        <a:spcBef>
                          <a:spcPts val="140"/>
                        </a:spcBef>
                      </a:pPr>
                      <a:r>
                        <a:rPr lang="es-ES" sz="1200">
                          <a:effectLst/>
                        </a:rPr>
                        <a:t>2028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dirty="0">
                          <a:effectLst/>
                        </a:rPr>
                        <a:t>424.423</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2870" algn="r">
                        <a:spcBef>
                          <a:spcPts val="140"/>
                        </a:spcBef>
                      </a:pPr>
                      <a:r>
                        <a:rPr lang="es-ES" sz="1200">
                          <a:effectLst/>
                        </a:rPr>
                        <a:t>693.832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3.342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dirty="0">
                          <a:effectLst/>
                        </a:rPr>
                        <a:t>-23.679</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5.631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1.103.548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667741295"/>
                  </a:ext>
                </a:extLst>
              </a:tr>
              <a:tr h="220731">
                <a:tc>
                  <a:txBody>
                    <a:bodyPr/>
                    <a:lstStyle/>
                    <a:p>
                      <a:pPr marR="125095" algn="r">
                        <a:spcBef>
                          <a:spcPts val="140"/>
                        </a:spcBef>
                      </a:pPr>
                      <a:r>
                        <a:rPr lang="es-ES" sz="1200">
                          <a:effectLst/>
                        </a:rPr>
                        <a:t>2029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526.385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2870" algn="r">
                        <a:spcBef>
                          <a:spcPts val="140"/>
                        </a:spcBef>
                      </a:pPr>
                      <a:r>
                        <a:rPr lang="es-ES" sz="1200">
                          <a:effectLst/>
                        </a:rPr>
                        <a:t>939.070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3.398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-24.169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5.985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1.450.668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666584341"/>
                  </a:ext>
                </a:extLst>
              </a:tr>
              <a:tr h="220731">
                <a:tc>
                  <a:txBody>
                    <a:bodyPr/>
                    <a:lstStyle/>
                    <a:p>
                      <a:pPr marR="125095" algn="r">
                        <a:spcBef>
                          <a:spcPts val="140"/>
                        </a:spcBef>
                      </a:pPr>
                      <a:r>
                        <a:rPr lang="es-ES" sz="1200">
                          <a:effectLst/>
                        </a:rPr>
                        <a:t>2030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629.303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1.121.930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3.453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-24.604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6.362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1.736.445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937348975"/>
                  </a:ext>
                </a:extLst>
              </a:tr>
              <a:tr h="220731">
                <a:tc>
                  <a:txBody>
                    <a:bodyPr/>
                    <a:lstStyle/>
                    <a:p>
                      <a:pPr marR="125095" algn="r">
                        <a:spcBef>
                          <a:spcPts val="140"/>
                        </a:spcBef>
                      </a:pPr>
                      <a:r>
                        <a:rPr lang="es-ES" sz="1200">
                          <a:effectLst/>
                        </a:rPr>
                        <a:t>2031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632.572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1.310.580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3.509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-25.026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6.760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1.928.395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848554087"/>
                  </a:ext>
                </a:extLst>
              </a:tr>
              <a:tr h="220731">
                <a:tc>
                  <a:txBody>
                    <a:bodyPr/>
                    <a:lstStyle/>
                    <a:p>
                      <a:pPr marR="125095" algn="r">
                        <a:spcBef>
                          <a:spcPts val="140"/>
                        </a:spcBef>
                      </a:pPr>
                      <a:r>
                        <a:rPr lang="es-ES" sz="1200">
                          <a:effectLst/>
                        </a:rPr>
                        <a:t>2032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633.994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1.330.106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3.555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-25.432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7.201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1.949.424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119553887"/>
                  </a:ext>
                </a:extLst>
              </a:tr>
              <a:tr h="220731">
                <a:tc>
                  <a:txBody>
                    <a:bodyPr/>
                    <a:lstStyle/>
                    <a:p>
                      <a:pPr marR="125095" algn="r">
                        <a:spcBef>
                          <a:spcPts val="140"/>
                        </a:spcBef>
                      </a:pPr>
                      <a:r>
                        <a:rPr lang="es-ES" sz="1200">
                          <a:effectLst/>
                        </a:rPr>
                        <a:t>2033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639.559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1.345.878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3.624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-25.756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7.646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1.970.952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312483958"/>
                  </a:ext>
                </a:extLst>
              </a:tr>
              <a:tr h="220731">
                <a:tc>
                  <a:txBody>
                    <a:bodyPr/>
                    <a:lstStyle/>
                    <a:p>
                      <a:pPr marR="125095" algn="r">
                        <a:spcBef>
                          <a:spcPts val="140"/>
                        </a:spcBef>
                      </a:pPr>
                      <a:r>
                        <a:rPr lang="es-ES" sz="1200">
                          <a:effectLst/>
                        </a:rPr>
                        <a:t>2034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642.296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1.371.380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3.679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-26.238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8.111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1.999.228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58020856"/>
                  </a:ext>
                </a:extLst>
              </a:tr>
              <a:tr h="220731">
                <a:tc>
                  <a:txBody>
                    <a:bodyPr/>
                    <a:lstStyle/>
                    <a:p>
                      <a:pPr marR="125095" algn="r">
                        <a:spcBef>
                          <a:spcPts val="140"/>
                        </a:spcBef>
                      </a:pPr>
                      <a:r>
                        <a:rPr lang="es-ES" sz="1200">
                          <a:effectLst/>
                        </a:rPr>
                        <a:t>2035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644.876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dirty="0">
                          <a:effectLst/>
                        </a:rPr>
                        <a:t>1.389.048</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dirty="0">
                          <a:effectLst/>
                        </a:rPr>
                        <a:t>3.734</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-26.596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8.568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2.019.629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793083095"/>
                  </a:ext>
                </a:extLst>
              </a:tr>
              <a:tr h="220731">
                <a:tc>
                  <a:txBody>
                    <a:bodyPr/>
                    <a:lstStyle/>
                    <a:p>
                      <a:pPr marR="125095" algn="r">
                        <a:spcBef>
                          <a:spcPts val="140"/>
                        </a:spcBef>
                      </a:pPr>
                      <a:r>
                        <a:rPr lang="es-ES" sz="1200">
                          <a:effectLst/>
                        </a:rPr>
                        <a:t>2036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647.333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1.407.724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3.789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-26.936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9.035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2.040.944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52515915"/>
                  </a:ext>
                </a:extLst>
              </a:tr>
              <a:tr h="220731">
                <a:tc>
                  <a:txBody>
                    <a:bodyPr/>
                    <a:lstStyle/>
                    <a:p>
                      <a:pPr marR="125095" algn="r">
                        <a:spcBef>
                          <a:spcPts val="140"/>
                        </a:spcBef>
                      </a:pPr>
                      <a:r>
                        <a:rPr lang="es-ES" sz="1200">
                          <a:effectLst/>
                        </a:rPr>
                        <a:t>2037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648.951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1.426.256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3.839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-27.257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9.506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2.061.296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704859975"/>
                  </a:ext>
                </a:extLst>
              </a:tr>
              <a:tr h="220731">
                <a:tc>
                  <a:txBody>
                    <a:bodyPr/>
                    <a:lstStyle/>
                    <a:p>
                      <a:pPr marR="125095" algn="r">
                        <a:spcBef>
                          <a:spcPts val="140"/>
                        </a:spcBef>
                      </a:pPr>
                      <a:r>
                        <a:rPr lang="es-ES" sz="1200">
                          <a:effectLst/>
                        </a:rPr>
                        <a:t>2038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652.273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1.443.025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dirty="0">
                          <a:effectLst/>
                        </a:rPr>
                        <a:t>3.900</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-27.529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24485" algn="l">
                        <a:spcBef>
                          <a:spcPts val="140"/>
                        </a:spcBef>
                      </a:pPr>
                      <a:r>
                        <a:rPr lang="es-ES" sz="1200">
                          <a:effectLst/>
                        </a:rPr>
                        <a:t>9.991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2.081.660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042965797"/>
                  </a:ext>
                </a:extLst>
              </a:tr>
              <a:tr h="220731">
                <a:tc>
                  <a:txBody>
                    <a:bodyPr/>
                    <a:lstStyle/>
                    <a:p>
                      <a:pPr marR="125095" algn="r">
                        <a:spcBef>
                          <a:spcPts val="140"/>
                        </a:spcBef>
                      </a:pPr>
                      <a:r>
                        <a:rPr lang="es-ES" sz="1200">
                          <a:effectLst/>
                        </a:rPr>
                        <a:t>2039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654.244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1.464.023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3.954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-27.859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10.478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2.104.841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7232650"/>
                  </a:ext>
                </a:extLst>
              </a:tr>
              <a:tr h="220731">
                <a:tc>
                  <a:txBody>
                    <a:bodyPr/>
                    <a:lstStyle/>
                    <a:p>
                      <a:pPr marR="125095" algn="r">
                        <a:spcBef>
                          <a:spcPts val="140"/>
                        </a:spcBef>
                      </a:pPr>
                      <a:r>
                        <a:rPr lang="es-ES" sz="1200">
                          <a:effectLst/>
                        </a:rPr>
                        <a:t>2040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656.029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1.481.259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dirty="0">
                          <a:effectLst/>
                        </a:rPr>
                        <a:t>4.008</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-28.111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10.985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2.124.169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23268005"/>
                  </a:ext>
                </a:extLst>
              </a:tr>
              <a:tr h="220731">
                <a:tc>
                  <a:txBody>
                    <a:bodyPr/>
                    <a:lstStyle/>
                    <a:p>
                      <a:pPr marR="125095" algn="r">
                        <a:spcBef>
                          <a:spcPts val="140"/>
                        </a:spcBef>
                      </a:pPr>
                      <a:r>
                        <a:rPr lang="es-ES" sz="1200">
                          <a:effectLst/>
                        </a:rPr>
                        <a:t>2041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657.627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1.498.719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4.061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-28.338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11.455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2.143.524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044271078"/>
                  </a:ext>
                </a:extLst>
              </a:tr>
              <a:tr h="220731">
                <a:tc>
                  <a:txBody>
                    <a:bodyPr/>
                    <a:lstStyle/>
                    <a:p>
                      <a:pPr marR="125095" algn="r">
                        <a:spcBef>
                          <a:spcPts val="140"/>
                        </a:spcBef>
                      </a:pPr>
                      <a:r>
                        <a:rPr lang="es-ES" sz="1200">
                          <a:effectLst/>
                        </a:rPr>
                        <a:t>2042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658.808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1.515.855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4.112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dirty="0">
                          <a:effectLst/>
                        </a:rPr>
                        <a:t>-28.538</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11.917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2.162.154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834556244"/>
                  </a:ext>
                </a:extLst>
              </a:tr>
              <a:tr h="220731">
                <a:tc>
                  <a:txBody>
                    <a:bodyPr/>
                    <a:lstStyle/>
                    <a:p>
                      <a:pPr marR="125095" algn="r">
                        <a:spcBef>
                          <a:spcPts val="140"/>
                        </a:spcBef>
                      </a:pPr>
                      <a:r>
                        <a:rPr lang="es-ES" sz="1200">
                          <a:effectLst/>
                        </a:rPr>
                        <a:t>2043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660.229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1.532.116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4.166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dirty="0">
                          <a:effectLst/>
                        </a:rPr>
                        <a:t>-28.699</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12.380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2.180.192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260717149"/>
                  </a:ext>
                </a:extLst>
              </a:tr>
              <a:tr h="220731">
                <a:tc>
                  <a:txBody>
                    <a:bodyPr/>
                    <a:lstStyle/>
                    <a:p>
                      <a:pPr marR="125095" algn="r">
                        <a:spcBef>
                          <a:spcPts val="140"/>
                        </a:spcBef>
                      </a:pPr>
                      <a:r>
                        <a:rPr lang="es-ES" sz="1200">
                          <a:effectLst/>
                        </a:rPr>
                        <a:t>2044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661.024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1.549.134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4.216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-28.847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12.837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2.198.365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261612538"/>
                  </a:ext>
                </a:extLst>
              </a:tr>
              <a:tr h="220731">
                <a:tc>
                  <a:txBody>
                    <a:bodyPr/>
                    <a:lstStyle/>
                    <a:p>
                      <a:pPr marR="125095" algn="r">
                        <a:spcBef>
                          <a:spcPts val="140"/>
                        </a:spcBef>
                      </a:pPr>
                      <a:r>
                        <a:rPr lang="es-ES" sz="1200">
                          <a:effectLst/>
                        </a:rPr>
                        <a:t>2045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661.559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1.564.635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4.265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dirty="0">
                          <a:effectLst/>
                        </a:rPr>
                        <a:t>-28.942</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13.319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2.214.836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987291296"/>
                  </a:ext>
                </a:extLst>
              </a:tr>
              <a:tr h="220731">
                <a:tc>
                  <a:txBody>
                    <a:bodyPr/>
                    <a:lstStyle/>
                    <a:p>
                      <a:pPr marR="125095" algn="r">
                        <a:spcBef>
                          <a:spcPts val="140"/>
                        </a:spcBef>
                      </a:pPr>
                      <a:r>
                        <a:rPr lang="es-ES" sz="1200">
                          <a:effectLst/>
                        </a:rPr>
                        <a:t>2046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661.844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1.579.858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4.313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-29.000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dirty="0">
                          <a:effectLst/>
                        </a:rPr>
                        <a:t>13.876</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2.230.891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211139927"/>
                  </a:ext>
                </a:extLst>
              </a:tr>
              <a:tr h="220731">
                <a:tc>
                  <a:txBody>
                    <a:bodyPr/>
                    <a:lstStyle/>
                    <a:p>
                      <a:pPr marR="125095" algn="r">
                        <a:spcBef>
                          <a:spcPts val="140"/>
                        </a:spcBef>
                      </a:pPr>
                      <a:r>
                        <a:rPr lang="es-ES" sz="1200">
                          <a:effectLst/>
                        </a:rPr>
                        <a:t>2047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662.044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1.594.639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4.361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-29.017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dirty="0">
                          <a:effectLst/>
                        </a:rPr>
                        <a:t>14.414</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2.246.441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258919779"/>
                  </a:ext>
                </a:extLst>
              </a:tr>
              <a:tr h="220731">
                <a:tc>
                  <a:txBody>
                    <a:bodyPr/>
                    <a:lstStyle/>
                    <a:p>
                      <a:pPr marR="125095" algn="r">
                        <a:spcBef>
                          <a:spcPts val="140"/>
                        </a:spcBef>
                      </a:pPr>
                      <a:r>
                        <a:rPr lang="es-ES" sz="1200">
                          <a:effectLst/>
                        </a:rPr>
                        <a:t>2048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661.587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1.609.358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4.405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-29.026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15.001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a:effectLst/>
                        </a:rPr>
                        <a:t>2.261.325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852020768"/>
                  </a:ext>
                </a:extLst>
              </a:tr>
              <a:tr h="220731">
                <a:tc>
                  <a:txBody>
                    <a:bodyPr/>
                    <a:lstStyle/>
                    <a:p>
                      <a:pPr marR="125095" algn="r">
                        <a:spcBef>
                          <a:spcPts val="140"/>
                        </a:spcBef>
                      </a:pPr>
                      <a:r>
                        <a:rPr lang="es-ES" sz="1200">
                          <a:effectLst/>
                        </a:rPr>
                        <a:t>2049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661.112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1.622.532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4.449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-29.006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15.577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dirty="0">
                          <a:effectLst/>
                        </a:rPr>
                        <a:t>2.274.665</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533739814"/>
                  </a:ext>
                </a:extLst>
              </a:tr>
              <a:tr h="220731">
                <a:tc>
                  <a:txBody>
                    <a:bodyPr/>
                    <a:lstStyle/>
                    <a:p>
                      <a:pPr marR="125095" algn="r">
                        <a:spcBef>
                          <a:spcPts val="140"/>
                        </a:spcBef>
                      </a:pPr>
                      <a:r>
                        <a:rPr lang="es-ES" sz="1200">
                          <a:effectLst/>
                        </a:rPr>
                        <a:t>2050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60655" algn="r">
                        <a:spcBef>
                          <a:spcPts val="140"/>
                        </a:spcBef>
                      </a:pPr>
                      <a:r>
                        <a:rPr lang="es-ES" sz="1200">
                          <a:effectLst/>
                        </a:rPr>
                        <a:t>660.439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06045" algn="r">
                        <a:spcBef>
                          <a:spcPts val="140"/>
                        </a:spcBef>
                      </a:pPr>
                      <a:r>
                        <a:rPr lang="es-ES" sz="1200">
                          <a:effectLst/>
                        </a:rPr>
                        <a:t>1.635.965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6370" marR="201295" algn="ctr">
                        <a:spcBef>
                          <a:spcPts val="140"/>
                        </a:spcBef>
                        <a:spcAft>
                          <a:spcPts val="0"/>
                        </a:spcAft>
                      </a:pPr>
                      <a:r>
                        <a:rPr lang="es-ES" sz="1200">
                          <a:effectLst/>
                        </a:rPr>
                        <a:t>4.493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0335" marR="131445" algn="ctr">
                        <a:spcBef>
                          <a:spcPts val="140"/>
                        </a:spcBef>
                        <a:spcAft>
                          <a:spcPts val="0"/>
                        </a:spcAft>
                      </a:pPr>
                      <a:r>
                        <a:rPr lang="es-ES" sz="1200">
                          <a:effectLst/>
                        </a:rPr>
                        <a:t>-28.985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85115" algn="l">
                        <a:spcBef>
                          <a:spcPts val="140"/>
                        </a:spcBef>
                      </a:pPr>
                      <a:r>
                        <a:rPr lang="es-ES" sz="1200">
                          <a:effectLst/>
                        </a:rPr>
                        <a:t>16.152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116840" algn="r">
                        <a:spcBef>
                          <a:spcPts val="140"/>
                        </a:spcBef>
                      </a:pPr>
                      <a:r>
                        <a:rPr lang="es-ES" sz="1200" dirty="0">
                          <a:effectLst/>
                        </a:rPr>
                        <a:t>2.288.063</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262315338"/>
                  </a:ext>
                </a:extLst>
              </a:tr>
            </a:tbl>
          </a:graphicData>
        </a:graphic>
      </p:graphicFrame>
    </p:spTree>
    <p:extLst>
      <p:ext uri="{BB962C8B-B14F-4D97-AF65-F5344CB8AC3E}">
        <p14:creationId xmlns:p14="http://schemas.microsoft.com/office/powerpoint/2010/main" val="131064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arcador de texto 1">
            <a:extLst>
              <a:ext uri="{FF2B5EF4-FFF2-40B4-BE49-F238E27FC236}">
                <a16:creationId xmlns:a16="http://schemas.microsoft.com/office/drawing/2014/main" id="{BCC0B202-0928-C4DA-E9CC-6A4D8D5F7C75}"/>
              </a:ext>
            </a:extLst>
          </p:cNvPr>
          <p:cNvSpPr txBox="1">
            <a:spLocks/>
          </p:cNvSpPr>
          <p:nvPr/>
        </p:nvSpPr>
        <p:spPr>
          <a:xfrm>
            <a:off x="831850" y="451945"/>
            <a:ext cx="10515600" cy="689521"/>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s-CL" sz="36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Temario</a:t>
            </a:r>
          </a:p>
        </p:txBody>
      </p:sp>
      <p:sp>
        <p:nvSpPr>
          <p:cNvPr id="7" name="Marcador de contenido 2">
            <a:extLst>
              <a:ext uri="{FF2B5EF4-FFF2-40B4-BE49-F238E27FC236}">
                <a16:creationId xmlns:a16="http://schemas.microsoft.com/office/drawing/2014/main" id="{206B309E-2CCC-28F7-407D-903EEC43FFC4}"/>
              </a:ext>
            </a:extLst>
          </p:cNvPr>
          <p:cNvSpPr txBox="1">
            <a:spLocks/>
          </p:cNvSpPr>
          <p:nvPr/>
        </p:nvSpPr>
        <p:spPr>
          <a:xfrm>
            <a:off x="4719145" y="1545020"/>
            <a:ext cx="6800193" cy="460041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marR="0" lvl="0" indent="-514350" algn="l" defTabSz="914400" rtl="0" eaLnBrk="1" fontAlgn="auto" latinLnBrk="0" hangingPunct="1">
              <a:lnSpc>
                <a:spcPct val="90000"/>
              </a:lnSpc>
              <a:spcBef>
                <a:spcPts val="1000"/>
              </a:spcBef>
              <a:spcAft>
                <a:spcPts val="0"/>
              </a:spcAft>
              <a:buClrTx/>
              <a:buSzTx/>
              <a:buFont typeface="+mj-lt"/>
              <a:buAutoNum type="arabicPeriod" startAt="4"/>
              <a:tabLst/>
              <a:defRPr/>
            </a:pPr>
            <a:r>
              <a:rPr kumimoji="0" lang="es-ES"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Otros cambios regulatorios</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s-CL" sz="20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endParaRP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Aumento del tope imponible</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Fondos generacionales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Inversiones</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Retiro Programado</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r>
              <a:rPr kumimoji="0" lang="es-CL" sz="1900" b="0"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Autopréstamo</a:t>
            </a:r>
          </a:p>
          <a:p>
            <a:pPr marL="1371600" marR="0" lvl="2" indent="-457200" algn="l" defTabSz="914400" rtl="0" eaLnBrk="1" fontAlgn="auto" latinLnBrk="0" hangingPunct="1">
              <a:lnSpc>
                <a:spcPct val="90000"/>
              </a:lnSpc>
              <a:spcBef>
                <a:spcPts val="500"/>
              </a:spcBef>
              <a:spcAft>
                <a:spcPts val="0"/>
              </a:spcAft>
              <a:buClrTx/>
              <a:buSzTx/>
              <a:buFont typeface="+mj-lt"/>
              <a:buAutoNum type="alphaLcPeriod"/>
              <a:tabLst/>
              <a:defRPr/>
            </a:pPr>
            <a:endParaRPr kumimoji="0" lang="es-ES" sz="2000" b="0" i="0" u="none" strike="noStrike" kern="1200" cap="none" spc="0" normalizeH="0" baseline="0" noProof="0" dirty="0">
              <a:ln>
                <a:noFill/>
              </a:ln>
              <a:solidFill>
                <a:schemeClr val="tx2"/>
              </a:solidFill>
              <a:effectLst/>
              <a:uLnTx/>
              <a:uFillTx/>
              <a:latin typeface="Verdana" panose="020B0604030504040204" pitchFamily="34" charset="0"/>
              <a:ea typeface="Verdana" panose="020B0604030504040204" pitchFamily="34" charset="0"/>
            </a:endParaRP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5"/>
              <a:tabLst/>
              <a:defRPr/>
            </a:pPr>
            <a:r>
              <a:rPr lang="es-ES" sz="1900" b="1" dirty="0">
                <a:solidFill>
                  <a:srgbClr val="0C4581"/>
                </a:solidFill>
              </a:rPr>
              <a:t>Pensión Garantizada Universal (PGU)</a:t>
            </a: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5"/>
              <a:tabLst/>
              <a:defRPr/>
            </a:pPr>
            <a:r>
              <a:rPr lang="es-ES" sz="1900" b="1" dirty="0">
                <a:solidFill>
                  <a:srgbClr val="0C4581"/>
                </a:solidFill>
              </a:rPr>
              <a:t>Vigencia</a:t>
            </a: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5"/>
              <a:tabLst/>
              <a:defRPr/>
            </a:pPr>
            <a:r>
              <a:rPr lang="es-ES" sz="1900" b="1" dirty="0">
                <a:solidFill>
                  <a:srgbClr val="0C4581"/>
                </a:solidFill>
              </a:rPr>
              <a:t>Efectos en Mercado de Capitales</a:t>
            </a:r>
          </a:p>
          <a:p>
            <a:pPr marL="514350" marR="0" lvl="2" indent="-514350" algn="l" defTabSz="914400" rtl="0" eaLnBrk="1" fontAlgn="auto" latinLnBrk="0" hangingPunct="1">
              <a:lnSpc>
                <a:spcPct val="90000"/>
              </a:lnSpc>
              <a:spcBef>
                <a:spcPts val="1000"/>
              </a:spcBef>
              <a:spcAft>
                <a:spcPts val="0"/>
              </a:spcAft>
              <a:buClrTx/>
              <a:buSzTx/>
              <a:buFont typeface="+mj-lt"/>
              <a:buAutoNum type="arabicPeriod" startAt="5"/>
              <a:tabLst/>
              <a:defRPr/>
            </a:pPr>
            <a:r>
              <a:rPr kumimoji="0" lang="es-ES" sz="1900" b="1" i="0" u="none" strike="noStrike" kern="1200" cap="none" spc="0" normalizeH="0" baseline="0" noProof="0" dirty="0">
                <a:ln>
                  <a:noFill/>
                </a:ln>
                <a:solidFill>
                  <a:srgbClr val="0C4581"/>
                </a:solidFill>
                <a:effectLst/>
                <a:uLnTx/>
                <a:uFillTx/>
                <a:latin typeface="Verdana" panose="020B0604030504040204" pitchFamily="34" charset="0"/>
                <a:ea typeface="Verdana" panose="020B0604030504040204" pitchFamily="34" charset="0"/>
              </a:rPr>
              <a:t>Efectos en Presupuesto Fiscal</a:t>
            </a:r>
            <a:endParaRPr kumimoji="0" lang="es-CL" sz="19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endParaRPr>
          </a:p>
        </p:txBody>
      </p:sp>
      <p:pic>
        <p:nvPicPr>
          <p:cNvPr id="2" name="Imagen 1">
            <a:extLst>
              <a:ext uri="{FF2B5EF4-FFF2-40B4-BE49-F238E27FC236}">
                <a16:creationId xmlns:a16="http://schemas.microsoft.com/office/drawing/2014/main" id="{A48336F9-ECEB-0709-9759-B83FB207A891}"/>
              </a:ext>
            </a:extLst>
          </p:cNvPr>
          <p:cNvPicPr>
            <a:picLocks noChangeAspect="1"/>
          </p:cNvPicPr>
          <p:nvPr/>
        </p:nvPicPr>
        <p:blipFill>
          <a:blip r:embed="rId2"/>
          <a:stretch>
            <a:fillRect/>
          </a:stretch>
        </p:blipFill>
        <p:spPr>
          <a:xfrm>
            <a:off x="1231728" y="1786597"/>
            <a:ext cx="2409053" cy="2409053"/>
          </a:xfrm>
          <a:prstGeom prst="rect">
            <a:avLst/>
          </a:prstGeom>
        </p:spPr>
      </p:pic>
    </p:spTree>
    <p:extLst>
      <p:ext uri="{BB962C8B-B14F-4D97-AF65-F5344CB8AC3E}">
        <p14:creationId xmlns:p14="http://schemas.microsoft.com/office/powerpoint/2010/main" val="35683548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A0DB5-E4DF-54F1-E84F-90BCF88D6D22}"/>
              </a:ext>
            </a:extLst>
          </p:cNvPr>
          <p:cNvSpPr>
            <a:spLocks noGrp="1"/>
          </p:cNvSpPr>
          <p:nvPr>
            <p:ph type="title"/>
          </p:nvPr>
        </p:nvSpPr>
        <p:spPr>
          <a:xfrm>
            <a:off x="522515" y="418982"/>
            <a:ext cx="11385006" cy="886397"/>
          </a:xfrm>
        </p:spPr>
        <p:txBody>
          <a:bodyPr vert="horz" wrap="square" lIns="0" tIns="0" rIns="0" bIns="0" rtlCol="0" anchor="t">
            <a:spAutoFit/>
          </a:bodyPr>
          <a:lstStyle/>
          <a:p>
            <a:r>
              <a:rPr lang="es-CL" sz="3200" b="1" dirty="0">
                <a:solidFill>
                  <a:srgbClr val="002060"/>
                </a:solidFill>
                <a:ea typeface="Gadugi"/>
              </a:rPr>
              <a:t>Efectos sobre el Presupuesto Fiscal: Nuevas Instituciones Públicas y fortalecimiento de la Superintendencia de Pensiones</a:t>
            </a:r>
          </a:p>
        </p:txBody>
      </p:sp>
      <p:sp>
        <p:nvSpPr>
          <p:cNvPr id="6" name="TextBox 5">
            <a:extLst>
              <a:ext uri="{FF2B5EF4-FFF2-40B4-BE49-F238E27FC236}">
                <a16:creationId xmlns:a16="http://schemas.microsoft.com/office/drawing/2014/main" id="{D2153E3C-1B13-BEBE-E91F-A82849405CCD}"/>
              </a:ext>
            </a:extLst>
          </p:cNvPr>
          <p:cNvSpPr txBox="1"/>
          <p:nvPr/>
        </p:nvSpPr>
        <p:spPr>
          <a:xfrm>
            <a:off x="4724400" y="320040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TextBox 6">
            <a:extLst>
              <a:ext uri="{FF2B5EF4-FFF2-40B4-BE49-F238E27FC236}">
                <a16:creationId xmlns:a16="http://schemas.microsoft.com/office/drawing/2014/main" id="{AC3D0488-FD41-DA1E-055A-40D2C488F7D3}"/>
              </a:ext>
            </a:extLst>
          </p:cNvPr>
          <p:cNvSpPr txBox="1"/>
          <p:nvPr/>
        </p:nvSpPr>
        <p:spPr>
          <a:xfrm>
            <a:off x="2852260" y="2038686"/>
            <a:ext cx="672551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CL" sz="1800" b="1" i="0" u="none" strike="noStrike" kern="1200" cap="none" spc="0" normalizeH="0" baseline="0" noProof="0" dirty="0">
                <a:ln>
                  <a:noFill/>
                </a:ln>
                <a:solidFill>
                  <a:srgbClr val="002060"/>
                </a:solidFill>
                <a:effectLst/>
                <a:uLnTx/>
                <a:uFillTx/>
                <a:latin typeface="Verdana" panose="020B0604030504040204" pitchFamily="34" charset="0"/>
                <a:ea typeface="Verdana" panose="020B0604030504040204" pitchFamily="34" charset="0"/>
                <a:cs typeface="Calibri"/>
              </a:rPr>
              <a:t>Mayor Gasto fiscal para la Institucionalidad de la Reforma de Pensiones (MM$ 2023)</a:t>
            </a:r>
            <a:endParaRPr kumimoji="0" lang="en-US" sz="1800" b="1" i="0" u="none" strike="noStrike" kern="1200" cap="none" spc="0" normalizeH="0" baseline="0" noProof="0" dirty="0">
              <a:ln>
                <a:noFill/>
              </a:ln>
              <a:solidFill>
                <a:srgbClr val="002060"/>
              </a:solidFill>
              <a:effectLst/>
              <a:uLnTx/>
              <a:uFillTx/>
              <a:latin typeface="Verdana" panose="020B0604030504040204" pitchFamily="34" charset="0"/>
              <a:ea typeface="Verdana" panose="020B0604030504040204" pitchFamily="34" charset="0"/>
              <a:cs typeface="Calibri"/>
            </a:endParaRPr>
          </a:p>
        </p:txBody>
      </p:sp>
      <p:graphicFrame>
        <p:nvGraphicFramePr>
          <p:cNvPr id="3" name="Tabla 2">
            <a:extLst>
              <a:ext uri="{FF2B5EF4-FFF2-40B4-BE49-F238E27FC236}">
                <a16:creationId xmlns:a16="http://schemas.microsoft.com/office/drawing/2014/main" id="{CF653EF7-73A7-2FC1-0F70-964115713A0C}"/>
              </a:ext>
            </a:extLst>
          </p:cNvPr>
          <p:cNvGraphicFramePr>
            <a:graphicFrameLocks noGrp="1"/>
          </p:cNvGraphicFramePr>
          <p:nvPr/>
        </p:nvGraphicFramePr>
        <p:xfrm>
          <a:off x="288835" y="3058160"/>
          <a:ext cx="11385005" cy="3269879"/>
        </p:xfrm>
        <a:graphic>
          <a:graphicData uri="http://schemas.openxmlformats.org/drawingml/2006/table">
            <a:tbl>
              <a:tblPr firstRow="1" firstCol="1" lastRow="1" lastCol="1" bandRow="1" bandCol="1">
                <a:tableStyleId>{5C22544A-7EE6-4342-B048-85BDC9FD1C3A}</a:tableStyleId>
              </a:tblPr>
              <a:tblGrid>
                <a:gridCol w="1219965">
                  <a:extLst>
                    <a:ext uri="{9D8B030D-6E8A-4147-A177-3AD203B41FA5}">
                      <a16:colId xmlns:a16="http://schemas.microsoft.com/office/drawing/2014/main" val="3168594456"/>
                    </a:ext>
                  </a:extLst>
                </a:gridCol>
                <a:gridCol w="1208982">
                  <a:extLst>
                    <a:ext uri="{9D8B030D-6E8A-4147-A177-3AD203B41FA5}">
                      <a16:colId xmlns:a16="http://schemas.microsoft.com/office/drawing/2014/main" val="3157921906"/>
                    </a:ext>
                  </a:extLst>
                </a:gridCol>
                <a:gridCol w="1798998">
                  <a:extLst>
                    <a:ext uri="{9D8B030D-6E8A-4147-A177-3AD203B41FA5}">
                      <a16:colId xmlns:a16="http://schemas.microsoft.com/office/drawing/2014/main" val="2282734488"/>
                    </a:ext>
                  </a:extLst>
                </a:gridCol>
                <a:gridCol w="1278865">
                  <a:extLst>
                    <a:ext uri="{9D8B030D-6E8A-4147-A177-3AD203B41FA5}">
                      <a16:colId xmlns:a16="http://schemas.microsoft.com/office/drawing/2014/main" val="102976558"/>
                    </a:ext>
                  </a:extLst>
                </a:gridCol>
                <a:gridCol w="848584">
                  <a:extLst>
                    <a:ext uri="{9D8B030D-6E8A-4147-A177-3AD203B41FA5}">
                      <a16:colId xmlns:a16="http://schemas.microsoft.com/office/drawing/2014/main" val="3030594683"/>
                    </a:ext>
                  </a:extLst>
                </a:gridCol>
                <a:gridCol w="1034276">
                  <a:extLst>
                    <a:ext uri="{9D8B030D-6E8A-4147-A177-3AD203B41FA5}">
                      <a16:colId xmlns:a16="http://schemas.microsoft.com/office/drawing/2014/main" val="607891936"/>
                    </a:ext>
                  </a:extLst>
                </a:gridCol>
                <a:gridCol w="1184025">
                  <a:extLst>
                    <a:ext uri="{9D8B030D-6E8A-4147-A177-3AD203B41FA5}">
                      <a16:colId xmlns:a16="http://schemas.microsoft.com/office/drawing/2014/main" val="3440392792"/>
                    </a:ext>
                  </a:extLst>
                </a:gridCol>
                <a:gridCol w="1744091">
                  <a:extLst>
                    <a:ext uri="{9D8B030D-6E8A-4147-A177-3AD203B41FA5}">
                      <a16:colId xmlns:a16="http://schemas.microsoft.com/office/drawing/2014/main" val="1464837779"/>
                    </a:ext>
                  </a:extLst>
                </a:gridCol>
                <a:gridCol w="1067219">
                  <a:extLst>
                    <a:ext uri="{9D8B030D-6E8A-4147-A177-3AD203B41FA5}">
                      <a16:colId xmlns:a16="http://schemas.microsoft.com/office/drawing/2014/main" val="3737061644"/>
                    </a:ext>
                  </a:extLst>
                </a:gridCol>
              </a:tblGrid>
              <a:tr h="756725">
                <a:tc>
                  <a:txBody>
                    <a:bodyPr/>
                    <a:lstStyle/>
                    <a:p>
                      <a:pPr algn="l">
                        <a:spcBef>
                          <a:spcPts val="20"/>
                        </a:spcBef>
                      </a:pPr>
                      <a:r>
                        <a:rPr lang="es-ES" sz="1500">
                          <a:effectLst/>
                        </a:rPr>
                        <a:t> </a:t>
                      </a:r>
                      <a:endParaRPr lang="es-CL" sz="1500">
                        <a:effectLst/>
                      </a:endParaRPr>
                    </a:p>
                    <a:p>
                      <a:pPr marL="198755" marR="142875" algn="ctr">
                        <a:spcBef>
                          <a:spcPts val="140"/>
                        </a:spcBef>
                        <a:spcAft>
                          <a:spcPts val="0"/>
                        </a:spcAft>
                      </a:pPr>
                      <a:r>
                        <a:rPr lang="es-ES" sz="1500">
                          <a:effectLst/>
                        </a:rPr>
                        <a:t>Año</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4940" marR="106045" indent="17780" algn="ctr">
                        <a:spcBef>
                          <a:spcPts val="755"/>
                        </a:spcBef>
                        <a:spcAft>
                          <a:spcPts val="0"/>
                        </a:spcAft>
                      </a:pPr>
                      <a:endParaRPr lang="es-ES" sz="1300" dirty="0">
                        <a:effectLst/>
                      </a:endParaRPr>
                    </a:p>
                    <a:p>
                      <a:pPr marL="154940" marR="106045" indent="17780" algn="ctr">
                        <a:spcBef>
                          <a:spcPts val="755"/>
                        </a:spcBef>
                        <a:spcAft>
                          <a:spcPts val="0"/>
                        </a:spcAft>
                      </a:pPr>
                      <a:r>
                        <a:rPr lang="es-ES" sz="1300" dirty="0">
                          <a:effectLst/>
                        </a:rPr>
                        <a:t>Gestor</a:t>
                      </a:r>
                      <a:r>
                        <a:rPr lang="es-ES" sz="1300" spc="-330" dirty="0">
                          <a:effectLst/>
                        </a:rPr>
                        <a:t> </a:t>
                      </a:r>
                      <a:r>
                        <a:rPr lang="es-ES" sz="1300" dirty="0">
                          <a:effectLst/>
                        </a:rPr>
                        <a:t>del</a:t>
                      </a:r>
                      <a:r>
                        <a:rPr lang="es-ES" sz="1300" spc="-80" dirty="0">
                          <a:effectLst/>
                        </a:rPr>
                        <a:t> </a:t>
                      </a:r>
                      <a:r>
                        <a:rPr lang="es-ES" sz="1300" dirty="0">
                          <a:effectLst/>
                        </a:rPr>
                        <a:t>FIP</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43815" marR="44450" algn="ctr">
                        <a:lnSpc>
                          <a:spcPts val="1215"/>
                        </a:lnSpc>
                        <a:spcBef>
                          <a:spcPts val="145"/>
                        </a:spcBef>
                        <a:spcAft>
                          <a:spcPts val="0"/>
                        </a:spcAft>
                      </a:pPr>
                      <a:endParaRPr lang="es-ES" sz="1300" dirty="0">
                        <a:effectLst/>
                      </a:endParaRPr>
                    </a:p>
                    <a:p>
                      <a:pPr marL="43815" marR="44450" algn="ctr">
                        <a:lnSpc>
                          <a:spcPts val="1215"/>
                        </a:lnSpc>
                        <a:spcBef>
                          <a:spcPts val="145"/>
                        </a:spcBef>
                        <a:spcAft>
                          <a:spcPts val="0"/>
                        </a:spcAft>
                      </a:pPr>
                      <a:r>
                        <a:rPr lang="es-ES" sz="1300" dirty="0">
                          <a:effectLst/>
                        </a:rPr>
                        <a:t>IPE</a:t>
                      </a:r>
                      <a:endParaRPr lang="es-CL" sz="1300" dirty="0">
                        <a:effectLst/>
                      </a:endParaRPr>
                    </a:p>
                    <a:p>
                      <a:pPr marL="44450" marR="44450" algn="ctr">
                        <a:spcBef>
                          <a:spcPts val="140"/>
                        </a:spcBef>
                        <a:spcAft>
                          <a:spcPts val="0"/>
                        </a:spcAft>
                      </a:pPr>
                      <a:r>
                        <a:rPr lang="es-ES" sz="1300" spc="-5" dirty="0">
                          <a:effectLst/>
                        </a:rPr>
                        <a:t>Transferencias</a:t>
                      </a:r>
                      <a:r>
                        <a:rPr lang="es-ES" sz="1300" spc="-330" dirty="0">
                          <a:effectLst/>
                        </a:rPr>
                        <a:t> </a:t>
                      </a:r>
                      <a:r>
                        <a:rPr lang="es-ES" sz="1300" dirty="0">
                          <a:effectLst/>
                        </a:rPr>
                        <a:t>Corrientes</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30480" marR="31750" algn="ctr">
                        <a:lnSpc>
                          <a:spcPts val="1215"/>
                        </a:lnSpc>
                        <a:spcBef>
                          <a:spcPts val="755"/>
                        </a:spcBef>
                        <a:spcAft>
                          <a:spcPts val="0"/>
                        </a:spcAft>
                      </a:pPr>
                      <a:endParaRPr lang="es-ES" sz="1300" dirty="0">
                        <a:effectLst/>
                      </a:endParaRPr>
                    </a:p>
                    <a:p>
                      <a:pPr marL="30480" marR="31750" algn="ctr">
                        <a:lnSpc>
                          <a:spcPts val="1215"/>
                        </a:lnSpc>
                        <a:spcBef>
                          <a:spcPts val="755"/>
                        </a:spcBef>
                        <a:spcAft>
                          <a:spcPts val="0"/>
                        </a:spcAft>
                      </a:pPr>
                      <a:r>
                        <a:rPr lang="es-ES" sz="1300" dirty="0">
                          <a:effectLst/>
                        </a:rPr>
                        <a:t>Super.</a:t>
                      </a:r>
                      <a:endParaRPr lang="es-CL" sz="1300" dirty="0">
                        <a:effectLst/>
                      </a:endParaRPr>
                    </a:p>
                    <a:p>
                      <a:pPr marL="30480" marR="33020" algn="ctr">
                        <a:lnSpc>
                          <a:spcPts val="1215"/>
                        </a:lnSpc>
                        <a:spcBef>
                          <a:spcPts val="140"/>
                        </a:spcBef>
                        <a:spcAft>
                          <a:spcPts val="0"/>
                        </a:spcAft>
                      </a:pPr>
                      <a:r>
                        <a:rPr lang="es-ES" sz="1300" dirty="0">
                          <a:effectLst/>
                        </a:rPr>
                        <a:t>Pensiones</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ctr">
                        <a:spcBef>
                          <a:spcPts val="20"/>
                        </a:spcBef>
                      </a:pPr>
                      <a:r>
                        <a:rPr lang="es-ES" sz="1300" dirty="0">
                          <a:effectLst/>
                        </a:rPr>
                        <a:t> </a:t>
                      </a:r>
                      <a:endParaRPr lang="es-CL" sz="1300" dirty="0">
                        <a:effectLst/>
                      </a:endParaRPr>
                    </a:p>
                    <a:p>
                      <a:pPr marL="140970" algn="ctr">
                        <a:spcBef>
                          <a:spcPts val="140"/>
                        </a:spcBef>
                        <a:spcAft>
                          <a:spcPts val="0"/>
                        </a:spcAft>
                      </a:pPr>
                      <a:r>
                        <a:rPr lang="es-ES" sz="1300" dirty="0">
                          <a:effectLst/>
                        </a:rPr>
                        <a:t>IPS</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73990" marR="38735" indent="-131445" algn="ctr">
                        <a:spcBef>
                          <a:spcPts val="755"/>
                        </a:spcBef>
                        <a:spcAft>
                          <a:spcPts val="0"/>
                        </a:spcAft>
                      </a:pPr>
                      <a:endParaRPr lang="es-ES" sz="1300" spc="-5" dirty="0">
                        <a:effectLst/>
                      </a:endParaRPr>
                    </a:p>
                    <a:p>
                      <a:pPr marL="173990" marR="38735" indent="-131445" algn="ctr">
                        <a:spcBef>
                          <a:spcPts val="755"/>
                        </a:spcBef>
                        <a:spcAft>
                          <a:spcPts val="0"/>
                        </a:spcAft>
                      </a:pPr>
                      <a:r>
                        <a:rPr lang="es-ES" sz="1300" spc="-5" dirty="0">
                          <a:effectLst/>
                        </a:rPr>
                        <a:t>Servicio</a:t>
                      </a:r>
                      <a:r>
                        <a:rPr lang="es-ES" sz="1300" spc="-330" dirty="0">
                          <a:effectLst/>
                        </a:rPr>
                        <a:t> </a:t>
                      </a:r>
                      <a:r>
                        <a:rPr lang="es-ES" sz="1300" dirty="0">
                          <a:effectLst/>
                        </a:rPr>
                        <a:t>Civil</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40640" marR="47625" algn="ctr">
                        <a:lnSpc>
                          <a:spcPts val="1215"/>
                        </a:lnSpc>
                        <a:spcBef>
                          <a:spcPts val="145"/>
                        </a:spcBef>
                        <a:spcAft>
                          <a:spcPts val="0"/>
                        </a:spcAft>
                      </a:pPr>
                      <a:endParaRPr lang="es-ES" sz="1300" dirty="0">
                        <a:effectLst/>
                      </a:endParaRPr>
                    </a:p>
                    <a:p>
                      <a:pPr marL="40640" marR="47625" algn="ctr">
                        <a:lnSpc>
                          <a:spcPts val="1215"/>
                        </a:lnSpc>
                        <a:spcBef>
                          <a:spcPts val="145"/>
                        </a:spcBef>
                        <a:spcAft>
                          <a:spcPts val="0"/>
                        </a:spcAft>
                      </a:pPr>
                      <a:r>
                        <a:rPr lang="es-ES" sz="1300" dirty="0" err="1">
                          <a:effectLst/>
                        </a:rPr>
                        <a:t>Subs</a:t>
                      </a:r>
                      <a:r>
                        <a:rPr lang="es-ES" sz="1300" dirty="0">
                          <a:effectLst/>
                        </a:rPr>
                        <a:t>.</a:t>
                      </a:r>
                      <a:endParaRPr lang="es-CL" sz="1300" dirty="0">
                        <a:effectLst/>
                      </a:endParaRPr>
                    </a:p>
                    <a:p>
                      <a:pPr marL="41910" marR="47625" algn="ctr">
                        <a:spcBef>
                          <a:spcPts val="140"/>
                        </a:spcBef>
                        <a:spcAft>
                          <a:spcPts val="0"/>
                        </a:spcAft>
                      </a:pPr>
                      <a:r>
                        <a:rPr lang="es-ES" sz="1300" spc="-5" dirty="0">
                          <a:effectLst/>
                        </a:rPr>
                        <a:t>Previsión</a:t>
                      </a:r>
                      <a:r>
                        <a:rPr lang="es-ES" sz="1300" spc="-330" dirty="0">
                          <a:effectLst/>
                        </a:rPr>
                        <a:t> </a:t>
                      </a:r>
                      <a:r>
                        <a:rPr lang="es-ES" sz="1300" dirty="0">
                          <a:effectLst/>
                        </a:rPr>
                        <a:t>Social</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6210" marR="43180" indent="-114300" algn="ctr">
                        <a:spcBef>
                          <a:spcPts val="755"/>
                        </a:spcBef>
                        <a:spcAft>
                          <a:spcPts val="0"/>
                        </a:spcAft>
                      </a:pPr>
                      <a:endParaRPr lang="es-ES" sz="1300" spc="-5" dirty="0">
                        <a:effectLst/>
                      </a:endParaRPr>
                    </a:p>
                    <a:p>
                      <a:pPr marL="156210" marR="47625" indent="-114300" algn="ctr" defTabSz="914400" rtl="0" eaLnBrk="1" latinLnBrk="0" hangingPunct="1">
                        <a:spcBef>
                          <a:spcPts val="755"/>
                        </a:spcBef>
                        <a:spcAft>
                          <a:spcPts val="0"/>
                        </a:spcAft>
                      </a:pPr>
                      <a:r>
                        <a:rPr lang="es-ES" sz="1300" b="1" kern="1200" dirty="0">
                          <a:solidFill>
                            <a:schemeClr val="lt1"/>
                          </a:solidFill>
                          <a:effectLst/>
                          <a:latin typeface="+mn-lt"/>
                          <a:ea typeface="+mn-ea"/>
                          <a:cs typeface="+mn-cs"/>
                        </a:rPr>
                        <a:t>Administrador Previsional</a:t>
                      </a:r>
                      <a:endParaRPr lang="es-CL" sz="1300" b="1" kern="1200" dirty="0">
                        <a:solidFill>
                          <a:schemeClr val="lt1"/>
                        </a:solidFill>
                        <a:effectLst/>
                        <a:latin typeface="+mn-lt"/>
                        <a:ea typeface="+mn-ea"/>
                        <a:cs typeface="+mn-cs"/>
                      </a:endParaRPr>
                    </a:p>
                  </a:txBody>
                  <a:tcPr marL="0" marR="0" marT="0" marB="0"/>
                </a:tc>
                <a:tc>
                  <a:txBody>
                    <a:bodyPr/>
                    <a:lstStyle/>
                    <a:p>
                      <a:pPr algn="ctr">
                        <a:spcBef>
                          <a:spcPts val="20"/>
                        </a:spcBef>
                      </a:pPr>
                      <a:r>
                        <a:rPr lang="es-ES" sz="1300" dirty="0">
                          <a:effectLst/>
                        </a:rPr>
                        <a:t> </a:t>
                      </a:r>
                      <a:endParaRPr lang="es-CL" sz="1300" dirty="0">
                        <a:effectLst/>
                      </a:endParaRPr>
                    </a:p>
                    <a:p>
                      <a:pPr marL="154940" algn="ctr">
                        <a:spcBef>
                          <a:spcPts val="140"/>
                        </a:spcBef>
                        <a:spcAft>
                          <a:spcPts val="0"/>
                        </a:spcAft>
                      </a:pPr>
                      <a:r>
                        <a:rPr lang="es-ES" sz="1300" dirty="0">
                          <a:effectLst/>
                        </a:rPr>
                        <a:t>Total</a:t>
                      </a:r>
                      <a:endParaRPr lang="es-CL" sz="13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166507612"/>
                  </a:ext>
                </a:extLst>
              </a:tr>
              <a:tr h="279513">
                <a:tc>
                  <a:txBody>
                    <a:bodyPr/>
                    <a:lstStyle/>
                    <a:p>
                      <a:pPr marL="198755" marR="142875" algn="ctr">
                        <a:spcBef>
                          <a:spcPts val="145"/>
                        </a:spcBef>
                        <a:spcAft>
                          <a:spcPts val="0"/>
                        </a:spcAft>
                      </a:pPr>
                      <a:r>
                        <a:rPr lang="es-ES" sz="1500">
                          <a:effectLst/>
                        </a:rPr>
                        <a:t>Año</a:t>
                      </a:r>
                      <a:r>
                        <a:rPr lang="es-ES" sz="1500" spc="-10">
                          <a:effectLst/>
                        </a:rPr>
                        <a:t> </a:t>
                      </a: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5"/>
                        </a:spcBef>
                        <a:spcAft>
                          <a:spcPts val="0"/>
                        </a:spcAft>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5"/>
                        </a:spcBef>
                        <a:spcAft>
                          <a:spcPts val="0"/>
                        </a:spcAft>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5"/>
                        </a:spcBef>
                        <a:spcAft>
                          <a:spcPts val="0"/>
                        </a:spcAft>
                      </a:pPr>
                      <a:r>
                        <a:rPr lang="es-ES" sz="1500">
                          <a:effectLst/>
                        </a:rPr>
                        <a:t>980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5"/>
                        </a:spcBef>
                        <a:spcAft>
                          <a:spcPts val="0"/>
                        </a:spcAft>
                      </a:pPr>
                      <a:r>
                        <a:rPr lang="es-ES" sz="1500">
                          <a:effectLst/>
                        </a:rPr>
                        <a:t>1.671</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5"/>
                        </a:spcBef>
                        <a:spcAft>
                          <a:spcPts val="0"/>
                        </a:spcAft>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5"/>
                        </a:spcBef>
                        <a:spcAft>
                          <a:spcPts val="0"/>
                        </a:spcAft>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5"/>
                        </a:spcBef>
                        <a:spcAft>
                          <a:spcPts val="0"/>
                        </a:spcAft>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5"/>
                        </a:spcBef>
                        <a:spcAft>
                          <a:spcPts val="0"/>
                        </a:spcAft>
                      </a:pPr>
                      <a:r>
                        <a:rPr lang="es-ES" sz="1500">
                          <a:effectLst/>
                        </a:rPr>
                        <a:t>2.651</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735582005"/>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1</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180" algn="r">
                        <a:spcBef>
                          <a:spcPts val="140"/>
                        </a:spcBef>
                      </a:pPr>
                      <a:r>
                        <a:rPr lang="es-ES" sz="1500">
                          <a:effectLst/>
                        </a:rPr>
                        <a:t>1.893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1.855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26.485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52</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100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30.385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712897524"/>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2</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180" algn="r">
                        <a:spcBef>
                          <a:spcPts val="140"/>
                        </a:spcBef>
                      </a:pPr>
                      <a:r>
                        <a:rPr lang="es-ES" sz="1500">
                          <a:effectLst/>
                        </a:rPr>
                        <a:t>9.047</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1.942</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165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74.239</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112.439</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806372961"/>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12.235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1.673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26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189.572</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258677517"/>
                  </a:ext>
                </a:extLst>
              </a:tr>
              <a:tr h="278582">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180" algn="r">
                        <a:spcBef>
                          <a:spcPts val="140"/>
                        </a:spcBef>
                      </a:pPr>
                      <a:r>
                        <a:rPr lang="es-ES" sz="1500">
                          <a:effectLst/>
                        </a:rPr>
                        <a:t>8.467</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1.673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185.778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523317597"/>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5</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180" algn="r">
                        <a:spcBef>
                          <a:spcPts val="140"/>
                        </a:spcBef>
                      </a:pPr>
                      <a:r>
                        <a:rPr lang="es-ES" sz="1500">
                          <a:effectLst/>
                        </a:rPr>
                        <a:t>2.294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1.673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26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179.631</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331559428"/>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1.673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177.311</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682759243"/>
                  </a:ext>
                </a:extLst>
              </a:tr>
              <a:tr h="279513">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7</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1.838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dirty="0">
                          <a:effectLst/>
                        </a:rPr>
                        <a:t>26</a:t>
                      </a:r>
                      <a:endParaRPr lang="es-CL" sz="15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a:effectLst/>
                        </a:rPr>
                        <a:t>177.502</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674727062"/>
                  </a:ext>
                </a:extLst>
              </a:tr>
              <a:tr h="277981">
                <a:tc>
                  <a:txBody>
                    <a:bodyPr/>
                    <a:lstStyle/>
                    <a:p>
                      <a:pPr marL="198755" marR="142875" algn="ctr">
                        <a:spcBef>
                          <a:spcPts val="140"/>
                        </a:spcBef>
                        <a:spcAft>
                          <a:spcPts val="0"/>
                        </a:spcAft>
                      </a:pPr>
                      <a:r>
                        <a:rPr lang="es-ES" sz="1500">
                          <a:effectLst/>
                        </a:rPr>
                        <a:t>Año</a:t>
                      </a:r>
                      <a:r>
                        <a:rPr lang="es-ES" sz="1500" spc="-10">
                          <a:effectLst/>
                        </a:rPr>
                        <a:t> </a:t>
                      </a:r>
                      <a:r>
                        <a:rPr lang="es-ES" sz="1500">
                          <a:effectLst/>
                        </a:rPr>
                        <a:t>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3815" algn="r">
                        <a:spcBef>
                          <a:spcPts val="140"/>
                        </a:spcBef>
                      </a:pPr>
                      <a:r>
                        <a:rPr lang="es-ES" sz="1500">
                          <a:effectLst/>
                        </a:rPr>
                        <a:t>0</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a:effectLst/>
                        </a:rPr>
                        <a:t>1.673</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085" algn="r">
                        <a:spcBef>
                          <a:spcPts val="140"/>
                        </a:spcBef>
                      </a:pPr>
                      <a:r>
                        <a:rPr lang="es-ES" sz="1500">
                          <a:effectLst/>
                        </a:rPr>
                        <a:t>27.046</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4450" algn="r">
                        <a:spcBef>
                          <a:spcPts val="140"/>
                        </a:spcBef>
                      </a:pPr>
                      <a:r>
                        <a:rPr lang="es-ES" sz="1500" dirty="0">
                          <a:effectLst/>
                        </a:rPr>
                        <a:t>0</a:t>
                      </a:r>
                      <a:endParaRPr lang="es-CL" sz="15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6355" algn="r">
                        <a:spcBef>
                          <a:spcPts val="140"/>
                        </a:spcBef>
                      </a:pPr>
                      <a:r>
                        <a:rPr lang="es-ES" sz="1500">
                          <a:effectLst/>
                        </a:rPr>
                        <a:t>114</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5720" algn="r">
                        <a:spcBef>
                          <a:spcPts val="140"/>
                        </a:spcBef>
                      </a:pPr>
                      <a:r>
                        <a:rPr lang="es-ES" sz="1500">
                          <a:effectLst/>
                        </a:rPr>
                        <a:t>148.478</a:t>
                      </a:r>
                      <a:endParaRPr lang="es-CL" sz="15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R="49530" algn="r">
                        <a:spcBef>
                          <a:spcPts val="140"/>
                        </a:spcBef>
                      </a:pPr>
                      <a:r>
                        <a:rPr lang="es-ES" sz="1500" dirty="0">
                          <a:effectLst/>
                        </a:rPr>
                        <a:t>177.311</a:t>
                      </a:r>
                      <a:endParaRPr lang="es-CL" sz="15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405077762"/>
                  </a:ext>
                </a:extLst>
              </a:tr>
            </a:tbl>
          </a:graphicData>
        </a:graphic>
      </p:graphicFrame>
    </p:spTree>
    <p:extLst>
      <p:ext uri="{BB962C8B-B14F-4D97-AF65-F5344CB8AC3E}">
        <p14:creationId xmlns:p14="http://schemas.microsoft.com/office/powerpoint/2010/main" val="1670696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86AFC-D272-49D3-E293-3F125F17A5B0}"/>
              </a:ext>
            </a:extLst>
          </p:cNvPr>
          <p:cNvSpPr>
            <a:spLocks noGrp="1"/>
          </p:cNvSpPr>
          <p:nvPr>
            <p:ph type="title"/>
          </p:nvPr>
        </p:nvSpPr>
        <p:spPr>
          <a:xfrm>
            <a:off x="538065" y="215850"/>
            <a:ext cx="11369454" cy="1329595"/>
          </a:xfrm>
        </p:spPr>
        <p:txBody>
          <a:bodyPr vert="horz" wrap="square" lIns="0" tIns="0" rIns="0" bIns="0" rtlCol="0" anchor="t">
            <a:spAutoFit/>
          </a:bodyPr>
          <a:lstStyle/>
          <a:p>
            <a:r>
              <a:rPr lang="es-CL" sz="3200" b="1" dirty="0">
                <a:solidFill>
                  <a:schemeClr val="accent1">
                    <a:lumMod val="50000"/>
                  </a:schemeClr>
                </a:solidFill>
                <a:ea typeface="Gadugi"/>
              </a:rPr>
              <a:t>Efecto Fiscal total: Proyección de mayor gasto por la Reforma Previsional (MM$ 2023)</a:t>
            </a:r>
          </a:p>
          <a:p>
            <a:endParaRPr lang="en-US" sz="3200" b="1" dirty="0">
              <a:solidFill>
                <a:schemeClr val="accent1">
                  <a:lumMod val="50000"/>
                </a:schemeClr>
              </a:solidFill>
              <a:ea typeface="Gadugi"/>
            </a:endParaRPr>
          </a:p>
        </p:txBody>
      </p:sp>
      <p:sp>
        <p:nvSpPr>
          <p:cNvPr id="6" name="TextBox 5">
            <a:extLst>
              <a:ext uri="{FF2B5EF4-FFF2-40B4-BE49-F238E27FC236}">
                <a16:creationId xmlns:a16="http://schemas.microsoft.com/office/drawing/2014/main" id="{33DEC343-F875-7560-49D8-2FE48C5325D7}"/>
              </a:ext>
            </a:extLst>
          </p:cNvPr>
          <p:cNvSpPr txBox="1"/>
          <p:nvPr/>
        </p:nvSpPr>
        <p:spPr>
          <a:xfrm>
            <a:off x="176128" y="6303596"/>
            <a:ext cx="4591514"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Calibri"/>
              </a:rPr>
              <a:t>Fuente: DIPRES</a:t>
            </a:r>
            <a:endParaRPr kumimoji="0" lang="en-US" sz="1600" b="0" i="0" u="none" strike="noStrike" kern="1200" cap="none" spc="0" normalizeH="0" baseline="0" noProof="0" dirty="0">
              <a:ln>
                <a:noFill/>
              </a:ln>
              <a:solidFill>
                <a:schemeClr val="accent1">
                  <a:lumMod val="50000"/>
                </a:schemeClr>
              </a:solidFill>
              <a:effectLst/>
              <a:uLnTx/>
              <a:uFillTx/>
              <a:latin typeface="Verdana" panose="020B0604030504040204" pitchFamily="34" charset="0"/>
              <a:ea typeface="Verdana" panose="020B0604030504040204" pitchFamily="34" charset="0"/>
              <a:cs typeface="+mn-cs"/>
            </a:endParaRPr>
          </a:p>
        </p:txBody>
      </p:sp>
      <p:graphicFrame>
        <p:nvGraphicFramePr>
          <p:cNvPr id="3" name="Tabla 2">
            <a:extLst>
              <a:ext uri="{FF2B5EF4-FFF2-40B4-BE49-F238E27FC236}">
                <a16:creationId xmlns:a16="http://schemas.microsoft.com/office/drawing/2014/main" id="{2C50EF66-6500-135E-8D21-5335153F6075}"/>
              </a:ext>
            </a:extLst>
          </p:cNvPr>
          <p:cNvGraphicFramePr>
            <a:graphicFrameLocks noGrp="1"/>
          </p:cNvGraphicFramePr>
          <p:nvPr/>
        </p:nvGraphicFramePr>
        <p:xfrm>
          <a:off x="2122413" y="1221030"/>
          <a:ext cx="9531522" cy="5636965"/>
        </p:xfrm>
        <a:graphic>
          <a:graphicData uri="http://schemas.openxmlformats.org/drawingml/2006/table">
            <a:tbl>
              <a:tblPr firstRow="1" firstCol="1" lastRow="1" lastCol="1" bandRow="1" bandCol="1">
                <a:tableStyleId>{5C22544A-7EE6-4342-B048-85BDC9FD1C3A}</a:tableStyleId>
              </a:tblPr>
              <a:tblGrid>
                <a:gridCol w="941143">
                  <a:extLst>
                    <a:ext uri="{9D8B030D-6E8A-4147-A177-3AD203B41FA5}">
                      <a16:colId xmlns:a16="http://schemas.microsoft.com/office/drawing/2014/main" val="744032437"/>
                    </a:ext>
                  </a:extLst>
                </a:gridCol>
                <a:gridCol w="1805495">
                  <a:extLst>
                    <a:ext uri="{9D8B030D-6E8A-4147-A177-3AD203B41FA5}">
                      <a16:colId xmlns:a16="http://schemas.microsoft.com/office/drawing/2014/main" val="1800999549"/>
                    </a:ext>
                  </a:extLst>
                </a:gridCol>
                <a:gridCol w="1586947">
                  <a:extLst>
                    <a:ext uri="{9D8B030D-6E8A-4147-A177-3AD203B41FA5}">
                      <a16:colId xmlns:a16="http://schemas.microsoft.com/office/drawing/2014/main" val="736435589"/>
                    </a:ext>
                  </a:extLst>
                </a:gridCol>
                <a:gridCol w="2386326">
                  <a:extLst>
                    <a:ext uri="{9D8B030D-6E8A-4147-A177-3AD203B41FA5}">
                      <a16:colId xmlns:a16="http://schemas.microsoft.com/office/drawing/2014/main" val="1977804548"/>
                    </a:ext>
                  </a:extLst>
                </a:gridCol>
                <a:gridCol w="1339845">
                  <a:extLst>
                    <a:ext uri="{9D8B030D-6E8A-4147-A177-3AD203B41FA5}">
                      <a16:colId xmlns:a16="http://schemas.microsoft.com/office/drawing/2014/main" val="3965595078"/>
                    </a:ext>
                  </a:extLst>
                </a:gridCol>
                <a:gridCol w="1471766">
                  <a:extLst>
                    <a:ext uri="{9D8B030D-6E8A-4147-A177-3AD203B41FA5}">
                      <a16:colId xmlns:a16="http://schemas.microsoft.com/office/drawing/2014/main" val="2723063958"/>
                    </a:ext>
                  </a:extLst>
                </a:gridCol>
              </a:tblGrid>
              <a:tr h="625190">
                <a:tc>
                  <a:txBody>
                    <a:bodyPr/>
                    <a:lstStyle/>
                    <a:p>
                      <a:pPr algn="l">
                        <a:spcBef>
                          <a:spcPts val="140"/>
                        </a:spcBef>
                      </a:pPr>
                      <a:r>
                        <a:rPr lang="es-ES" sz="1200" dirty="0">
                          <a:effectLst/>
                        </a:rPr>
                        <a:t> </a:t>
                      </a:r>
                      <a:endParaRPr lang="es-CL" sz="1200" dirty="0">
                        <a:effectLst/>
                      </a:endParaRPr>
                    </a:p>
                    <a:p>
                      <a:pPr algn="l">
                        <a:spcBef>
                          <a:spcPts val="140"/>
                        </a:spcBef>
                      </a:pPr>
                      <a:r>
                        <a:rPr lang="es-ES" sz="1200" dirty="0">
                          <a:effectLst/>
                        </a:rPr>
                        <a:t> </a:t>
                      </a:r>
                      <a:endParaRPr lang="es-CL" sz="1200" dirty="0">
                        <a:effectLst/>
                      </a:endParaRPr>
                    </a:p>
                    <a:p>
                      <a:pPr marR="170180" algn="r">
                        <a:spcBef>
                          <a:spcPts val="5"/>
                        </a:spcBef>
                        <a:spcAft>
                          <a:spcPts val="0"/>
                        </a:spcAft>
                      </a:pPr>
                      <a:r>
                        <a:rPr lang="es-ES" sz="1200" dirty="0">
                          <a:effectLst/>
                        </a:rPr>
                        <a:t>Año</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28270" marR="124460" indent="-3175" algn="ctr">
                        <a:spcBef>
                          <a:spcPts val="790"/>
                        </a:spcBef>
                        <a:spcAft>
                          <a:spcPts val="0"/>
                        </a:spcAft>
                      </a:pPr>
                      <a:r>
                        <a:rPr lang="es-ES" sz="1200" dirty="0">
                          <a:effectLst/>
                        </a:rPr>
                        <a:t>Aumento de</a:t>
                      </a:r>
                      <a:r>
                        <a:rPr lang="es-ES" sz="1200" spc="5" dirty="0">
                          <a:effectLst/>
                        </a:rPr>
                        <a:t> </a:t>
                      </a:r>
                      <a:r>
                        <a:rPr lang="es-ES" sz="1200" dirty="0">
                          <a:effectLst/>
                        </a:rPr>
                        <a:t>monto y</a:t>
                      </a:r>
                      <a:r>
                        <a:rPr lang="es-ES" sz="1200" spc="5" dirty="0">
                          <a:effectLst/>
                        </a:rPr>
                        <a:t> </a:t>
                      </a:r>
                      <a:r>
                        <a:rPr lang="es-ES" sz="1200" dirty="0">
                          <a:effectLst/>
                        </a:rPr>
                        <a:t>cobertura</a:t>
                      </a:r>
                      <a:r>
                        <a:rPr lang="es-ES" sz="1200" spc="-75" dirty="0">
                          <a:effectLst/>
                        </a:rPr>
                        <a:t> </a:t>
                      </a:r>
                      <a:r>
                        <a:rPr lang="es-ES" sz="1200" dirty="0">
                          <a:effectLst/>
                        </a:rPr>
                        <a:t>de</a:t>
                      </a:r>
                      <a:r>
                        <a:rPr lang="es-ES" sz="1200" spc="-330" dirty="0">
                          <a:effectLst/>
                        </a:rPr>
                        <a:t> </a:t>
                      </a:r>
                      <a:r>
                        <a:rPr lang="es-ES" sz="1200" dirty="0">
                          <a:effectLst/>
                        </a:rPr>
                        <a:t>PGU</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25095" marR="161925" indent="-2540" algn="ctr">
                        <a:spcBef>
                          <a:spcPts val="195"/>
                        </a:spcBef>
                        <a:spcAft>
                          <a:spcPts val="0"/>
                        </a:spcAft>
                      </a:pPr>
                      <a:r>
                        <a:rPr lang="es-ES" sz="1200">
                          <a:effectLst/>
                        </a:rPr>
                        <a:t>Aumento</a:t>
                      </a:r>
                      <a:r>
                        <a:rPr lang="es-ES" sz="1200" spc="5">
                          <a:effectLst/>
                        </a:rPr>
                        <a:t> </a:t>
                      </a:r>
                      <a:r>
                        <a:rPr lang="es-ES" sz="1200">
                          <a:effectLst/>
                        </a:rPr>
                        <a:t>de</a:t>
                      </a:r>
                      <a:r>
                        <a:rPr lang="es-ES" sz="1200" spc="-50">
                          <a:effectLst/>
                        </a:rPr>
                        <a:t> </a:t>
                      </a:r>
                      <a:r>
                        <a:rPr lang="es-ES" sz="1200">
                          <a:effectLst/>
                        </a:rPr>
                        <a:t>tasa</a:t>
                      </a:r>
                      <a:r>
                        <a:rPr lang="es-ES" sz="1200" spc="-35">
                          <a:effectLst/>
                        </a:rPr>
                        <a:t> </a:t>
                      </a:r>
                      <a:r>
                        <a:rPr lang="es-ES" sz="1200">
                          <a:effectLst/>
                        </a:rPr>
                        <a:t>de</a:t>
                      </a:r>
                      <a:r>
                        <a:rPr lang="es-ES" sz="1200" spc="-330">
                          <a:effectLst/>
                        </a:rPr>
                        <a:t> </a:t>
                      </a:r>
                      <a:r>
                        <a:rPr lang="es-ES" sz="1200">
                          <a:effectLst/>
                        </a:rPr>
                        <a:t>cotización</a:t>
                      </a:r>
                      <a:r>
                        <a:rPr lang="es-ES" sz="1200" spc="-330">
                          <a:effectLst/>
                        </a:rPr>
                        <a:t> </a:t>
                      </a:r>
                      <a:r>
                        <a:rPr lang="es-ES" sz="1200">
                          <a:effectLst/>
                        </a:rPr>
                        <a:t>y tope</a:t>
                      </a:r>
                      <a:r>
                        <a:rPr lang="es-ES" sz="1200" spc="5">
                          <a:effectLst/>
                        </a:rPr>
                        <a:t> </a:t>
                      </a:r>
                      <a:r>
                        <a:rPr lang="es-ES" sz="1200">
                          <a:effectLst/>
                        </a:rPr>
                        <a:t>imponible</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1925" algn="ctr">
                        <a:spcBef>
                          <a:spcPts val="195"/>
                        </a:spcBef>
                        <a:spcAft>
                          <a:spcPts val="0"/>
                        </a:spcAft>
                      </a:pPr>
                      <a:r>
                        <a:rPr lang="es-ES" sz="1200" spc="-5" dirty="0">
                          <a:effectLst/>
                        </a:rPr>
                        <a:t>Nueva Institucionalidad</a:t>
                      </a:r>
                      <a:r>
                        <a:rPr lang="es-ES" sz="1200" spc="-330" dirty="0">
                          <a:effectLst/>
                        </a:rPr>
                        <a:t>   </a:t>
                      </a:r>
                      <a:r>
                        <a:rPr lang="es-ES" sz="1200" dirty="0">
                          <a:effectLst/>
                        </a:rPr>
                        <a:t> y</a:t>
                      </a:r>
                      <a:r>
                        <a:rPr lang="es-ES" sz="1200" spc="5" dirty="0">
                          <a:effectLst/>
                        </a:rPr>
                        <a:t> </a:t>
                      </a:r>
                      <a:r>
                        <a:rPr lang="es-ES" sz="1200" dirty="0">
                          <a:effectLst/>
                        </a:rPr>
                        <a:t>reforzamiento</a:t>
                      </a:r>
                      <a:r>
                        <a:rPr lang="es-ES" sz="1200" spc="5" dirty="0">
                          <a:effectLst/>
                        </a:rPr>
                        <a:t> </a:t>
                      </a:r>
                      <a:r>
                        <a:rPr lang="es-ES" sz="1200" dirty="0">
                          <a:effectLst/>
                        </a:rPr>
                        <a:t>institucionalidad</a:t>
                      </a:r>
                      <a:r>
                        <a:rPr lang="es-ES" sz="1200" spc="-330" dirty="0">
                          <a:effectLst/>
                        </a:rPr>
                        <a:t> </a:t>
                      </a:r>
                      <a:r>
                        <a:rPr lang="es-ES" sz="1200" dirty="0">
                          <a:effectLst/>
                        </a:rPr>
                        <a:t>vigente</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endParaRPr>
                    </a:p>
                    <a:p>
                      <a:pPr algn="l">
                        <a:spcBef>
                          <a:spcPts val="5"/>
                        </a:spcBef>
                      </a:pPr>
                      <a:r>
                        <a:rPr lang="es-ES" sz="1200">
                          <a:effectLst/>
                        </a:rPr>
                        <a:t> </a:t>
                      </a:r>
                      <a:endParaRPr lang="es-CL" sz="1200">
                        <a:effectLst/>
                      </a:endParaRPr>
                    </a:p>
                    <a:p>
                      <a:pPr marL="146685" marR="100330" algn="ctr">
                        <a:spcBef>
                          <a:spcPts val="140"/>
                        </a:spcBef>
                        <a:spcAft>
                          <a:spcPts val="0"/>
                        </a:spcAft>
                      </a:pPr>
                      <a:r>
                        <a:rPr lang="es-ES" sz="1200">
                          <a:effectLst/>
                        </a:rPr>
                        <a:t>Encaje</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dirty="0">
                          <a:effectLst/>
                        </a:rPr>
                        <a:t> </a:t>
                      </a:r>
                      <a:endParaRPr lang="es-CL" sz="1200" dirty="0">
                        <a:effectLst/>
                      </a:endParaRPr>
                    </a:p>
                    <a:p>
                      <a:pPr algn="l">
                        <a:spcBef>
                          <a:spcPts val="5"/>
                        </a:spcBef>
                      </a:pPr>
                      <a:r>
                        <a:rPr lang="es-ES" sz="1200" dirty="0">
                          <a:effectLst/>
                        </a:rPr>
                        <a:t> </a:t>
                      </a:r>
                      <a:endParaRPr lang="es-CL" sz="1200" dirty="0">
                        <a:effectLst/>
                      </a:endParaRPr>
                    </a:p>
                    <a:p>
                      <a:pPr marL="97155" marR="100330" algn="ctr">
                        <a:spcBef>
                          <a:spcPts val="140"/>
                        </a:spcBef>
                        <a:spcAft>
                          <a:spcPts val="0"/>
                        </a:spcAft>
                      </a:pPr>
                      <a:r>
                        <a:rPr lang="es-ES" sz="1200" dirty="0">
                          <a:effectLst/>
                        </a:rPr>
                        <a:t>Total</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433683110"/>
                  </a:ext>
                </a:extLst>
              </a:tr>
              <a:tr h="194383">
                <a:tc>
                  <a:txBody>
                    <a:bodyPr/>
                    <a:lstStyle/>
                    <a:p>
                      <a:pPr marR="127000" algn="r">
                        <a:lnSpc>
                          <a:spcPts val="1115"/>
                        </a:lnSpc>
                        <a:spcBef>
                          <a:spcPts val="140"/>
                        </a:spcBef>
                        <a:spcAft>
                          <a:spcPts val="0"/>
                        </a:spcAft>
                      </a:pPr>
                      <a:r>
                        <a:rPr lang="es-ES" sz="1200">
                          <a:effectLst/>
                        </a:rPr>
                        <a:t>2025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030" algn="ctr">
                        <a:lnSpc>
                          <a:spcPts val="1115"/>
                        </a:lnSpc>
                        <a:spcBef>
                          <a:spcPts val="140"/>
                        </a:spcBef>
                        <a:spcAft>
                          <a:spcPts val="0"/>
                        </a:spcAft>
                      </a:pPr>
                      <a:r>
                        <a:rPr lang="es-ES" sz="1200">
                          <a:effectLst/>
                        </a:rPr>
                        <a:t>287.088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7960" algn="ctr">
                        <a:lnSpc>
                          <a:spcPts val="1115"/>
                        </a:lnSpc>
                        <a:spcBef>
                          <a:spcPts val="140"/>
                        </a:spcBef>
                        <a:spcAft>
                          <a:spcPts val="0"/>
                        </a:spcAft>
                      </a:pPr>
                      <a:r>
                        <a:rPr lang="es-ES" sz="1200">
                          <a:effectLst/>
                        </a:rPr>
                        <a:t>104.302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1925" algn="ctr">
                        <a:lnSpc>
                          <a:spcPts val="1115"/>
                        </a:lnSpc>
                        <a:spcBef>
                          <a:spcPts val="140"/>
                        </a:spcBef>
                        <a:spcAft>
                          <a:spcPts val="0"/>
                        </a:spcAft>
                      </a:pPr>
                      <a:r>
                        <a:rPr lang="es-ES" sz="1200">
                          <a:effectLst/>
                        </a:rPr>
                        <a:t>30.385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7790" marR="100330" algn="ctr">
                        <a:lnSpc>
                          <a:spcPts val="1115"/>
                        </a:lnSpc>
                        <a:spcBef>
                          <a:spcPts val="140"/>
                        </a:spcBef>
                        <a:spcAft>
                          <a:spcPts val="0"/>
                        </a:spcAft>
                      </a:pPr>
                      <a:r>
                        <a:rPr lang="es-ES" sz="1200">
                          <a:effectLst/>
                        </a:rPr>
                        <a:t>421.775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080054908"/>
                  </a:ext>
                </a:extLst>
              </a:tr>
              <a:tr h="194383">
                <a:tc>
                  <a:txBody>
                    <a:bodyPr/>
                    <a:lstStyle/>
                    <a:p>
                      <a:pPr marR="127000" algn="r">
                        <a:lnSpc>
                          <a:spcPts val="1110"/>
                        </a:lnSpc>
                        <a:spcBef>
                          <a:spcPts val="140"/>
                        </a:spcBef>
                        <a:spcAft>
                          <a:spcPts val="0"/>
                        </a:spcAft>
                      </a:pPr>
                      <a:r>
                        <a:rPr lang="es-ES" sz="1200">
                          <a:effectLst/>
                        </a:rPr>
                        <a:t>2026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030" algn="ctr">
                        <a:lnSpc>
                          <a:spcPts val="1110"/>
                        </a:lnSpc>
                        <a:spcBef>
                          <a:spcPts val="140"/>
                        </a:spcBef>
                        <a:spcAft>
                          <a:spcPts val="0"/>
                        </a:spcAft>
                      </a:pPr>
                      <a:r>
                        <a:rPr lang="es-ES" sz="1200">
                          <a:effectLst/>
                        </a:rPr>
                        <a:t>694.430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7960" algn="ctr">
                        <a:lnSpc>
                          <a:spcPts val="1110"/>
                        </a:lnSpc>
                        <a:spcBef>
                          <a:spcPts val="140"/>
                        </a:spcBef>
                        <a:spcAft>
                          <a:spcPts val="0"/>
                        </a:spcAft>
                      </a:pPr>
                      <a:r>
                        <a:rPr lang="es-ES" sz="1200">
                          <a:effectLst/>
                        </a:rPr>
                        <a:t>421.264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655" algn="ctr">
                        <a:lnSpc>
                          <a:spcPts val="1110"/>
                        </a:lnSpc>
                        <a:spcBef>
                          <a:spcPts val="140"/>
                        </a:spcBef>
                        <a:spcAft>
                          <a:spcPts val="0"/>
                        </a:spcAft>
                      </a:pPr>
                      <a:r>
                        <a:rPr lang="es-ES" sz="1200">
                          <a:effectLst/>
                        </a:rPr>
                        <a:t>112.439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1.228.132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037387125"/>
                  </a:ext>
                </a:extLst>
              </a:tr>
              <a:tr h="194383">
                <a:tc>
                  <a:txBody>
                    <a:bodyPr/>
                    <a:lstStyle/>
                    <a:p>
                      <a:pPr marR="127000" algn="r">
                        <a:lnSpc>
                          <a:spcPts val="1120"/>
                        </a:lnSpc>
                        <a:spcBef>
                          <a:spcPts val="140"/>
                        </a:spcBef>
                        <a:spcAft>
                          <a:spcPts val="0"/>
                        </a:spcAft>
                      </a:pPr>
                      <a:r>
                        <a:rPr lang="es-ES" sz="1200">
                          <a:effectLst/>
                        </a:rPr>
                        <a:t>2027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1.094.320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7960" algn="ctr">
                        <a:lnSpc>
                          <a:spcPts val="1120"/>
                        </a:lnSpc>
                        <a:spcBef>
                          <a:spcPts val="140"/>
                        </a:spcBef>
                        <a:spcAft>
                          <a:spcPts val="0"/>
                        </a:spcAft>
                      </a:pPr>
                      <a:r>
                        <a:rPr lang="es-ES" sz="1200">
                          <a:effectLst/>
                        </a:rPr>
                        <a:t>760.784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a:effectLst/>
                        </a:rPr>
                        <a:t>189.572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2.044.676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193420755"/>
                  </a:ext>
                </a:extLst>
              </a:tr>
              <a:tr h="152200">
                <a:tc>
                  <a:txBody>
                    <a:bodyPr/>
                    <a:lstStyle/>
                    <a:p>
                      <a:pPr marR="127000" algn="r">
                        <a:lnSpc>
                          <a:spcPts val="1115"/>
                        </a:lnSpc>
                        <a:spcBef>
                          <a:spcPts val="140"/>
                        </a:spcBef>
                        <a:spcAft>
                          <a:spcPts val="0"/>
                        </a:spcAft>
                      </a:pPr>
                      <a:r>
                        <a:rPr lang="es-ES" sz="1200">
                          <a:effectLst/>
                        </a:rPr>
                        <a:t>2028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1.315.782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1.103.548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a:effectLst/>
                        </a:rPr>
                        <a:t>185.778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49225" marR="100330" algn="ctr">
                        <a:lnSpc>
                          <a:spcPts val="1115"/>
                        </a:lnSpc>
                        <a:spcBef>
                          <a:spcPts val="140"/>
                        </a:spcBef>
                        <a:spcAft>
                          <a:spcPts val="0"/>
                        </a:spcAft>
                      </a:pPr>
                      <a:r>
                        <a:rPr lang="es-ES" sz="1200">
                          <a:effectLst/>
                        </a:rPr>
                        <a:t>-410.613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2.194.495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391941733"/>
                  </a:ext>
                </a:extLst>
              </a:tr>
              <a:tr h="194383">
                <a:tc>
                  <a:txBody>
                    <a:bodyPr/>
                    <a:lstStyle/>
                    <a:p>
                      <a:pPr marR="127000" algn="r">
                        <a:lnSpc>
                          <a:spcPts val="1110"/>
                        </a:lnSpc>
                        <a:spcBef>
                          <a:spcPts val="140"/>
                        </a:spcBef>
                        <a:spcAft>
                          <a:spcPts val="0"/>
                        </a:spcAft>
                      </a:pPr>
                      <a:r>
                        <a:rPr lang="es-ES" sz="1200">
                          <a:effectLst/>
                        </a:rPr>
                        <a:t>2029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1.364.858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1.450.668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179.631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2.995.156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12158399"/>
                  </a:ext>
                </a:extLst>
              </a:tr>
              <a:tr h="194383">
                <a:tc>
                  <a:txBody>
                    <a:bodyPr/>
                    <a:lstStyle/>
                    <a:p>
                      <a:pPr marR="127000" algn="r">
                        <a:lnSpc>
                          <a:spcPts val="1110"/>
                        </a:lnSpc>
                        <a:spcBef>
                          <a:spcPts val="140"/>
                        </a:spcBef>
                        <a:spcAft>
                          <a:spcPts val="0"/>
                        </a:spcAft>
                      </a:pPr>
                      <a:r>
                        <a:rPr lang="es-ES" sz="1200">
                          <a:effectLst/>
                        </a:rPr>
                        <a:t>2030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1.386.118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dirty="0">
                          <a:effectLst/>
                        </a:rPr>
                        <a:t>1.736.445</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dirty="0">
                          <a:effectLst/>
                        </a:rPr>
                        <a:t>177.311</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3.299.874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138113278"/>
                  </a:ext>
                </a:extLst>
              </a:tr>
              <a:tr h="194383">
                <a:tc>
                  <a:txBody>
                    <a:bodyPr/>
                    <a:lstStyle/>
                    <a:p>
                      <a:pPr marR="127000" algn="r">
                        <a:lnSpc>
                          <a:spcPts val="1120"/>
                        </a:lnSpc>
                        <a:spcBef>
                          <a:spcPts val="140"/>
                        </a:spcBef>
                        <a:spcAft>
                          <a:spcPts val="0"/>
                        </a:spcAft>
                      </a:pPr>
                      <a:r>
                        <a:rPr lang="es-ES" sz="1200">
                          <a:effectLst/>
                        </a:rPr>
                        <a:t>2031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1.720.571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a:effectLst/>
                        </a:rPr>
                        <a:t>1.928.395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a:effectLst/>
                        </a:rPr>
                        <a:t>177.502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3.826.468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432550691"/>
                  </a:ext>
                </a:extLst>
              </a:tr>
              <a:tr h="194383">
                <a:tc>
                  <a:txBody>
                    <a:bodyPr/>
                    <a:lstStyle/>
                    <a:p>
                      <a:pPr marR="127000" algn="r">
                        <a:lnSpc>
                          <a:spcPts val="1115"/>
                        </a:lnSpc>
                        <a:spcBef>
                          <a:spcPts val="140"/>
                        </a:spcBef>
                        <a:spcAft>
                          <a:spcPts val="0"/>
                        </a:spcAft>
                      </a:pPr>
                      <a:r>
                        <a:rPr lang="es-ES" sz="1200">
                          <a:effectLst/>
                        </a:rPr>
                        <a:t>2032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2.097.660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1.949.424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4.224.394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990766239"/>
                  </a:ext>
                </a:extLst>
              </a:tr>
              <a:tr h="194383">
                <a:tc>
                  <a:txBody>
                    <a:bodyPr/>
                    <a:lstStyle/>
                    <a:p>
                      <a:pPr marR="127000" algn="r">
                        <a:lnSpc>
                          <a:spcPts val="1110"/>
                        </a:lnSpc>
                        <a:spcBef>
                          <a:spcPts val="140"/>
                        </a:spcBef>
                        <a:spcAft>
                          <a:spcPts val="0"/>
                        </a:spcAft>
                      </a:pPr>
                      <a:r>
                        <a:rPr lang="es-ES" sz="1200">
                          <a:effectLst/>
                        </a:rPr>
                        <a:t>2033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2.160.622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1.970.952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4.308.912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792668371"/>
                  </a:ext>
                </a:extLst>
              </a:tr>
              <a:tr h="194383">
                <a:tc>
                  <a:txBody>
                    <a:bodyPr/>
                    <a:lstStyle/>
                    <a:p>
                      <a:pPr marR="127000" algn="r">
                        <a:lnSpc>
                          <a:spcPts val="1120"/>
                        </a:lnSpc>
                        <a:spcBef>
                          <a:spcPts val="140"/>
                        </a:spcBef>
                        <a:spcAft>
                          <a:spcPts val="0"/>
                        </a:spcAft>
                      </a:pPr>
                      <a:r>
                        <a:rPr lang="es-ES" sz="1200">
                          <a:effectLst/>
                        </a:rPr>
                        <a:t>2034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2.224.260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dirty="0">
                          <a:effectLst/>
                        </a:rPr>
                        <a:t>1.999.228</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4.400.799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290896007"/>
                  </a:ext>
                </a:extLst>
              </a:tr>
              <a:tr h="194383">
                <a:tc>
                  <a:txBody>
                    <a:bodyPr/>
                    <a:lstStyle/>
                    <a:p>
                      <a:pPr marR="127000" algn="r">
                        <a:lnSpc>
                          <a:spcPts val="1115"/>
                        </a:lnSpc>
                        <a:spcBef>
                          <a:spcPts val="140"/>
                        </a:spcBef>
                        <a:spcAft>
                          <a:spcPts val="0"/>
                        </a:spcAft>
                      </a:pPr>
                      <a:r>
                        <a:rPr lang="es-ES" sz="1200">
                          <a:effectLst/>
                        </a:rPr>
                        <a:t>2035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2.284.575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2.019.629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4.481.542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71997277"/>
                  </a:ext>
                </a:extLst>
              </a:tr>
              <a:tr h="194383">
                <a:tc>
                  <a:txBody>
                    <a:bodyPr/>
                    <a:lstStyle/>
                    <a:p>
                      <a:pPr marR="127000" algn="r">
                        <a:lnSpc>
                          <a:spcPts val="1110"/>
                        </a:lnSpc>
                        <a:spcBef>
                          <a:spcPts val="140"/>
                        </a:spcBef>
                        <a:spcAft>
                          <a:spcPts val="0"/>
                        </a:spcAft>
                      </a:pPr>
                      <a:r>
                        <a:rPr lang="es-ES" sz="1200">
                          <a:effectLst/>
                        </a:rPr>
                        <a:t>2036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2.346.556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2.040.944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177.476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4.564.976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279720496"/>
                  </a:ext>
                </a:extLst>
              </a:tr>
              <a:tr h="194383">
                <a:tc>
                  <a:txBody>
                    <a:bodyPr/>
                    <a:lstStyle/>
                    <a:p>
                      <a:pPr marR="127000" algn="r">
                        <a:lnSpc>
                          <a:spcPts val="1110"/>
                        </a:lnSpc>
                        <a:spcBef>
                          <a:spcPts val="140"/>
                        </a:spcBef>
                        <a:spcAft>
                          <a:spcPts val="0"/>
                        </a:spcAft>
                      </a:pPr>
                      <a:r>
                        <a:rPr lang="es-ES" sz="1200">
                          <a:effectLst/>
                        </a:rPr>
                        <a:t>2037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2.408.825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2.061.296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4.647.458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856889617"/>
                  </a:ext>
                </a:extLst>
              </a:tr>
              <a:tr h="194383">
                <a:tc>
                  <a:txBody>
                    <a:bodyPr/>
                    <a:lstStyle/>
                    <a:p>
                      <a:pPr marR="127000" algn="r">
                        <a:lnSpc>
                          <a:spcPts val="1120"/>
                        </a:lnSpc>
                        <a:spcBef>
                          <a:spcPts val="140"/>
                        </a:spcBef>
                        <a:spcAft>
                          <a:spcPts val="0"/>
                        </a:spcAft>
                      </a:pPr>
                      <a:r>
                        <a:rPr lang="es-ES" sz="1200">
                          <a:effectLst/>
                        </a:rPr>
                        <a:t>2038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2.469.137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dirty="0">
                          <a:effectLst/>
                        </a:rPr>
                        <a:t>2.081.660</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4.728.108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716744179"/>
                  </a:ext>
                </a:extLst>
              </a:tr>
              <a:tr h="194383">
                <a:tc>
                  <a:txBody>
                    <a:bodyPr/>
                    <a:lstStyle/>
                    <a:p>
                      <a:pPr marR="127000" algn="r">
                        <a:lnSpc>
                          <a:spcPts val="1115"/>
                        </a:lnSpc>
                        <a:spcBef>
                          <a:spcPts val="140"/>
                        </a:spcBef>
                        <a:spcAft>
                          <a:spcPts val="0"/>
                        </a:spcAft>
                      </a:pPr>
                      <a:r>
                        <a:rPr lang="es-ES" sz="1200">
                          <a:effectLst/>
                        </a:rPr>
                        <a:t>2039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2.532.431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2.104.841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dirty="0">
                          <a:effectLst/>
                        </a:rPr>
                        <a:t>177.337</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4.814.609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4221941222"/>
                  </a:ext>
                </a:extLst>
              </a:tr>
              <a:tr h="194383">
                <a:tc>
                  <a:txBody>
                    <a:bodyPr/>
                    <a:lstStyle/>
                    <a:p>
                      <a:pPr marR="127000" algn="r">
                        <a:lnSpc>
                          <a:spcPts val="1110"/>
                        </a:lnSpc>
                        <a:spcBef>
                          <a:spcPts val="140"/>
                        </a:spcBef>
                        <a:spcAft>
                          <a:spcPts val="0"/>
                        </a:spcAft>
                      </a:pPr>
                      <a:r>
                        <a:rPr lang="es-ES" sz="1200">
                          <a:effectLst/>
                        </a:rPr>
                        <a:t>2040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2.592.864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2.124.169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dirty="0">
                          <a:effectLst/>
                        </a:rPr>
                        <a:t>177.311</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4.894.344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831316066"/>
                  </a:ext>
                </a:extLst>
              </a:tr>
              <a:tr h="194383">
                <a:tc>
                  <a:txBody>
                    <a:bodyPr/>
                    <a:lstStyle/>
                    <a:p>
                      <a:pPr marR="127000" algn="r">
                        <a:lnSpc>
                          <a:spcPts val="1120"/>
                        </a:lnSpc>
                        <a:spcBef>
                          <a:spcPts val="140"/>
                        </a:spcBef>
                        <a:spcAft>
                          <a:spcPts val="0"/>
                        </a:spcAft>
                      </a:pPr>
                      <a:r>
                        <a:rPr lang="es-ES" sz="1200">
                          <a:effectLst/>
                        </a:rPr>
                        <a:t>2041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2.652.722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a:effectLst/>
                        </a:rPr>
                        <a:t>2.143.524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dirty="0">
                          <a:effectLst/>
                        </a:rPr>
                        <a:t>177.502</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4.973.747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117015149"/>
                  </a:ext>
                </a:extLst>
              </a:tr>
              <a:tr h="194383">
                <a:tc>
                  <a:txBody>
                    <a:bodyPr/>
                    <a:lstStyle/>
                    <a:p>
                      <a:pPr marR="127000" algn="r">
                        <a:lnSpc>
                          <a:spcPts val="1115"/>
                        </a:lnSpc>
                        <a:spcBef>
                          <a:spcPts val="140"/>
                        </a:spcBef>
                        <a:spcAft>
                          <a:spcPts val="0"/>
                        </a:spcAft>
                      </a:pPr>
                      <a:r>
                        <a:rPr lang="es-ES" sz="1200">
                          <a:effectLst/>
                        </a:rPr>
                        <a:t>2042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2.711.208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2.162.154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5.050.673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560683332"/>
                  </a:ext>
                </a:extLst>
              </a:tr>
              <a:tr h="194383">
                <a:tc>
                  <a:txBody>
                    <a:bodyPr/>
                    <a:lstStyle/>
                    <a:p>
                      <a:pPr marR="127000" algn="r">
                        <a:lnSpc>
                          <a:spcPts val="1110"/>
                        </a:lnSpc>
                        <a:spcBef>
                          <a:spcPts val="140"/>
                        </a:spcBef>
                        <a:spcAft>
                          <a:spcPts val="0"/>
                        </a:spcAft>
                      </a:pPr>
                      <a:r>
                        <a:rPr lang="es-ES" sz="1200">
                          <a:effectLst/>
                        </a:rPr>
                        <a:t>2043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2.767.335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2.180.192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5.124.864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109891466"/>
                  </a:ext>
                </a:extLst>
              </a:tr>
              <a:tr h="194383">
                <a:tc>
                  <a:txBody>
                    <a:bodyPr/>
                    <a:lstStyle/>
                    <a:p>
                      <a:pPr marR="127000" algn="r">
                        <a:lnSpc>
                          <a:spcPts val="1110"/>
                        </a:lnSpc>
                        <a:spcBef>
                          <a:spcPts val="140"/>
                        </a:spcBef>
                        <a:spcAft>
                          <a:spcPts val="0"/>
                        </a:spcAft>
                      </a:pPr>
                      <a:r>
                        <a:rPr lang="es-ES" sz="1200">
                          <a:effectLst/>
                        </a:rPr>
                        <a:t>2044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2.820.535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2.198.365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5.196.210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1612091544"/>
                  </a:ext>
                </a:extLst>
              </a:tr>
              <a:tr h="194383">
                <a:tc>
                  <a:txBody>
                    <a:bodyPr/>
                    <a:lstStyle/>
                    <a:p>
                      <a:pPr marR="127000" algn="r">
                        <a:lnSpc>
                          <a:spcPts val="1120"/>
                        </a:lnSpc>
                        <a:spcBef>
                          <a:spcPts val="140"/>
                        </a:spcBef>
                        <a:spcAft>
                          <a:spcPts val="0"/>
                        </a:spcAft>
                      </a:pPr>
                      <a:r>
                        <a:rPr lang="es-ES" sz="1200">
                          <a:effectLst/>
                        </a:rPr>
                        <a:t>2045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2.877.306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a:effectLst/>
                        </a:rPr>
                        <a:t>2.214.836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dirty="0">
                          <a:effectLst/>
                        </a:rPr>
                        <a:t>177.337</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5.269.479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052669443"/>
                  </a:ext>
                </a:extLst>
              </a:tr>
              <a:tr h="194383">
                <a:tc>
                  <a:txBody>
                    <a:bodyPr/>
                    <a:lstStyle/>
                    <a:p>
                      <a:pPr marR="127000" algn="r">
                        <a:lnSpc>
                          <a:spcPts val="1115"/>
                        </a:lnSpc>
                        <a:spcBef>
                          <a:spcPts val="140"/>
                        </a:spcBef>
                        <a:spcAft>
                          <a:spcPts val="0"/>
                        </a:spcAft>
                      </a:pPr>
                      <a:r>
                        <a:rPr lang="es-ES" sz="1200">
                          <a:effectLst/>
                        </a:rPr>
                        <a:t>2046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5"/>
                        </a:lnSpc>
                        <a:spcBef>
                          <a:spcPts val="140"/>
                        </a:spcBef>
                        <a:spcAft>
                          <a:spcPts val="0"/>
                        </a:spcAft>
                      </a:pPr>
                      <a:r>
                        <a:rPr lang="es-ES" sz="1200">
                          <a:effectLst/>
                        </a:rPr>
                        <a:t>2.935.445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5"/>
                        </a:lnSpc>
                        <a:spcBef>
                          <a:spcPts val="140"/>
                        </a:spcBef>
                        <a:spcAft>
                          <a:spcPts val="0"/>
                        </a:spcAft>
                      </a:pPr>
                      <a:r>
                        <a:rPr lang="es-ES" sz="1200">
                          <a:effectLst/>
                        </a:rPr>
                        <a:t>2.230.891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5"/>
                        </a:lnSpc>
                        <a:spcBef>
                          <a:spcPts val="140"/>
                        </a:spcBef>
                        <a:spcAft>
                          <a:spcPts val="0"/>
                        </a:spcAft>
                      </a:pPr>
                      <a:r>
                        <a:rPr lang="es-ES" sz="1200">
                          <a:effectLst/>
                        </a:rPr>
                        <a:t>177.476</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5"/>
                        </a:lnSpc>
                        <a:spcBef>
                          <a:spcPts val="140"/>
                        </a:spcBef>
                        <a:spcAft>
                          <a:spcPts val="0"/>
                        </a:spcAft>
                      </a:pPr>
                      <a:r>
                        <a:rPr lang="es-ES" sz="1200">
                          <a:effectLst/>
                        </a:rPr>
                        <a:t>5.343.812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750243161"/>
                  </a:ext>
                </a:extLst>
              </a:tr>
              <a:tr h="194383">
                <a:tc>
                  <a:txBody>
                    <a:bodyPr/>
                    <a:lstStyle/>
                    <a:p>
                      <a:pPr marR="127000" algn="r">
                        <a:lnSpc>
                          <a:spcPts val="1110"/>
                        </a:lnSpc>
                        <a:spcBef>
                          <a:spcPts val="140"/>
                        </a:spcBef>
                        <a:spcAft>
                          <a:spcPts val="0"/>
                        </a:spcAft>
                      </a:pPr>
                      <a:r>
                        <a:rPr lang="es-ES" sz="1200">
                          <a:effectLst/>
                        </a:rPr>
                        <a:t>2047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2.991.912</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2.246.441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5.415.690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3393555107"/>
                  </a:ext>
                </a:extLst>
              </a:tr>
              <a:tr h="194383">
                <a:tc>
                  <a:txBody>
                    <a:bodyPr/>
                    <a:lstStyle/>
                    <a:p>
                      <a:pPr marR="127000" algn="r">
                        <a:lnSpc>
                          <a:spcPts val="1110"/>
                        </a:lnSpc>
                        <a:spcBef>
                          <a:spcPts val="140"/>
                        </a:spcBef>
                        <a:spcAft>
                          <a:spcPts val="0"/>
                        </a:spcAft>
                      </a:pPr>
                      <a:r>
                        <a:rPr lang="es-ES" sz="1200">
                          <a:effectLst/>
                        </a:rPr>
                        <a:t>2048</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3.042.224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2.261.325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a:effectLst/>
                        </a:rPr>
                        <a:t> </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a:effectLst/>
                        </a:rPr>
                        <a:t>5.480.860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914089567"/>
                  </a:ext>
                </a:extLst>
              </a:tr>
              <a:tr h="194383">
                <a:tc>
                  <a:txBody>
                    <a:bodyPr/>
                    <a:lstStyle/>
                    <a:p>
                      <a:pPr marR="127000" algn="r">
                        <a:lnSpc>
                          <a:spcPts val="1120"/>
                        </a:lnSpc>
                        <a:spcBef>
                          <a:spcPts val="140"/>
                        </a:spcBef>
                        <a:spcAft>
                          <a:spcPts val="0"/>
                        </a:spcAft>
                      </a:pPr>
                      <a:r>
                        <a:rPr lang="es-ES" sz="1200">
                          <a:effectLst/>
                        </a:rPr>
                        <a:t>2049</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20"/>
                        </a:lnSpc>
                        <a:spcBef>
                          <a:spcPts val="140"/>
                        </a:spcBef>
                        <a:spcAft>
                          <a:spcPts val="0"/>
                        </a:spcAft>
                      </a:pPr>
                      <a:r>
                        <a:rPr lang="es-ES" sz="1200">
                          <a:effectLst/>
                        </a:rPr>
                        <a:t>3.089.403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20"/>
                        </a:lnSpc>
                        <a:spcBef>
                          <a:spcPts val="140"/>
                        </a:spcBef>
                        <a:spcAft>
                          <a:spcPts val="0"/>
                        </a:spcAft>
                      </a:pPr>
                      <a:r>
                        <a:rPr lang="es-ES" sz="1200">
                          <a:effectLst/>
                        </a:rPr>
                        <a:t>2.274.665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20"/>
                        </a:lnSpc>
                        <a:spcBef>
                          <a:spcPts val="140"/>
                        </a:spcBef>
                        <a:spcAft>
                          <a:spcPts val="0"/>
                        </a:spcAft>
                      </a:pPr>
                      <a:r>
                        <a:rPr lang="es-ES" sz="1200">
                          <a:effectLst/>
                        </a:rPr>
                        <a:t>177.337</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dirty="0">
                          <a:effectLst/>
                        </a:rPr>
                        <a:t> </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20"/>
                        </a:lnSpc>
                        <a:spcBef>
                          <a:spcPts val="140"/>
                        </a:spcBef>
                        <a:spcAft>
                          <a:spcPts val="0"/>
                        </a:spcAft>
                      </a:pPr>
                      <a:r>
                        <a:rPr lang="es-ES" sz="1200">
                          <a:effectLst/>
                        </a:rPr>
                        <a:t>5.541.405</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888344402"/>
                  </a:ext>
                </a:extLst>
              </a:tr>
              <a:tr h="194383">
                <a:tc>
                  <a:txBody>
                    <a:bodyPr/>
                    <a:lstStyle/>
                    <a:p>
                      <a:pPr marR="127000" algn="r">
                        <a:lnSpc>
                          <a:spcPts val="1110"/>
                        </a:lnSpc>
                        <a:spcBef>
                          <a:spcPts val="140"/>
                        </a:spcBef>
                        <a:spcAft>
                          <a:spcPts val="0"/>
                        </a:spcAft>
                      </a:pPr>
                      <a:r>
                        <a:rPr lang="es-ES" sz="1200">
                          <a:effectLst/>
                        </a:rPr>
                        <a:t>2050</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240665" marR="240665" algn="ctr">
                        <a:lnSpc>
                          <a:spcPts val="1110"/>
                        </a:lnSpc>
                        <a:spcBef>
                          <a:spcPts val="140"/>
                        </a:spcBef>
                        <a:spcAft>
                          <a:spcPts val="0"/>
                        </a:spcAft>
                      </a:pPr>
                      <a:r>
                        <a:rPr lang="es-ES" sz="1200">
                          <a:effectLst/>
                        </a:rPr>
                        <a:t>3.136.344</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51130" marR="189230" algn="ctr">
                        <a:lnSpc>
                          <a:spcPts val="1110"/>
                        </a:lnSpc>
                        <a:spcBef>
                          <a:spcPts val="140"/>
                        </a:spcBef>
                        <a:spcAft>
                          <a:spcPts val="0"/>
                        </a:spcAft>
                      </a:pPr>
                      <a:r>
                        <a:rPr lang="es-ES" sz="1200">
                          <a:effectLst/>
                        </a:rPr>
                        <a:t>2.288.063</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161925" marR="160020" algn="ctr">
                        <a:lnSpc>
                          <a:spcPts val="1110"/>
                        </a:lnSpc>
                        <a:spcBef>
                          <a:spcPts val="140"/>
                        </a:spcBef>
                        <a:spcAft>
                          <a:spcPts val="0"/>
                        </a:spcAft>
                      </a:pPr>
                      <a:r>
                        <a:rPr lang="es-ES" sz="1200">
                          <a:effectLst/>
                        </a:rPr>
                        <a:t>177.311</a:t>
                      </a:r>
                      <a:endParaRPr lang="es-CL" sz="120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algn="l">
                        <a:spcBef>
                          <a:spcPts val="140"/>
                        </a:spcBef>
                      </a:pPr>
                      <a:r>
                        <a:rPr lang="es-ES" sz="1200" dirty="0">
                          <a:effectLst/>
                        </a:rPr>
                        <a:t> </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tc>
                  <a:txBody>
                    <a:bodyPr/>
                    <a:lstStyle/>
                    <a:p>
                      <a:pPr marL="99060" marR="100330" algn="ctr">
                        <a:lnSpc>
                          <a:spcPts val="1110"/>
                        </a:lnSpc>
                        <a:spcBef>
                          <a:spcPts val="140"/>
                        </a:spcBef>
                        <a:spcAft>
                          <a:spcPts val="0"/>
                        </a:spcAft>
                      </a:pPr>
                      <a:r>
                        <a:rPr lang="es-ES" sz="1200" dirty="0">
                          <a:effectLst/>
                        </a:rPr>
                        <a:t>5.601.718</a:t>
                      </a:r>
                      <a:endParaRPr lang="es-CL" sz="1200" dirty="0">
                        <a:effectLst/>
                        <a:latin typeface="Verdana" panose="020B0604030504040204" pitchFamily="34" charset="0"/>
                        <a:ea typeface="Verdana" panose="020B0604030504040204" pitchFamily="34" charset="0"/>
                        <a:cs typeface="Verdana" panose="020B0604030504040204" pitchFamily="34" charset="0"/>
                      </a:endParaRPr>
                    </a:p>
                  </a:txBody>
                  <a:tcPr marL="0" marR="0" marT="0" marB="0"/>
                </a:tc>
                <a:extLst>
                  <a:ext uri="{0D108BD9-81ED-4DB2-BD59-A6C34878D82A}">
                    <a16:rowId xmlns:a16="http://schemas.microsoft.com/office/drawing/2014/main" val="294523323"/>
                  </a:ext>
                </a:extLst>
              </a:tr>
            </a:tbl>
          </a:graphicData>
        </a:graphic>
      </p:graphicFrame>
    </p:spTree>
    <p:extLst>
      <p:ext uri="{BB962C8B-B14F-4D97-AF65-F5344CB8AC3E}">
        <p14:creationId xmlns:p14="http://schemas.microsoft.com/office/powerpoint/2010/main" val="30416976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22F192F-BA96-5ED3-CCE0-0FAC920CF7FE}"/>
              </a:ext>
            </a:extLst>
          </p:cNvPr>
          <p:cNvSpPr>
            <a:spLocks noGrp="1"/>
          </p:cNvSpPr>
          <p:nvPr>
            <p:ph type="title"/>
          </p:nvPr>
        </p:nvSpPr>
        <p:spPr>
          <a:xfrm>
            <a:off x="838200" y="2845358"/>
            <a:ext cx="10515600" cy="837710"/>
          </a:xfrm>
        </p:spPr>
        <p:txBody>
          <a:bodyPr>
            <a:noAutofit/>
          </a:bodyPr>
          <a:lstStyle/>
          <a:p>
            <a:r>
              <a:rPr lang="es-CL" sz="2800" b="1" dirty="0"/>
              <a:t>Indicaciones </a:t>
            </a:r>
            <a:r>
              <a:rPr lang="es-CL" sz="2800" dirty="0"/>
              <a:t>del Ejecutivo</a:t>
            </a:r>
            <a:br>
              <a:rPr lang="es-CL" sz="2800" dirty="0"/>
            </a:br>
            <a:br>
              <a:rPr lang="es-CL" sz="1800" b="1" dirty="0"/>
            </a:br>
            <a:r>
              <a:rPr lang="es-CL" sz="1800" b="1" dirty="0"/>
              <a:t>Proyecto de ley </a:t>
            </a:r>
            <a:r>
              <a:rPr lang="es-ES" sz="1800" b="1" dirty="0"/>
              <a:t>que crea un nuevo Sistema Mixto de Pensiones y un Seguro Social en el pilar contributivo, mejora la Pensión Garantizada Universal y establece beneficios y modificaciones regulatorias que indica</a:t>
            </a:r>
            <a:br>
              <a:rPr lang="es-ES" sz="1800" b="1" dirty="0"/>
            </a:br>
            <a:br>
              <a:rPr lang="es-CL" sz="1800" b="1" dirty="0"/>
            </a:br>
            <a:r>
              <a:rPr lang="es-CL" sz="2400" b="1" dirty="0"/>
              <a:t>Bo</a:t>
            </a:r>
            <a:r>
              <a:rPr lang="es-CL" sz="2400" dirty="0"/>
              <a:t>letín N°15.480-13</a:t>
            </a:r>
            <a:br>
              <a:rPr lang="es-CL" sz="3600" dirty="0"/>
            </a:br>
            <a:br>
              <a:rPr lang="es-CL" sz="3600" b="1" dirty="0"/>
            </a:br>
            <a:r>
              <a:rPr lang="es-CL" sz="1600" b="1" dirty="0"/>
              <a:t>Cámara de Diputadas y Diputados</a:t>
            </a:r>
            <a:br>
              <a:rPr lang="es-CL" sz="1800" b="1" dirty="0"/>
            </a:br>
            <a:r>
              <a:rPr lang="es-CL" sz="1600" b="1" dirty="0"/>
              <a:t>Enero de 2024</a:t>
            </a:r>
            <a:endParaRPr lang="es-CL" sz="1800" dirty="0"/>
          </a:p>
        </p:txBody>
      </p:sp>
      <p:pic>
        <p:nvPicPr>
          <p:cNvPr id="5" name="Imagen 4">
            <a:extLst>
              <a:ext uri="{FF2B5EF4-FFF2-40B4-BE49-F238E27FC236}">
                <a16:creationId xmlns:a16="http://schemas.microsoft.com/office/drawing/2014/main" id="{A280AB8C-EFC6-183A-7F86-F47AF892E152}"/>
              </a:ext>
            </a:extLst>
          </p:cNvPr>
          <p:cNvPicPr>
            <a:picLocks noChangeAspect="1"/>
          </p:cNvPicPr>
          <p:nvPr/>
        </p:nvPicPr>
        <p:blipFill>
          <a:blip r:embed="rId2"/>
          <a:stretch>
            <a:fillRect/>
          </a:stretch>
        </p:blipFill>
        <p:spPr>
          <a:xfrm>
            <a:off x="192112" y="4958833"/>
            <a:ext cx="2976644" cy="1002497"/>
          </a:xfrm>
          <a:prstGeom prst="rect">
            <a:avLst/>
          </a:prstGeom>
        </p:spPr>
      </p:pic>
      <p:pic>
        <p:nvPicPr>
          <p:cNvPr id="8" name="Imagen 7" descr="Imagen que contiene Gráfico de rectángulos&#10;&#10;Descripción generada automáticamente">
            <a:extLst>
              <a:ext uri="{FF2B5EF4-FFF2-40B4-BE49-F238E27FC236}">
                <a16:creationId xmlns:a16="http://schemas.microsoft.com/office/drawing/2014/main" id="{E86BFE48-DC84-A7BB-73B8-4377E21AC649}"/>
              </a:ext>
            </a:extLst>
          </p:cNvPr>
          <p:cNvPicPr>
            <a:picLocks noChangeAspect="1"/>
          </p:cNvPicPr>
          <p:nvPr/>
        </p:nvPicPr>
        <p:blipFill rotWithShape="1">
          <a:blip r:embed="rId3">
            <a:extLst>
              <a:ext uri="{28A0092B-C50C-407E-A947-70E740481C1C}">
                <a14:useLocalDpi xmlns:a14="http://schemas.microsoft.com/office/drawing/2010/main" val="0"/>
              </a:ext>
            </a:extLst>
          </a:blip>
          <a:srcRect r="-1108" b="58903"/>
          <a:stretch/>
        </p:blipFill>
        <p:spPr>
          <a:xfrm>
            <a:off x="9279987" y="4958833"/>
            <a:ext cx="2719901" cy="1002497"/>
          </a:xfrm>
          <a:prstGeom prst="rect">
            <a:avLst/>
          </a:prstGeom>
        </p:spPr>
      </p:pic>
    </p:spTree>
    <p:extLst>
      <p:ext uri="{BB962C8B-B14F-4D97-AF65-F5344CB8AC3E}">
        <p14:creationId xmlns:p14="http://schemas.microsoft.com/office/powerpoint/2010/main" val="34971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063750"/>
            <a:ext cx="9144000" cy="2387600"/>
          </a:xfrm>
        </p:spPr>
        <p:txBody>
          <a:bodyPr>
            <a:normAutofit/>
          </a:bodyPr>
          <a:lstStyle/>
          <a:p>
            <a:pPr algn="ctr"/>
            <a:r>
              <a:rPr lang="es-ES" b="1" dirty="0">
                <a:solidFill>
                  <a:srgbClr val="002060"/>
                </a:solidFill>
              </a:rPr>
              <a:t>1. Aspectos generales</a:t>
            </a:r>
            <a:endParaRPr lang="es-CL" b="1" dirty="0">
              <a:solidFill>
                <a:srgbClr val="002060"/>
              </a:solidFill>
            </a:endParaRPr>
          </a:p>
        </p:txBody>
      </p:sp>
    </p:spTree>
    <p:extLst>
      <p:ext uri="{BB962C8B-B14F-4D97-AF65-F5344CB8AC3E}">
        <p14:creationId xmlns:p14="http://schemas.microsoft.com/office/powerpoint/2010/main" val="1963404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dirty="0">
                <a:solidFill>
                  <a:schemeClr val="accent1">
                    <a:lumMod val="50000"/>
                  </a:schemeClr>
                </a:solidFill>
              </a:rPr>
              <a:t>1</a:t>
            </a:r>
            <a:r>
              <a:rPr lang="es-CL" b="1" dirty="0">
                <a:solidFill>
                  <a:schemeClr val="accent1">
                    <a:lumMod val="50000"/>
                  </a:schemeClr>
                </a:solidFill>
              </a:rPr>
              <a:t>. Aspectos generales</a:t>
            </a:r>
            <a:endParaRPr lang="es-CL" dirty="0">
              <a:solidFill>
                <a:schemeClr val="accent1">
                  <a:lumMod val="50000"/>
                </a:schemeClr>
              </a:solidFill>
            </a:endParaRPr>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3730351" y="1518690"/>
            <a:ext cx="7617099" cy="4243266"/>
          </a:xfrm>
        </p:spPr>
        <p:txBody>
          <a:bodyPr>
            <a:normAutofit fontScale="92500" lnSpcReduction="20000"/>
          </a:bodyPr>
          <a:lstStyle/>
          <a:p>
            <a:pPr marL="514350" indent="-514350" algn="just">
              <a:lnSpc>
                <a:spcPct val="120000"/>
              </a:lnSpc>
              <a:buAutoNum type="arabicPeriod"/>
            </a:pPr>
            <a:r>
              <a:rPr lang="es-ES" sz="2000" dirty="0"/>
              <a:t>Las indicaciones dan cuenta de la </a:t>
            </a:r>
            <a:r>
              <a:rPr lang="es-ES" b="1" dirty="0">
                <a:solidFill>
                  <a:schemeClr val="accent1">
                    <a:lumMod val="50000"/>
                  </a:schemeClr>
                </a:solidFill>
              </a:rPr>
              <a:t>voluntad de trabajo</a:t>
            </a:r>
            <a:r>
              <a:rPr lang="es-ES" sz="2000" b="1" dirty="0">
                <a:solidFill>
                  <a:schemeClr val="accent1">
                    <a:lumMod val="50000"/>
                  </a:schemeClr>
                </a:solidFill>
              </a:rPr>
              <a:t> del Ejecutivo </a:t>
            </a:r>
            <a:r>
              <a:rPr lang="es-ES" sz="2000" dirty="0">
                <a:solidFill>
                  <a:schemeClr val="accent1">
                    <a:lumMod val="50000"/>
                  </a:schemeClr>
                </a:solidFill>
              </a:rPr>
              <a:t>para alcanzar un acuerdo que viabilice esta propuesta</a:t>
            </a:r>
          </a:p>
          <a:p>
            <a:pPr marL="514350" indent="-514350" algn="just">
              <a:lnSpc>
                <a:spcPct val="120000"/>
              </a:lnSpc>
              <a:buAutoNum type="arabicPeriod"/>
            </a:pPr>
            <a:r>
              <a:rPr lang="es-ES" sz="2000" dirty="0">
                <a:solidFill>
                  <a:schemeClr val="accent1">
                    <a:lumMod val="50000"/>
                  </a:schemeClr>
                </a:solidFill>
              </a:rPr>
              <a:t>Pasamos de un </a:t>
            </a:r>
            <a:r>
              <a:rPr lang="es-ES" sz="2000" b="1" dirty="0">
                <a:solidFill>
                  <a:schemeClr val="accent1">
                    <a:lumMod val="50000"/>
                  </a:schemeClr>
                </a:solidFill>
              </a:rPr>
              <a:t>proyecto de ley que regulaba íntegramente el Sistema de Pensiones</a:t>
            </a:r>
            <a:r>
              <a:rPr lang="es-ES" sz="2000" dirty="0">
                <a:solidFill>
                  <a:schemeClr val="accent1">
                    <a:lumMod val="50000"/>
                  </a:schemeClr>
                </a:solidFill>
              </a:rPr>
              <a:t> a uno que crea nuevos beneficios e instituciones, pero </a:t>
            </a:r>
            <a:r>
              <a:rPr lang="es-ES" sz="2000" b="1" dirty="0">
                <a:solidFill>
                  <a:schemeClr val="accent1">
                    <a:lumMod val="50000"/>
                  </a:schemeClr>
                </a:solidFill>
              </a:rPr>
              <a:t>mantiene la vigencia del Decreto </a:t>
            </a:r>
            <a:r>
              <a:rPr lang="es-ES" b="1" dirty="0">
                <a:solidFill>
                  <a:schemeClr val="accent1">
                    <a:lumMod val="50000"/>
                  </a:schemeClr>
                </a:solidFill>
              </a:rPr>
              <a:t>L</a:t>
            </a:r>
            <a:r>
              <a:rPr lang="es-ES" sz="2000" b="1" dirty="0">
                <a:solidFill>
                  <a:schemeClr val="accent1">
                    <a:lumMod val="50000"/>
                  </a:schemeClr>
                </a:solidFill>
              </a:rPr>
              <a:t>ey</a:t>
            </a:r>
            <a:r>
              <a:rPr lang="es-ES" b="1" dirty="0">
                <a:solidFill>
                  <a:schemeClr val="accent1">
                    <a:lumMod val="50000"/>
                  </a:schemeClr>
                </a:solidFill>
              </a:rPr>
              <a:t> N°</a:t>
            </a:r>
            <a:r>
              <a:rPr lang="es-ES" sz="2000" b="1" dirty="0">
                <a:solidFill>
                  <a:schemeClr val="accent1">
                    <a:lumMod val="50000"/>
                  </a:schemeClr>
                </a:solidFill>
              </a:rPr>
              <a:t>3.500</a:t>
            </a:r>
          </a:p>
          <a:p>
            <a:pPr marL="514350" indent="-514350" algn="just">
              <a:lnSpc>
                <a:spcPct val="120000"/>
              </a:lnSpc>
              <a:buAutoNum type="arabicPeriod"/>
            </a:pPr>
            <a:r>
              <a:rPr lang="es-ES" sz="2000" dirty="0"/>
              <a:t>Se </a:t>
            </a:r>
            <a:r>
              <a:rPr lang="es-ES" sz="2000" b="1" dirty="0"/>
              <a:t>eliminan cuentas nocionales </a:t>
            </a:r>
          </a:p>
          <a:p>
            <a:pPr marL="514350" indent="-514350" algn="just">
              <a:lnSpc>
                <a:spcPct val="120000"/>
              </a:lnSpc>
              <a:buAutoNum type="arabicPeriod"/>
            </a:pPr>
            <a:r>
              <a:rPr lang="es-ES" sz="2000" dirty="0"/>
              <a:t>Un </a:t>
            </a:r>
            <a:r>
              <a:rPr lang="es-ES" sz="2000" b="1" dirty="0"/>
              <a:t>2% de la cotización de los empleadores va a las Cuentas de Capitalización Individual</a:t>
            </a:r>
          </a:p>
          <a:p>
            <a:pPr marL="514350" indent="-514350" algn="just">
              <a:lnSpc>
                <a:spcPct val="120000"/>
              </a:lnSpc>
              <a:buAutoNum type="arabicPeriod"/>
            </a:pPr>
            <a:r>
              <a:rPr lang="es-ES" sz="2000" dirty="0"/>
              <a:t>Se </a:t>
            </a:r>
            <a:r>
              <a:rPr lang="es-ES" sz="2000" b="1" dirty="0"/>
              <a:t>reduce la participación del Estado en el Sistema</a:t>
            </a:r>
            <a:r>
              <a:rPr lang="es-ES" sz="2000" dirty="0"/>
              <a:t>: Se elimina el APA y el IPPA. Se crea el IPE.</a:t>
            </a:r>
            <a:endParaRPr lang="es-ES" sz="2000" b="1" dirty="0"/>
          </a:p>
          <a:p>
            <a:endParaRPr lang="es-CL" dirty="0"/>
          </a:p>
        </p:txBody>
      </p:sp>
      <p:pic>
        <p:nvPicPr>
          <p:cNvPr id="6" name="Imagen 5">
            <a:extLst>
              <a:ext uri="{FF2B5EF4-FFF2-40B4-BE49-F238E27FC236}">
                <a16:creationId xmlns:a16="http://schemas.microsoft.com/office/drawing/2014/main" id="{EAF78982-A686-C31D-E424-74C59A245412}"/>
              </a:ext>
            </a:extLst>
          </p:cNvPr>
          <p:cNvPicPr>
            <a:picLocks noChangeAspect="1"/>
          </p:cNvPicPr>
          <p:nvPr/>
        </p:nvPicPr>
        <p:blipFill>
          <a:blip r:embed="rId2"/>
          <a:stretch>
            <a:fillRect/>
          </a:stretch>
        </p:blipFill>
        <p:spPr>
          <a:xfrm>
            <a:off x="681421" y="1955800"/>
            <a:ext cx="2946400" cy="2946400"/>
          </a:xfrm>
          <a:prstGeom prst="rect">
            <a:avLst/>
          </a:prstGeom>
        </p:spPr>
      </p:pic>
      <p:pic>
        <p:nvPicPr>
          <p:cNvPr id="7" name="Imagen 6">
            <a:extLst>
              <a:ext uri="{FF2B5EF4-FFF2-40B4-BE49-F238E27FC236}">
                <a16:creationId xmlns:a16="http://schemas.microsoft.com/office/drawing/2014/main" id="{4C360297-2273-E550-4FDF-DC1251AB807B}"/>
              </a:ext>
            </a:extLst>
          </p:cNvPr>
          <p:cNvPicPr>
            <a:picLocks noChangeAspect="1"/>
          </p:cNvPicPr>
          <p:nvPr/>
        </p:nvPicPr>
        <p:blipFill>
          <a:blip r:embed="rId3"/>
          <a:stretch>
            <a:fillRect/>
          </a:stretch>
        </p:blipFill>
        <p:spPr>
          <a:xfrm>
            <a:off x="1334814" y="2609193"/>
            <a:ext cx="1639614" cy="1639614"/>
          </a:xfrm>
          <a:prstGeom prst="rect">
            <a:avLst/>
          </a:prstGeom>
        </p:spPr>
      </p:pic>
    </p:spTree>
    <p:extLst>
      <p:ext uri="{BB962C8B-B14F-4D97-AF65-F5344CB8AC3E}">
        <p14:creationId xmlns:p14="http://schemas.microsoft.com/office/powerpoint/2010/main" val="2702915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dirty="0">
                <a:solidFill>
                  <a:schemeClr val="accent1">
                    <a:lumMod val="50000"/>
                  </a:schemeClr>
                </a:solidFill>
              </a:rPr>
              <a:t>1. </a:t>
            </a:r>
            <a:r>
              <a:rPr lang="es-CL" b="1" dirty="0"/>
              <a:t>Aspectos generales</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3730351" y="1518690"/>
            <a:ext cx="7617099" cy="4716232"/>
          </a:xfrm>
        </p:spPr>
        <p:txBody>
          <a:bodyPr>
            <a:noAutofit/>
          </a:bodyPr>
          <a:lstStyle/>
          <a:p>
            <a:pPr marL="720725" indent="-538163" algn="just">
              <a:lnSpc>
                <a:spcPct val="100000"/>
              </a:lnSpc>
              <a:buFont typeface="+mj-lt"/>
              <a:buAutoNum type="arabicPeriod" startAt="6"/>
            </a:pPr>
            <a:r>
              <a:rPr lang="es-ES" sz="1900" dirty="0"/>
              <a:t>La </a:t>
            </a:r>
            <a:r>
              <a:rPr lang="es-ES" sz="1900" b="1" dirty="0"/>
              <a:t>gestión de las inversiones del Fondo Integrado de Pensiones se externaliza a privados</a:t>
            </a:r>
            <a:endParaRPr lang="es-ES" sz="1900" dirty="0"/>
          </a:p>
          <a:p>
            <a:pPr marL="720725" indent="-538163" algn="just">
              <a:lnSpc>
                <a:spcPct val="100000"/>
              </a:lnSpc>
              <a:buFont typeface="+mj-lt"/>
              <a:buAutoNum type="arabicPeriod" startAt="6"/>
            </a:pPr>
            <a:r>
              <a:rPr lang="es-ES" sz="1900" dirty="0"/>
              <a:t>El </a:t>
            </a:r>
            <a:r>
              <a:rPr lang="es-ES" sz="1900" b="1" dirty="0"/>
              <a:t>soporte administrativo para los Inversores de Pensiones será ejecutado por una empresa privada</a:t>
            </a:r>
            <a:r>
              <a:rPr lang="es-ES" sz="1900" dirty="0"/>
              <a:t>, adjudicada mediante licitación pública (tipo AFC) denominado Administrador Previsional</a:t>
            </a:r>
          </a:p>
          <a:p>
            <a:pPr marL="720725" indent="-538163" algn="just">
              <a:lnSpc>
                <a:spcPct val="100000"/>
              </a:lnSpc>
              <a:buFont typeface="+mj-lt"/>
              <a:buAutoNum type="arabicPeriod" startAt="6"/>
            </a:pPr>
            <a:r>
              <a:rPr lang="es-ES" sz="1900" dirty="0"/>
              <a:t>Se incorporan </a:t>
            </a:r>
            <a:r>
              <a:rPr lang="es-ES" sz="1900" b="1" dirty="0"/>
              <a:t>Cooperativas de Inversión Previsional</a:t>
            </a:r>
          </a:p>
          <a:p>
            <a:pPr marL="720725" indent="-538163" algn="just">
              <a:lnSpc>
                <a:spcPct val="100000"/>
              </a:lnSpc>
              <a:buFont typeface="+mj-lt"/>
              <a:buAutoNum type="arabicPeriod" startAt="6"/>
            </a:pPr>
            <a:r>
              <a:rPr lang="es-ES" sz="1900" dirty="0"/>
              <a:t>Se propone </a:t>
            </a:r>
            <a:r>
              <a:rPr lang="es-ES" sz="1900" b="1" dirty="0"/>
              <a:t>fórmula para reajuste de la PGU en régimen</a:t>
            </a:r>
            <a:r>
              <a:rPr lang="es-ES" sz="1900" dirty="0"/>
              <a:t>, </a:t>
            </a:r>
            <a:r>
              <a:rPr lang="es-ES" sz="1900" b="1" dirty="0"/>
              <a:t>considerando</a:t>
            </a:r>
            <a:r>
              <a:rPr lang="es-ES" sz="1900" dirty="0"/>
              <a:t> -entre otros aspectos- la </a:t>
            </a:r>
            <a:r>
              <a:rPr lang="es-ES" sz="1900" b="1" dirty="0"/>
              <a:t>línea de la pobreza</a:t>
            </a:r>
          </a:p>
          <a:p>
            <a:pPr marL="720725" indent="-538163" algn="just">
              <a:lnSpc>
                <a:spcPct val="100000"/>
              </a:lnSpc>
              <a:buAutoNum type="arabicPeriod" startAt="6"/>
            </a:pPr>
            <a:r>
              <a:rPr lang="es-ES" sz="1900" dirty="0"/>
              <a:t>Se mantiene el </a:t>
            </a:r>
            <a:r>
              <a:rPr lang="es-ES" sz="1900" b="1" dirty="0"/>
              <a:t>retiro programado</a:t>
            </a:r>
            <a:endParaRPr lang="es-ES" sz="1900" dirty="0">
              <a:cs typeface="Calibri"/>
            </a:endParaRPr>
          </a:p>
          <a:p>
            <a:endParaRPr lang="es-CL" sz="1900" dirty="0"/>
          </a:p>
        </p:txBody>
      </p:sp>
      <p:pic>
        <p:nvPicPr>
          <p:cNvPr id="6" name="Imagen 5">
            <a:extLst>
              <a:ext uri="{FF2B5EF4-FFF2-40B4-BE49-F238E27FC236}">
                <a16:creationId xmlns:a16="http://schemas.microsoft.com/office/drawing/2014/main" id="{EAF78982-A686-C31D-E424-74C59A245412}"/>
              </a:ext>
            </a:extLst>
          </p:cNvPr>
          <p:cNvPicPr>
            <a:picLocks noChangeAspect="1"/>
          </p:cNvPicPr>
          <p:nvPr/>
        </p:nvPicPr>
        <p:blipFill>
          <a:blip r:embed="rId2"/>
          <a:stretch>
            <a:fillRect/>
          </a:stretch>
        </p:blipFill>
        <p:spPr>
          <a:xfrm>
            <a:off x="681421" y="1955800"/>
            <a:ext cx="2946400" cy="2946400"/>
          </a:xfrm>
          <a:prstGeom prst="rect">
            <a:avLst/>
          </a:prstGeom>
        </p:spPr>
      </p:pic>
      <p:pic>
        <p:nvPicPr>
          <p:cNvPr id="7" name="Imagen 6">
            <a:extLst>
              <a:ext uri="{FF2B5EF4-FFF2-40B4-BE49-F238E27FC236}">
                <a16:creationId xmlns:a16="http://schemas.microsoft.com/office/drawing/2014/main" id="{4C360297-2273-E550-4FDF-DC1251AB807B}"/>
              </a:ext>
            </a:extLst>
          </p:cNvPr>
          <p:cNvPicPr>
            <a:picLocks noChangeAspect="1"/>
          </p:cNvPicPr>
          <p:nvPr/>
        </p:nvPicPr>
        <p:blipFill>
          <a:blip r:embed="rId3"/>
          <a:stretch>
            <a:fillRect/>
          </a:stretch>
        </p:blipFill>
        <p:spPr>
          <a:xfrm>
            <a:off x="1334814" y="2609193"/>
            <a:ext cx="1639614" cy="1639614"/>
          </a:xfrm>
          <a:prstGeom prst="rect">
            <a:avLst/>
          </a:prstGeom>
        </p:spPr>
      </p:pic>
    </p:spTree>
    <p:extLst>
      <p:ext uri="{BB962C8B-B14F-4D97-AF65-F5344CB8AC3E}">
        <p14:creationId xmlns:p14="http://schemas.microsoft.com/office/powerpoint/2010/main" val="3640831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92500" lnSpcReduction="20000"/>
          </a:bodyPr>
          <a:lstStyle/>
          <a:p>
            <a:r>
              <a:rPr lang="es-CL" dirty="0">
                <a:solidFill>
                  <a:schemeClr val="accent1">
                    <a:lumMod val="50000"/>
                  </a:schemeClr>
                </a:solidFill>
              </a:rPr>
              <a:t>1</a:t>
            </a:r>
            <a:r>
              <a:rPr lang="es-CL" b="1" dirty="0">
                <a:solidFill>
                  <a:schemeClr val="accent1">
                    <a:lumMod val="50000"/>
                  </a:schemeClr>
                </a:solidFill>
              </a:rPr>
              <a:t>. </a:t>
            </a:r>
            <a:r>
              <a:rPr lang="es-CL" b="1" dirty="0"/>
              <a:t>Aspectos generales</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3730351" y="1518690"/>
            <a:ext cx="7617099" cy="4716232"/>
          </a:xfrm>
        </p:spPr>
        <p:txBody>
          <a:bodyPr>
            <a:noAutofit/>
          </a:bodyPr>
          <a:lstStyle/>
          <a:p>
            <a:endParaRPr lang="es-CL" sz="1900" dirty="0"/>
          </a:p>
          <a:p>
            <a:pPr marL="0" indent="0" algn="just">
              <a:lnSpc>
                <a:spcPct val="120000"/>
              </a:lnSpc>
              <a:buNone/>
            </a:pPr>
            <a:endParaRPr lang="es-ES" sz="2000" dirty="0"/>
          </a:p>
          <a:p>
            <a:pPr marL="0" indent="0" algn="just">
              <a:lnSpc>
                <a:spcPct val="120000"/>
              </a:lnSpc>
              <a:buNone/>
            </a:pPr>
            <a:r>
              <a:rPr lang="es-ES" sz="2000" dirty="0"/>
              <a:t>Proyecto original tenía </a:t>
            </a:r>
            <a:r>
              <a:rPr lang="es-ES" sz="2000" b="1" dirty="0"/>
              <a:t>350 artículos permanentes en 17 títulos y 73 arts. transitorios</a:t>
            </a:r>
            <a:r>
              <a:rPr lang="es-ES" sz="2000" dirty="0"/>
              <a:t>. </a:t>
            </a:r>
          </a:p>
          <a:p>
            <a:pPr marL="0" indent="0" algn="just">
              <a:lnSpc>
                <a:spcPct val="120000"/>
              </a:lnSpc>
              <a:buNone/>
            </a:pPr>
            <a:endParaRPr lang="es-ES" sz="2000" dirty="0"/>
          </a:p>
          <a:p>
            <a:pPr marL="0" indent="0" algn="just">
              <a:lnSpc>
                <a:spcPct val="120000"/>
              </a:lnSpc>
              <a:buNone/>
            </a:pPr>
            <a:r>
              <a:rPr lang="es-ES" sz="2000" dirty="0"/>
              <a:t>Con las indicaciones el proyecto pasa a tener </a:t>
            </a:r>
            <a:r>
              <a:rPr lang="es-ES" sz="2000" b="1" dirty="0"/>
              <a:t>93 artículos permanentes en 4 títulos y 60 arts. transitorios</a:t>
            </a:r>
          </a:p>
          <a:p>
            <a:endParaRPr lang="es-CL" sz="1900" dirty="0"/>
          </a:p>
        </p:txBody>
      </p:sp>
      <p:pic>
        <p:nvPicPr>
          <p:cNvPr id="6" name="Imagen 5">
            <a:extLst>
              <a:ext uri="{FF2B5EF4-FFF2-40B4-BE49-F238E27FC236}">
                <a16:creationId xmlns:a16="http://schemas.microsoft.com/office/drawing/2014/main" id="{EAF78982-A686-C31D-E424-74C59A245412}"/>
              </a:ext>
            </a:extLst>
          </p:cNvPr>
          <p:cNvPicPr>
            <a:picLocks noChangeAspect="1"/>
          </p:cNvPicPr>
          <p:nvPr/>
        </p:nvPicPr>
        <p:blipFill>
          <a:blip r:embed="rId2"/>
          <a:stretch>
            <a:fillRect/>
          </a:stretch>
        </p:blipFill>
        <p:spPr>
          <a:xfrm>
            <a:off x="681421" y="1955800"/>
            <a:ext cx="2946400" cy="2946400"/>
          </a:xfrm>
          <a:prstGeom prst="rect">
            <a:avLst/>
          </a:prstGeom>
        </p:spPr>
      </p:pic>
      <p:pic>
        <p:nvPicPr>
          <p:cNvPr id="7" name="Imagen 6">
            <a:extLst>
              <a:ext uri="{FF2B5EF4-FFF2-40B4-BE49-F238E27FC236}">
                <a16:creationId xmlns:a16="http://schemas.microsoft.com/office/drawing/2014/main" id="{4C360297-2273-E550-4FDF-DC1251AB807B}"/>
              </a:ext>
            </a:extLst>
          </p:cNvPr>
          <p:cNvPicPr>
            <a:picLocks noChangeAspect="1"/>
          </p:cNvPicPr>
          <p:nvPr/>
        </p:nvPicPr>
        <p:blipFill>
          <a:blip r:embed="rId3"/>
          <a:stretch>
            <a:fillRect/>
          </a:stretch>
        </p:blipFill>
        <p:spPr>
          <a:xfrm>
            <a:off x="1334814" y="2609193"/>
            <a:ext cx="1639614" cy="1639614"/>
          </a:xfrm>
          <a:prstGeom prst="rect">
            <a:avLst/>
          </a:prstGeom>
        </p:spPr>
      </p:pic>
    </p:spTree>
    <p:extLst>
      <p:ext uri="{BB962C8B-B14F-4D97-AF65-F5344CB8AC3E}">
        <p14:creationId xmlns:p14="http://schemas.microsoft.com/office/powerpoint/2010/main" val="2471939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000C0B-5760-3612-E97F-585560B00B71}"/>
              </a:ext>
            </a:extLst>
          </p:cNvPr>
          <p:cNvSpPr>
            <a:spLocks noGrp="1"/>
          </p:cNvSpPr>
          <p:nvPr>
            <p:ph type="ctrTitle" idx="4294967295"/>
          </p:nvPr>
        </p:nvSpPr>
        <p:spPr>
          <a:xfrm>
            <a:off x="1524000" y="2235200"/>
            <a:ext cx="9144000" cy="2387600"/>
          </a:xfrm>
        </p:spPr>
        <p:txBody>
          <a:bodyPr>
            <a:normAutofit/>
          </a:bodyPr>
          <a:lstStyle/>
          <a:p>
            <a:pPr algn="ctr"/>
            <a:r>
              <a:rPr lang="es-ES" b="1" dirty="0">
                <a:solidFill>
                  <a:srgbClr val="002060"/>
                </a:solidFill>
              </a:rPr>
              <a:t>2. Creación del Seguro Social Previsional</a:t>
            </a:r>
            <a:endParaRPr lang="es-CL" b="1" dirty="0">
              <a:solidFill>
                <a:srgbClr val="002060"/>
              </a:solidFill>
            </a:endParaRPr>
          </a:p>
        </p:txBody>
      </p:sp>
    </p:spTree>
    <p:extLst>
      <p:ext uri="{BB962C8B-B14F-4D97-AF65-F5344CB8AC3E}">
        <p14:creationId xmlns:p14="http://schemas.microsoft.com/office/powerpoint/2010/main" val="234154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16F4A4AB-9815-EE86-A27A-B93D63BB2FF5}"/>
              </a:ext>
            </a:extLst>
          </p:cNvPr>
          <p:cNvSpPr>
            <a:spLocks noGrp="1"/>
          </p:cNvSpPr>
          <p:nvPr>
            <p:ph type="body" idx="1"/>
          </p:nvPr>
        </p:nvSpPr>
        <p:spPr/>
        <p:txBody>
          <a:bodyPr>
            <a:normAutofit fontScale="62500" lnSpcReduction="20000"/>
          </a:bodyPr>
          <a:lstStyle/>
          <a:p>
            <a:r>
              <a:rPr lang="es-CL" dirty="0">
                <a:solidFill>
                  <a:schemeClr val="accent1">
                    <a:lumMod val="50000"/>
                  </a:schemeClr>
                </a:solidFill>
              </a:rPr>
              <a:t>2. Creación del </a:t>
            </a:r>
            <a:r>
              <a:rPr lang="es-CL" b="1" dirty="0"/>
              <a:t>Seguro Social – Financiamiento (1+2+3)</a:t>
            </a:r>
            <a:endParaRPr lang="es-CL" dirty="0"/>
          </a:p>
        </p:txBody>
      </p:sp>
      <p:sp>
        <p:nvSpPr>
          <p:cNvPr id="3" name="Marcador de texto 2">
            <a:extLst>
              <a:ext uri="{FF2B5EF4-FFF2-40B4-BE49-F238E27FC236}">
                <a16:creationId xmlns:a16="http://schemas.microsoft.com/office/drawing/2014/main" id="{8CA0EE56-097F-6491-4E77-23364E75EF02}"/>
              </a:ext>
            </a:extLst>
          </p:cNvPr>
          <p:cNvSpPr>
            <a:spLocks noGrp="1"/>
          </p:cNvSpPr>
          <p:nvPr>
            <p:ph type="body" sz="quarter" idx="16"/>
          </p:nvPr>
        </p:nvSpPr>
        <p:spPr>
          <a:xfrm>
            <a:off x="874713" y="1396371"/>
            <a:ext cx="10515600" cy="4838551"/>
          </a:xfrm>
        </p:spPr>
        <p:txBody>
          <a:bodyPr>
            <a:noAutofit/>
          </a:bodyPr>
          <a:lstStyle/>
          <a:p>
            <a:pPr marL="0" indent="0" algn="just">
              <a:lnSpc>
                <a:spcPct val="120000"/>
              </a:lnSpc>
              <a:buNone/>
            </a:pPr>
            <a:r>
              <a:rPr lang="es-ES" sz="1900" dirty="0"/>
              <a:t>Se mantiene la creación de un Seguro Social Previsional que será financiado con cargo a las </a:t>
            </a:r>
            <a:r>
              <a:rPr lang="es-ES" sz="1900" b="1" dirty="0"/>
              <a:t>cotizaciones de los empleadores de un 6% adicional </a:t>
            </a:r>
            <a:r>
              <a:rPr lang="es-ES" sz="1900" dirty="0"/>
              <a:t>a la cotización actual, pero </a:t>
            </a:r>
            <a:r>
              <a:rPr lang="es-ES" sz="1900" b="1" dirty="0"/>
              <a:t>se modifica su financiamiento </a:t>
            </a:r>
            <a:r>
              <a:rPr lang="es-ES" sz="1900" dirty="0"/>
              <a:t>de la siguiente manera:</a:t>
            </a:r>
          </a:p>
          <a:p>
            <a:pPr marL="0" indent="0" algn="just">
              <a:lnSpc>
                <a:spcPct val="100000"/>
              </a:lnSpc>
              <a:buNone/>
            </a:pPr>
            <a:endParaRPr lang="es-ES" sz="1900" dirty="0"/>
          </a:p>
          <a:p>
            <a:pPr marL="792163" indent="-342900" algn="just">
              <a:lnSpc>
                <a:spcPct val="120000"/>
              </a:lnSpc>
              <a:buFont typeface="Arial" panose="020B0604020202020204" pitchFamily="34" charset="0"/>
              <a:buChar char="•"/>
            </a:pPr>
            <a:r>
              <a:rPr lang="es-ES" sz="1700" dirty="0"/>
              <a:t>Un </a:t>
            </a:r>
            <a:r>
              <a:rPr lang="es-ES" sz="1700" b="1" dirty="0"/>
              <a:t>1%</a:t>
            </a:r>
            <a:r>
              <a:rPr lang="es-ES" sz="1700" dirty="0"/>
              <a:t> para financiar </a:t>
            </a:r>
            <a:r>
              <a:rPr lang="es-ES" sz="1700" b="1" dirty="0"/>
              <a:t>medidas pro-mujeres </a:t>
            </a:r>
            <a:r>
              <a:rPr lang="es-ES" sz="1700" dirty="0"/>
              <a:t>(por efectos del mercado del trabajo): </a:t>
            </a:r>
            <a:r>
              <a:rPr lang="es-ES" sz="1700" b="1" dirty="0"/>
              <a:t>Compensación por expectativa de vida </a:t>
            </a:r>
            <a:r>
              <a:rPr lang="es-ES" sz="1700" dirty="0"/>
              <a:t>y </a:t>
            </a:r>
            <a:r>
              <a:rPr lang="es-ES" sz="1700" b="1" dirty="0"/>
              <a:t>Sala Cuna</a:t>
            </a:r>
            <a:r>
              <a:rPr lang="es-ES" sz="1700" dirty="0"/>
              <a:t>*</a:t>
            </a:r>
          </a:p>
          <a:p>
            <a:pPr marL="792163" indent="-342900" algn="just">
              <a:lnSpc>
                <a:spcPct val="120000"/>
              </a:lnSpc>
              <a:buFont typeface="Arial" panose="020B0604020202020204" pitchFamily="34" charset="0"/>
              <a:buChar char="•"/>
            </a:pPr>
            <a:r>
              <a:rPr lang="es-ES" sz="1700" dirty="0"/>
              <a:t>Un </a:t>
            </a:r>
            <a:r>
              <a:rPr lang="es-ES" sz="1700" b="1" dirty="0"/>
              <a:t>2%</a:t>
            </a:r>
            <a:r>
              <a:rPr lang="es-ES" sz="1700" dirty="0"/>
              <a:t> que será destinado a la </a:t>
            </a:r>
            <a:r>
              <a:rPr lang="es-ES" sz="1700" b="1" dirty="0"/>
              <a:t>cuenta de cada trabajador, con solidaridad intra-generacional</a:t>
            </a:r>
            <a:r>
              <a:rPr lang="es-ES" sz="1700" dirty="0"/>
              <a:t>: 70% directamente a la cuenta y 30% conforme al promedio de ingresos de los cotizantes</a:t>
            </a:r>
          </a:p>
          <a:p>
            <a:pPr marL="792163" indent="-342900" algn="just">
              <a:lnSpc>
                <a:spcPct val="120000"/>
              </a:lnSpc>
              <a:buFont typeface="Arial" panose="020B0604020202020204" pitchFamily="34" charset="0"/>
              <a:buChar char="•"/>
            </a:pPr>
            <a:r>
              <a:rPr lang="es-ES" sz="1700" dirty="0"/>
              <a:t>Un </a:t>
            </a:r>
            <a:r>
              <a:rPr lang="es-ES" sz="1700" b="1" dirty="0"/>
              <a:t>3%</a:t>
            </a:r>
            <a:r>
              <a:rPr lang="es-ES" sz="1700" dirty="0"/>
              <a:t> para financiar las </a:t>
            </a:r>
            <a:r>
              <a:rPr lang="es-ES" sz="1700" b="1" dirty="0"/>
              <a:t>prestaciones del Seguro Social </a:t>
            </a:r>
            <a:r>
              <a:rPr lang="es-ES" sz="1700" dirty="0"/>
              <a:t>(</a:t>
            </a:r>
            <a:r>
              <a:rPr lang="es-ES" sz="1700" b="1" dirty="0"/>
              <a:t>Garantía con solidaridad </a:t>
            </a:r>
            <a:r>
              <a:rPr lang="es-ES" sz="1700" b="1" dirty="0" err="1"/>
              <a:t>inter-generacional</a:t>
            </a:r>
            <a:r>
              <a:rPr lang="es-ES" sz="1700" b="1" dirty="0"/>
              <a:t> </a:t>
            </a:r>
            <a:r>
              <a:rPr lang="es-ES" sz="1700" dirty="0"/>
              <a:t>y </a:t>
            </a:r>
            <a:r>
              <a:rPr lang="es-ES" sz="1700" b="1" dirty="0"/>
              <a:t>complemento por cuidados</a:t>
            </a:r>
            <a:r>
              <a:rPr lang="es-ES" sz="1700" dirty="0"/>
              <a:t>)</a:t>
            </a:r>
          </a:p>
          <a:p>
            <a:pPr marL="0" indent="0" algn="just">
              <a:lnSpc>
                <a:spcPct val="120000"/>
              </a:lnSpc>
              <a:buNone/>
            </a:pPr>
            <a:r>
              <a:rPr lang="es-ES" sz="1700" dirty="0"/>
              <a:t>(Se permite que los </a:t>
            </a:r>
            <a:r>
              <a:rPr lang="es-ES" sz="1700" b="1" dirty="0"/>
              <a:t>independientes </a:t>
            </a:r>
            <a:r>
              <a:rPr lang="es-ES" sz="1700" dirty="0"/>
              <a:t>coticen voluntariamente)</a:t>
            </a:r>
            <a:endParaRPr lang="es-CL" sz="1700" dirty="0"/>
          </a:p>
          <a:p>
            <a:r>
              <a:rPr lang="es-ES" sz="1700" dirty="0">
                <a:effectLst>
                  <a:outerShdw blurRad="38100" dist="38100" dir="2700000" algn="tl">
                    <a:srgbClr val="000000">
                      <a:alpha val="43137"/>
                    </a:srgbClr>
                  </a:outerShdw>
                </a:effectLst>
              </a:rPr>
              <a:t>* Regulación del mecanismo destinado al financiamiento del derecho de sala cuna será desarrollada en otra ley</a:t>
            </a:r>
            <a:endParaRPr lang="es-CL" sz="17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0164107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1072</TotalTime>
  <Words>2673</Words>
  <Application>Microsoft Office PowerPoint</Application>
  <PresentationFormat>Panorámica</PresentationFormat>
  <Paragraphs>613</Paragraphs>
  <Slides>32</Slides>
  <Notes>2</Notes>
  <HiddenSlides>0</HiddenSlides>
  <MMClips>0</MMClips>
  <ScaleCrop>false</ScaleCrop>
  <HeadingPairs>
    <vt:vector size="6" baseType="variant">
      <vt:variant>
        <vt:lpstr>Fuentes usadas</vt:lpstr>
      </vt:variant>
      <vt:variant>
        <vt:i4>5</vt:i4>
      </vt:variant>
      <vt:variant>
        <vt:lpstr>Tema</vt:lpstr>
      </vt:variant>
      <vt:variant>
        <vt:i4>2</vt:i4>
      </vt:variant>
      <vt:variant>
        <vt:lpstr>Títulos de diapositiva</vt:lpstr>
      </vt:variant>
      <vt:variant>
        <vt:i4>32</vt:i4>
      </vt:variant>
    </vt:vector>
  </HeadingPairs>
  <TitlesOfParts>
    <vt:vector size="39" baseType="lpstr">
      <vt:lpstr>Arial</vt:lpstr>
      <vt:lpstr>Calibri</vt:lpstr>
      <vt:lpstr>Gadugi</vt:lpstr>
      <vt:lpstr>Helvetica Neue Light</vt:lpstr>
      <vt:lpstr>Verdana</vt:lpstr>
      <vt:lpstr>1_Tema de Office</vt:lpstr>
      <vt:lpstr>2_Tema de Office</vt:lpstr>
      <vt:lpstr>Indicaciones del Ejecutivo  Proyecto de ley que crea un nuevo Sistema Mixto de Pensiones y un Seguro Social en el pilar contributivo, mejora la Pensión Garantizada Universal y establece beneficios y modificaciones regulatorias que indica  Boletín N°15.480-13  Cámara de Diputadas y Diputados Enero de 2024</vt:lpstr>
      <vt:lpstr>Presentación de PowerPoint</vt:lpstr>
      <vt:lpstr>Presentación de PowerPoint</vt:lpstr>
      <vt:lpstr>1. Aspectos generales</vt:lpstr>
      <vt:lpstr>Presentación de PowerPoint</vt:lpstr>
      <vt:lpstr>Presentación de PowerPoint</vt:lpstr>
      <vt:lpstr>Presentación de PowerPoint</vt:lpstr>
      <vt:lpstr>2. Creación del Seguro Social Previsional</vt:lpstr>
      <vt:lpstr>Presentación de PowerPoint</vt:lpstr>
      <vt:lpstr>Presentación de PowerPoint</vt:lpstr>
      <vt:lpstr>Presentación de PowerPoint</vt:lpstr>
      <vt:lpstr>Sustentabilidad del FIP:Egresos e Ingresos del FIP (MM$ de 2023)</vt:lpstr>
      <vt:lpstr>3. Reorganización de la industria</vt:lpstr>
      <vt:lpstr>Presentación de PowerPoint</vt:lpstr>
      <vt:lpstr>Presentación de PowerPoint</vt:lpstr>
      <vt:lpstr>4. Otros cambios regulatorios</vt:lpstr>
      <vt:lpstr>Presentación de PowerPoint</vt:lpstr>
      <vt:lpstr>Presentación de PowerPoint</vt:lpstr>
      <vt:lpstr>5. Pensión Garantizada Universal (PGU)</vt:lpstr>
      <vt:lpstr>Presentación de PowerPoint</vt:lpstr>
      <vt:lpstr>6. Vigencia</vt:lpstr>
      <vt:lpstr>Presentación de PowerPoint</vt:lpstr>
      <vt:lpstr>7. Efectos en el Mercado de Capitales </vt:lpstr>
      <vt:lpstr>Saldo del FIP como porcentaje del PIB</vt:lpstr>
      <vt:lpstr>Presentación de PowerPoint</vt:lpstr>
      <vt:lpstr>8. Efectos sobre el  Presupuesto Fiscal</vt:lpstr>
      <vt:lpstr>Efectos sobre el Presupuesto Fiscal </vt:lpstr>
      <vt:lpstr>Proyección de mayor gasto por incremento del valor de la PGU y aumento de cobertura al 100% (MM$ de 2023)</vt:lpstr>
      <vt:lpstr>Efecto sobre el Presupuesto Fiscal:   Aumento de la cotización para pensiones del Seguro Social Previsional y del tope imponible  (MM $2023)</vt:lpstr>
      <vt:lpstr>Efectos sobre el Presupuesto Fiscal: Nuevas Instituciones Públicas y fortalecimiento de la Superintendencia de Pensiones</vt:lpstr>
      <vt:lpstr>Efecto Fiscal total: Proyección de mayor gasto por la Reforma Previsional (MM$ 2023) </vt:lpstr>
      <vt:lpstr>Indicaciones del Ejecutivo  Proyecto de ley que crea un nuevo Sistema Mixto de Pensiones y un Seguro Social en el pilar contributivo, mejora la Pensión Garantizada Universal y establece beneficios y modificaciones regulatorias que indica  Boletín N°15.480-13  Cámara de Diputadas y Diputados Enero de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I: Del Seguro Social Previsional</dc:title>
  <dc:creator>Maria Jose San Martin Velasquez</dc:creator>
  <cp:lastModifiedBy>Rodolfo Marquez</cp:lastModifiedBy>
  <cp:revision>123</cp:revision>
  <cp:lastPrinted>2024-01-02T21:38:51Z</cp:lastPrinted>
  <dcterms:created xsi:type="dcterms:W3CDTF">2023-12-27T15:43:31Z</dcterms:created>
  <dcterms:modified xsi:type="dcterms:W3CDTF">2024-02-27T18:13:49Z</dcterms:modified>
</cp:coreProperties>
</file>