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60" r:id="rId5"/>
    <p:sldMasterId id="2147483685" r:id="rId6"/>
  </p:sldMasterIdLst>
  <p:notesMasterIdLst>
    <p:notesMasterId r:id="rId23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7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24384000" cy="13716000"/>
  <p:notesSz cx="7023100" cy="93091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Helvetica Neue" panose="020B0604020202020204" charset="0"/>
      <p:regular r:id="rId28"/>
      <p:bold r:id="rId29"/>
      <p:italic r:id="rId30"/>
      <p:boldItalic r:id="rId31"/>
    </p:embeddedFont>
    <p:embeddedFont>
      <p:font typeface="Helvetica Neue Light" panose="020B0604020202020204" charset="0"/>
      <p:regular r:id="rId32"/>
      <p:bold r:id="rId33"/>
      <p:italic r:id="rId34"/>
      <p:boldItalic r:id="rId35"/>
    </p:embeddedFont>
    <p:embeddedFont>
      <p:font typeface="Montserrat" panose="00000500000000000000" pitchFamily="2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h3Kae4CLqOXcujIrtpI42pfFDOr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8B879C2-B561-51CF-37C6-84A9DD385BEE}" name="Heidi Berner" initials="HB" userId="S::hberner@hacienda.gov.cl::4b3e493c-5b12-4377-bc5f-e576349ee50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754075-E2E8-4953-AD07-85BC52C793E9}" v="1" dt="2023-11-14T12:58:51.099"/>
  </p1510:revLst>
</p1510:revInfo>
</file>

<file path=ppt/tableStyles.xml><?xml version="1.0" encoding="utf-8"?>
<a:tblStyleLst xmlns:a="http://schemas.openxmlformats.org/drawingml/2006/main" def="{14A3CECF-4E24-47EF-A951-772A0A49472D}">
  <a:tblStyle styleId="{14A3CECF-4E24-47EF-A951-772A0A49472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69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5.xml"/><Relationship Id="rId34" Type="http://schemas.openxmlformats.org/officeDocument/2006/relationships/font" Target="fonts/font11.fntdata"/><Relationship Id="rId42" Type="http://customschemas.google.com/relationships/presentationmetadata" Target="metadata"/><Relationship Id="rId47" Type="http://schemas.microsoft.com/office/2015/10/relationships/revisionInfo" Target="revisionInfo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8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presProps" Target="presProps.xml"/><Relationship Id="rId48" Type="http://schemas.microsoft.com/office/2018/10/relationships/authors" Target="author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tableStyles" Target="tableStyles.xml"/><Relationship Id="rId20" Type="http://schemas.openxmlformats.org/officeDocument/2006/relationships/slide" Target="slides/slide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36414" y="4421823"/>
            <a:ext cx="5150273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W4mEuf0y_JzoSKt9aa78Ov7oK6P7eexW/edit?usp=sharing&amp;ouid=117732097075647027506&amp;rtpof=true&amp;sd=true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0" name="Google Shape;240;p1:notes"/>
          <p:cNvSpPr txBox="1">
            <a:spLocks noGrp="1"/>
          </p:cNvSpPr>
          <p:nvPr>
            <p:ph type="body" idx="1"/>
          </p:nvPr>
        </p:nvSpPr>
        <p:spPr>
          <a:xfrm>
            <a:off x="936414" y="4421823"/>
            <a:ext cx="5150273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99afdae35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0" name="Google Shape;320;g299afdae35a_0_4:notes"/>
          <p:cNvSpPr txBox="1">
            <a:spLocks noGrp="1"/>
          </p:cNvSpPr>
          <p:nvPr>
            <p:ph type="body" idx="1"/>
          </p:nvPr>
        </p:nvSpPr>
        <p:spPr>
          <a:xfrm>
            <a:off x="936414" y="4421823"/>
            <a:ext cx="5150400" cy="4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6165910a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0" name="Google Shape;330;g26165910afb_0_0:notes"/>
          <p:cNvSpPr txBox="1">
            <a:spLocks noGrp="1"/>
          </p:cNvSpPr>
          <p:nvPr>
            <p:ph type="body" idx="1"/>
          </p:nvPr>
        </p:nvSpPr>
        <p:spPr>
          <a:xfrm>
            <a:off x="936414" y="4421823"/>
            <a:ext cx="5150400" cy="4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6165910af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0" name="Google Shape;340;g26165910afb_0_9:notes"/>
          <p:cNvSpPr txBox="1">
            <a:spLocks noGrp="1"/>
          </p:cNvSpPr>
          <p:nvPr>
            <p:ph type="body" idx="1"/>
          </p:nvPr>
        </p:nvSpPr>
        <p:spPr>
          <a:xfrm>
            <a:off x="936414" y="4421823"/>
            <a:ext cx="5150400" cy="4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6165910af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0" name="Google Shape;350;g26165910afb_0_18:notes"/>
          <p:cNvSpPr txBox="1">
            <a:spLocks noGrp="1"/>
          </p:cNvSpPr>
          <p:nvPr>
            <p:ph type="body" idx="1"/>
          </p:nvPr>
        </p:nvSpPr>
        <p:spPr>
          <a:xfrm>
            <a:off x="936414" y="4421823"/>
            <a:ext cx="5150400" cy="4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1500" dirty="0"/>
              <a:t>Link a presentación Informe </a:t>
            </a:r>
            <a:r>
              <a:rPr lang="es-ES" sz="1500" dirty="0" err="1"/>
              <a:t>Roeschmann</a:t>
            </a:r>
            <a:r>
              <a:rPr lang="es-ES" sz="1500" dirty="0"/>
              <a:t> </a:t>
            </a:r>
            <a:r>
              <a:rPr lang="es-ES" sz="1500" dirty="0" err="1"/>
              <a:t>Ph.D</a:t>
            </a:r>
            <a:r>
              <a:rPr lang="es-ES" sz="1500" dirty="0"/>
              <a:t>. (2023) </a:t>
            </a:r>
            <a:r>
              <a:rPr lang="es-ES" sz="1500" u="sng" dirty="0">
                <a:solidFill>
                  <a:schemeClr val="hlink"/>
                </a:solidFill>
                <a:hlinkClick r:id="rId3"/>
              </a:rPr>
              <a:t>https://docs.google.com/presentation/d/1W4mEuf0y_JzoSKt9aa78Ov7oK6P7eexW/edit?usp=sharing&amp;ouid=117732097075647027506&amp;rtpof=true&amp;sd=true</a:t>
            </a:r>
            <a:endParaRPr sz="1500" dirty="0"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9a4c847fdf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0" name="Google Shape;360;g29a4c847fdf_1_8:notes"/>
          <p:cNvSpPr txBox="1">
            <a:spLocks noGrp="1"/>
          </p:cNvSpPr>
          <p:nvPr>
            <p:ph type="body" idx="1"/>
          </p:nvPr>
        </p:nvSpPr>
        <p:spPr>
          <a:xfrm>
            <a:off x="936414" y="4421823"/>
            <a:ext cx="5150400" cy="4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9ae9e7232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29ae9e72320_0_2:notes"/>
          <p:cNvSpPr txBox="1">
            <a:spLocks noGrp="1"/>
          </p:cNvSpPr>
          <p:nvPr>
            <p:ph type="body" idx="1"/>
          </p:nvPr>
        </p:nvSpPr>
        <p:spPr>
          <a:xfrm>
            <a:off x="936414" y="4421823"/>
            <a:ext cx="5150400" cy="4189200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9ae9e72320_0_92:notes"/>
          <p:cNvSpPr txBox="1">
            <a:spLocks noGrp="1"/>
          </p:cNvSpPr>
          <p:nvPr>
            <p:ph type="body" idx="1"/>
          </p:nvPr>
        </p:nvSpPr>
        <p:spPr>
          <a:xfrm>
            <a:off x="702310" y="4480005"/>
            <a:ext cx="5618400" cy="3665400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g29ae9e7232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99afdae35a_2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9" name="Google Shape;249;g299afdae35a_2_62:notes"/>
          <p:cNvSpPr txBox="1">
            <a:spLocks noGrp="1"/>
          </p:cNvSpPr>
          <p:nvPr>
            <p:ph type="body" idx="1"/>
          </p:nvPr>
        </p:nvSpPr>
        <p:spPr>
          <a:xfrm>
            <a:off x="936414" y="4421823"/>
            <a:ext cx="5150400" cy="4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9" name="Google Shape;259;p3:notes"/>
          <p:cNvSpPr txBox="1">
            <a:spLocks noGrp="1"/>
          </p:cNvSpPr>
          <p:nvPr>
            <p:ph type="body" idx="1"/>
          </p:nvPr>
        </p:nvSpPr>
        <p:spPr>
          <a:xfrm>
            <a:off x="936414" y="4421823"/>
            <a:ext cx="5150273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9" name="Google Shape;269;p2:notes"/>
          <p:cNvSpPr txBox="1">
            <a:spLocks noGrp="1"/>
          </p:cNvSpPr>
          <p:nvPr>
            <p:ph type="body" idx="1"/>
          </p:nvPr>
        </p:nvSpPr>
        <p:spPr>
          <a:xfrm>
            <a:off x="936414" y="4421823"/>
            <a:ext cx="5150273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99afdae35a_2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9" name="Google Shape;279;g299afdae35a_2_53:notes"/>
          <p:cNvSpPr txBox="1">
            <a:spLocks noGrp="1"/>
          </p:cNvSpPr>
          <p:nvPr>
            <p:ph type="body" idx="1"/>
          </p:nvPr>
        </p:nvSpPr>
        <p:spPr>
          <a:xfrm>
            <a:off x="936414" y="4421823"/>
            <a:ext cx="5150400" cy="4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99afdae35a_2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9" name="Google Shape;289;g299afdae35a_2_112:notes"/>
          <p:cNvSpPr txBox="1">
            <a:spLocks noGrp="1"/>
          </p:cNvSpPr>
          <p:nvPr>
            <p:ph type="body" idx="1"/>
          </p:nvPr>
        </p:nvSpPr>
        <p:spPr>
          <a:xfrm>
            <a:off x="936414" y="4421823"/>
            <a:ext cx="5150400" cy="4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99afdae35a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3" name="Google Shape;233;g299afdae35a_2_1:notes"/>
          <p:cNvSpPr txBox="1">
            <a:spLocks noGrp="1"/>
          </p:cNvSpPr>
          <p:nvPr>
            <p:ph type="body" idx="1"/>
          </p:nvPr>
        </p:nvSpPr>
        <p:spPr>
          <a:xfrm>
            <a:off x="936414" y="4421823"/>
            <a:ext cx="5150400" cy="4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99afdae35a_2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0" name="Google Shape;300;g299afdae35a_2_98:notes"/>
          <p:cNvSpPr txBox="1">
            <a:spLocks noGrp="1"/>
          </p:cNvSpPr>
          <p:nvPr>
            <p:ph type="body" idx="1"/>
          </p:nvPr>
        </p:nvSpPr>
        <p:spPr>
          <a:xfrm>
            <a:off x="936414" y="4421823"/>
            <a:ext cx="5150400" cy="4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0" name="Google Shape;310;p5:notes"/>
          <p:cNvSpPr txBox="1">
            <a:spLocks noGrp="1"/>
          </p:cNvSpPr>
          <p:nvPr>
            <p:ph type="body" idx="1"/>
          </p:nvPr>
        </p:nvSpPr>
        <p:spPr>
          <a:xfrm>
            <a:off x="936414" y="4421823"/>
            <a:ext cx="5150273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lvl="6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lvl="7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lvl="8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14266862" y="3913188"/>
            <a:ext cx="11623676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3598862" y="-1192212"/>
            <a:ext cx="11623676" cy="15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Encabezado de secció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4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000"/>
              <a:buNone/>
              <a:defRPr sz="4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373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lvl="6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lvl="7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lvl="8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4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4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000"/>
              <a:buNone/>
              <a:defRPr sz="4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9pPr>
          </a:lstStyle>
          <a:p>
            <a:endParaRPr/>
          </a:p>
        </p:txBody>
      </p:sp>
      <p:sp>
        <p:nvSpPr>
          <p:cNvPr id="114" name="Google Shape;114;p27"/>
          <p:cNvSpPr txBox="1">
            <a:spLocks noGrp="1"/>
          </p:cNvSpPr>
          <p:nvPr>
            <p:ph type="body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body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7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9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9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9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0"/>
          <p:cNvSpPr txBox="1"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body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635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1pPr>
            <a:lvl2pPr marL="914400" lvl="1" indent="-584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 sz="56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6pPr>
            <a:lvl7pPr marL="3200400" lvl="6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7pPr>
            <a:lvl8pPr marL="3657600" lvl="7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8pPr>
            <a:lvl9pPr marL="4114800" lvl="8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body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3" name="Google Shape;133;p30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0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0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1"/>
          <p:cNvSpPr txBox="1"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1"/>
          <p:cNvSpPr>
            <a:spLocks noGrp="1"/>
          </p:cNvSpPr>
          <p:nvPr>
            <p:ph type="pic" idx="2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31"/>
          <p:cNvSpPr txBox="1">
            <a:spLocks noGrp="1"/>
          </p:cNvSpPr>
          <p:nvPr>
            <p:ph type="body" idx="1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0" name="Google Shape;140;p31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1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1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2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2"/>
          <p:cNvSpPr txBox="1">
            <a:spLocks noGrp="1"/>
          </p:cNvSpPr>
          <p:nvPr>
            <p:ph type="body" idx="1"/>
          </p:nvPr>
        </p:nvSpPr>
        <p:spPr>
          <a:xfrm rot="5400000">
            <a:off x="7840662" y="-2513012"/>
            <a:ext cx="8702676" cy="21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32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2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2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3"/>
          <p:cNvSpPr txBox="1">
            <a:spLocks noGrp="1"/>
          </p:cNvSpPr>
          <p:nvPr>
            <p:ph type="title"/>
          </p:nvPr>
        </p:nvSpPr>
        <p:spPr>
          <a:xfrm rot="5400000">
            <a:off x="14266862" y="3913188"/>
            <a:ext cx="11623676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body" idx="1"/>
          </p:nvPr>
        </p:nvSpPr>
        <p:spPr>
          <a:xfrm rot="5400000">
            <a:off x="3598862" y="-1192212"/>
            <a:ext cx="11623676" cy="15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33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3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3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subtítulo">
  <p:cSld name="1_Título y subtítulo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4"/>
          <p:cNvSpPr txBox="1">
            <a:spLocks noGrp="1"/>
          </p:cNvSpPr>
          <p:nvPr>
            <p:ph type="sldNum" idx="12"/>
          </p:nvPr>
        </p:nvSpPr>
        <p:spPr>
          <a:xfrm>
            <a:off x="24048297" y="26162000"/>
            <a:ext cx="646010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pic>
        <p:nvPicPr>
          <p:cNvPr id="157" name="Google Shape;157;p34" descr="monocromo_MinHacienda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8817" y="432278"/>
            <a:ext cx="1745634" cy="1592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4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130" y="8851"/>
            <a:ext cx="2165004" cy="190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4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554" y="13546375"/>
            <a:ext cx="2165004" cy="190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Diapositiva de título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lvl="6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lvl="7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lvl="8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832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4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5435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Encabezado de sección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4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000"/>
              <a:buNone/>
              <a:defRPr sz="4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13937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Dos objeto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0105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Comparació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9pPr>
          </a:lstStyle>
          <a:p>
            <a:endParaRPr/>
          </a:p>
        </p:txBody>
      </p:sp>
      <p:sp>
        <p:nvSpPr>
          <p:cNvPr id="114" name="Google Shape;114;p27"/>
          <p:cNvSpPr txBox="1">
            <a:spLocks noGrp="1"/>
          </p:cNvSpPr>
          <p:nvPr>
            <p:ph type="body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body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7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9644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Solo el título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3180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En blanco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9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9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9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45997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Contenido con título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0"/>
          <p:cNvSpPr txBox="1"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body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635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1pPr>
            <a:lvl2pPr marL="914400" lvl="1" indent="-584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 sz="56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6pPr>
            <a:lvl7pPr marL="3200400" lvl="6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7pPr>
            <a:lvl8pPr marL="3657600" lvl="7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8pPr>
            <a:lvl9pPr marL="4114800" lvl="8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body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3" name="Google Shape;133;p30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0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0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47605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Imagen con título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1"/>
          <p:cNvSpPr txBox="1"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1"/>
          <p:cNvSpPr>
            <a:spLocks noGrp="1"/>
          </p:cNvSpPr>
          <p:nvPr>
            <p:ph type="pic" idx="2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31"/>
          <p:cNvSpPr txBox="1">
            <a:spLocks noGrp="1"/>
          </p:cNvSpPr>
          <p:nvPr>
            <p:ph type="body" idx="1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0" name="Google Shape;140;p31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1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1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57517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Título y texto vertical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2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2"/>
          <p:cNvSpPr txBox="1">
            <a:spLocks noGrp="1"/>
          </p:cNvSpPr>
          <p:nvPr>
            <p:ph type="body" idx="1"/>
          </p:nvPr>
        </p:nvSpPr>
        <p:spPr>
          <a:xfrm rot="5400000">
            <a:off x="7840662" y="-2513012"/>
            <a:ext cx="8702676" cy="21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32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2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2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15110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Título vertical y texto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3"/>
          <p:cNvSpPr txBox="1">
            <a:spLocks noGrp="1"/>
          </p:cNvSpPr>
          <p:nvPr>
            <p:ph type="title"/>
          </p:nvPr>
        </p:nvSpPr>
        <p:spPr>
          <a:xfrm rot="5400000">
            <a:off x="14266862" y="3913188"/>
            <a:ext cx="11623676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body" idx="1"/>
          </p:nvPr>
        </p:nvSpPr>
        <p:spPr>
          <a:xfrm rot="5400000">
            <a:off x="3598862" y="-1192212"/>
            <a:ext cx="11623676" cy="15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33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3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3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70920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subtítulo">
  <p:cSld name="1_Título y subtítulo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4"/>
          <p:cNvSpPr txBox="1">
            <a:spLocks noGrp="1"/>
          </p:cNvSpPr>
          <p:nvPr>
            <p:ph type="sldNum" idx="12"/>
          </p:nvPr>
        </p:nvSpPr>
        <p:spPr>
          <a:xfrm>
            <a:off x="24048297" y="26162000"/>
            <a:ext cx="646010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pic>
        <p:nvPicPr>
          <p:cNvPr id="157" name="Google Shape;157;p34" descr="monocromo_MinHacienda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8817" y="432278"/>
            <a:ext cx="1745634" cy="1592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4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130" y="8851"/>
            <a:ext cx="2165004" cy="190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4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554" y="13546375"/>
            <a:ext cx="2165004" cy="190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4268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635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1pPr>
            <a:lvl2pPr marL="914400" lvl="1" indent="-584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 sz="56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6pPr>
            <a:lvl7pPr marL="3200400" lvl="6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7pPr>
            <a:lvl8pPr marL="3657600" lvl="7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8pPr>
            <a:lvl9pPr marL="4114800" lvl="8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7840662" y="-2513012"/>
            <a:ext cx="8702676" cy="21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9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94916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"/>
          <p:cNvSpPr txBox="1"/>
          <p:nvPr/>
        </p:nvSpPr>
        <p:spPr>
          <a:xfrm>
            <a:off x="14317644" y="11227020"/>
            <a:ext cx="9325500" cy="8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s-ES" sz="5000" b="0" i="1" u="none" strike="noStrike" cap="none">
                <a:solidFill>
                  <a:srgbClr val="2C2F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14 de noviembre de 2023</a:t>
            </a:r>
            <a:endParaRPr sz="5000" b="0" i="1" u="none" strike="noStrike" cap="none">
              <a:solidFill>
                <a:srgbClr val="2C2F3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43" name="Google Shape;243;p1"/>
          <p:cNvSpPr txBox="1"/>
          <p:nvPr/>
        </p:nvSpPr>
        <p:spPr>
          <a:xfrm>
            <a:off x="23299142" y="11496861"/>
            <a:ext cx="102657" cy="872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5000" b="0" i="0" u="none" strike="noStrike" cap="none">
              <a:solidFill>
                <a:srgbClr val="2C2F3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44" name="Google Shape;244;p1"/>
          <p:cNvSpPr txBox="1"/>
          <p:nvPr/>
        </p:nvSpPr>
        <p:spPr>
          <a:xfrm>
            <a:off x="2167423" y="2798275"/>
            <a:ext cx="20585400" cy="77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700"/>
              <a:buFont typeface="Arial"/>
              <a:buNone/>
            </a:pPr>
            <a:r>
              <a:rPr lang="es-ES" sz="8700" b="0" i="0" u="none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Proyecto de Ley que </a:t>
            </a:r>
            <a:r>
              <a:rPr lang="es-ES" sz="8700" b="0" i="0" u="none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crea la </a:t>
            </a:r>
            <a:endParaRPr sz="8700" b="0" i="0" u="none" strike="noStrike" cap="none" dirty="0">
              <a:solidFill>
                <a:srgbClr val="103C67"/>
              </a:solidFill>
              <a:latin typeface="Helvetica Neue Light"/>
              <a:ea typeface="Helvetica Neue Light"/>
              <a:cs typeface="Helvetica Neue Light"/>
              <a:sym typeface="Helvetica Neue Light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</a:ext>
              </a:extLst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700"/>
              <a:buFont typeface="Arial"/>
              <a:buNone/>
            </a:pPr>
            <a:r>
              <a:rPr lang="es-ES" sz="8700" b="1" i="0" u="none" strike="noStrike" cap="none" dirty="0">
                <a:solidFill>
                  <a:srgbClr val="103C67"/>
                </a:solidFill>
                <a:latin typeface="Helvetica Neue"/>
                <a:ea typeface="Helvetica Neue"/>
                <a:cs typeface="Helvetica Neue"/>
                <a:sym typeface="Helvetica Neue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Secretaría de Gobierno Digital </a:t>
            </a:r>
            <a:endParaRPr sz="8700" b="1" i="0" u="none" strike="noStrike" cap="none" dirty="0">
              <a:solidFill>
                <a:srgbClr val="103C67"/>
              </a:solidFill>
              <a:latin typeface="Helvetica Neue"/>
              <a:ea typeface="Helvetica Neue"/>
              <a:cs typeface="Helvetica Neue"/>
              <a:sym typeface="Helvetica Neue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</a:ext>
              </a:extLst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700"/>
              <a:buFont typeface="Arial"/>
              <a:buNone/>
            </a:pPr>
            <a:r>
              <a:rPr lang="es-ES" sz="8700" b="0" i="0" u="none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en</a:t>
            </a:r>
            <a:r>
              <a:rPr lang="es-ES" sz="8700" b="0" i="0" u="none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la Subsecretaría de Hacienda, </a:t>
            </a:r>
            <a:endParaRPr sz="8700" b="0" i="0" u="none" strike="noStrike" cap="none" dirty="0">
              <a:solidFill>
                <a:srgbClr val="103C6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700"/>
              <a:buFont typeface="Arial"/>
              <a:buNone/>
            </a:pPr>
            <a:r>
              <a:rPr lang="es-ES" sz="8700" b="0" i="0" u="none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 adecúa cuerpos legales </a:t>
            </a:r>
            <a:endParaRPr sz="8700" b="0" i="0" u="none" strike="noStrike" cap="none" dirty="0">
              <a:solidFill>
                <a:srgbClr val="103C6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700"/>
              <a:buFont typeface="Arial"/>
              <a:buNone/>
            </a:pPr>
            <a:endParaRPr sz="8700" b="0" i="0" u="none" strike="noStrike" cap="none" dirty="0">
              <a:solidFill>
                <a:srgbClr val="103C6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00"/>
              <a:buFont typeface="Arial"/>
              <a:buNone/>
            </a:pPr>
            <a:r>
              <a:rPr lang="es-ES" sz="6100" b="1" i="1" u="none" strike="noStrike" cap="none" dirty="0">
                <a:solidFill>
                  <a:srgbClr val="103C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(Boletín 16399-05 )</a:t>
            </a:r>
            <a:endParaRPr sz="100" b="1" i="1" u="none" strike="noStrike" cap="none" dirty="0">
              <a:solidFill>
                <a:srgbClr val="103C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1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0934" y="-17255"/>
            <a:ext cx="3825167" cy="335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0934" y="13397261"/>
            <a:ext cx="3825167" cy="335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99afdae35a_0_4"/>
          <p:cNvSpPr txBox="1"/>
          <p:nvPr/>
        </p:nvSpPr>
        <p:spPr>
          <a:xfrm>
            <a:off x="930904" y="2960230"/>
            <a:ext cx="22509600" cy="7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571500" marR="0" lvl="1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None/>
            </a:pPr>
            <a:endParaRPr sz="4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323" name="Google Shape;323;g299afdae35a_0_4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130" y="8850"/>
            <a:ext cx="2165003" cy="190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g299afdae35a_0_4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4553" y="13546373"/>
            <a:ext cx="2165003" cy="19017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g299afdae35a_0_4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es-ES"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10</a:t>
            </a:fld>
            <a:endParaRPr sz="2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26" name="Google Shape;326;g299afdae35a_0_4"/>
          <p:cNvSpPr txBox="1"/>
          <p:nvPr/>
        </p:nvSpPr>
        <p:spPr>
          <a:xfrm>
            <a:off x="1427053" y="2051001"/>
            <a:ext cx="22191300" cy="9535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4400" b="1" u="sng" dirty="0">
                <a:solidFill>
                  <a:srgbClr val="103C67"/>
                </a:solidFill>
                <a:latin typeface="Helvetica Neue"/>
                <a:sym typeface="Helvetica Neue"/>
              </a:rPr>
              <a:t>Artículo 1°(continuación)</a:t>
            </a:r>
            <a:endParaRPr sz="4400" b="1" u="sng" dirty="0">
              <a:solidFill>
                <a:srgbClr val="103C67"/>
              </a:solidFill>
              <a:latin typeface="Helvetica Neue"/>
              <a:sym typeface="Helvetica Neue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4400" dirty="0">
              <a:solidFill>
                <a:srgbClr val="103C6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722313" marR="0" lvl="0" indent="-722313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03C67"/>
              </a:buClr>
              <a:buSzPts val="4400"/>
              <a:buFont typeface="Helvetica Neue Light"/>
              <a:buChar char="➔"/>
            </a:pPr>
            <a:r>
              <a:rPr lang="es-ES" sz="4400" b="0" i="0" u="none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El </a:t>
            </a:r>
            <a:r>
              <a:rPr lang="es-ES" sz="4400" dirty="0">
                <a:solidFill>
                  <a:srgbClr val="103C67"/>
                </a:solidFill>
                <a:latin typeface="Helvetica Neue Light"/>
                <a:sym typeface="Helvetica Neue Light"/>
              </a:rPr>
              <a:t>PDL</a:t>
            </a:r>
            <a:r>
              <a:rPr lang="es-ES" sz="4400" b="0" i="0" u="none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establece u</a:t>
            </a:r>
            <a:r>
              <a:rPr lang="es-ES" sz="4400" b="0" i="0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 </a:t>
            </a:r>
            <a:r>
              <a:rPr lang="es-ES" sz="4400" b="0" i="0" u="sng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reglamento</a:t>
            </a:r>
            <a:r>
              <a:rPr lang="es-ES" sz="4400" b="0" i="0" u="none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el que le dará mayor flexibilidad y capacidad para</a:t>
            </a:r>
            <a:r>
              <a:rPr lang="es-ES" sz="4400" b="1" i="0" u="none" strike="noStrike" cap="none" dirty="0">
                <a:solidFill>
                  <a:srgbClr val="103C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4300" b="0" i="0" u="sng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adaptarse a los permanente cambios tecnológicos</a:t>
            </a:r>
            <a:r>
              <a:rPr lang="es-ES" sz="4400" b="0" i="0" u="none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 Regulará con más detalle:</a:t>
            </a:r>
          </a:p>
          <a:p>
            <a:pPr marR="0" lvl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03C67"/>
              </a:buClr>
              <a:buSzPts val="4400"/>
            </a:pPr>
            <a:endParaRPr sz="4400" b="0" i="0" u="none" strike="noStrike" cap="none" dirty="0">
              <a:solidFill>
                <a:srgbClr val="103C6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1616075" marR="0" lvl="1" indent="-7524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3C67"/>
              </a:buClr>
              <a:buSzPts val="4400"/>
              <a:buFont typeface="Helvetica Neue Light"/>
              <a:buChar char="◆"/>
            </a:pPr>
            <a:r>
              <a:rPr lang="es-ES" sz="4400" dirty="0">
                <a:solidFill>
                  <a:srgbClr val="103C67"/>
                </a:solidFill>
                <a:latin typeface="Helvetica Neue Light"/>
                <a:sym typeface="Helvetica Neue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5"/>
                  </a:ext>
                </a:extLst>
              </a:rPr>
              <a:t>Monitoreo, seguimiento y evaluación</a:t>
            </a:r>
            <a:r>
              <a:rPr lang="es-ES" sz="4400" dirty="0">
                <a:solidFill>
                  <a:srgbClr val="103C67"/>
                </a:solidFill>
                <a:latin typeface="Helvetica Neue Light"/>
                <a:sym typeface="Helvetica Neue Ligh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5"/>
                  </a:ext>
                </a:extLst>
              </a:rPr>
              <a:t> de medidas y acciones de Gobierno Digital;</a:t>
            </a:r>
            <a:endParaRPr sz="4400" dirty="0">
              <a:solidFill>
                <a:srgbClr val="103C67"/>
              </a:solidFill>
              <a:latin typeface="Helvetica Neue Light"/>
              <a:sym typeface="Helvetica Neue Light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5"/>
                </a:ext>
              </a:extLst>
            </a:endParaRPr>
          </a:p>
          <a:p>
            <a:pPr marL="1616075" marR="0" lvl="1" indent="-7524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3C67"/>
              </a:buClr>
              <a:buSzPts val="4400"/>
              <a:buFont typeface="Helvetica Neue Light"/>
              <a:buChar char="◆"/>
            </a:pPr>
            <a:r>
              <a:rPr lang="es-ES" sz="4400" dirty="0">
                <a:solidFill>
                  <a:srgbClr val="103C67"/>
                </a:solidFill>
                <a:latin typeface="Helvetica Neue Light"/>
                <a:sym typeface="Helvetica Neue Ligh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5"/>
                  </a:ext>
                </a:extLst>
              </a:rPr>
              <a:t>Facultad de Secretaría para</a:t>
            </a:r>
            <a:r>
              <a:rPr lang="es-ES" sz="4400" dirty="0">
                <a:solidFill>
                  <a:srgbClr val="103C67"/>
                </a:solidFill>
                <a:latin typeface="Helvetica Neue Light"/>
                <a:sym typeface="Helvetica Neue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5"/>
                  </a:ext>
                </a:extLst>
              </a:rPr>
              <a:t> solicitar información</a:t>
            </a:r>
            <a:r>
              <a:rPr lang="es-ES" sz="4400" dirty="0">
                <a:solidFill>
                  <a:srgbClr val="103C67"/>
                </a:solidFill>
                <a:latin typeface="Helvetica Neue Light"/>
                <a:sym typeface="Helvetica Neue Ligh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5"/>
                  </a:ext>
                </a:extLst>
              </a:rPr>
              <a:t> a los órganos de la Administración; y </a:t>
            </a:r>
            <a:endParaRPr sz="4400" dirty="0">
              <a:solidFill>
                <a:srgbClr val="103C67"/>
              </a:solidFill>
              <a:latin typeface="Helvetica Neue Light"/>
              <a:sym typeface="Helvetica Neue Light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5"/>
                </a:ext>
              </a:extLst>
            </a:endParaRPr>
          </a:p>
          <a:p>
            <a:pPr marL="1616075" marR="0" lvl="1" indent="-7524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3C67"/>
              </a:buClr>
              <a:buSzPts val="4400"/>
              <a:buFont typeface="Helvetica Neue Light"/>
              <a:buChar char="◆"/>
            </a:pPr>
            <a:r>
              <a:rPr lang="es-ES" sz="4400" dirty="0">
                <a:solidFill>
                  <a:srgbClr val="103C67"/>
                </a:solidFill>
                <a:latin typeface="Helvetica Neue Light"/>
                <a:sym typeface="Helvetica Neue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5"/>
                  </a:ext>
                </a:extLst>
              </a:rPr>
              <a:t>Toda otra materia</a:t>
            </a:r>
            <a:r>
              <a:rPr lang="es-ES" sz="4400" dirty="0">
                <a:solidFill>
                  <a:srgbClr val="103C67"/>
                </a:solidFill>
                <a:latin typeface="Helvetica Neue Light"/>
                <a:sym typeface="Helvetica Neue Ligh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5"/>
                  </a:ext>
                </a:extLst>
              </a:rPr>
              <a:t> necesaria para el adecuado ejercicio de sus competencias.</a:t>
            </a:r>
            <a:endParaRPr sz="4400" dirty="0">
              <a:solidFill>
                <a:srgbClr val="103C67"/>
              </a:solidFill>
              <a:latin typeface="Helvetica Neue Light"/>
              <a:sym typeface="Helvetica Neue Light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5"/>
                </a:ext>
              </a:extLst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dirty="0">
              <a:solidFill>
                <a:srgbClr val="103C67"/>
              </a:solidFill>
              <a:latin typeface="Helvetica Neue Light"/>
              <a:sym typeface="Helvetica Neue Light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5"/>
                </a:ext>
              </a:extLs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sz="5400" b="0" i="0" u="none" strike="noStrike" cap="none" dirty="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5715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03C67"/>
              </a:buClr>
              <a:buSzPts val="5400"/>
              <a:buFont typeface="Helvetica Neue Light"/>
              <a:buNone/>
            </a:pPr>
            <a:endParaRPr sz="5400" b="0" i="0" u="none" strike="noStrike" cap="none" dirty="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27" name="Google Shape;327;g299afdae35a_0_4"/>
          <p:cNvSpPr txBox="1"/>
          <p:nvPr/>
        </p:nvSpPr>
        <p:spPr>
          <a:xfrm>
            <a:off x="5113150" y="609961"/>
            <a:ext cx="18916431" cy="111825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s-ES" sz="6600" b="1" i="0" u="none" strike="noStrike" cap="none" dirty="0">
                <a:solidFill>
                  <a:srgbClr val="103C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 Contenidos del Proyecto de Ley</a:t>
            </a:r>
            <a:endParaRPr sz="6600" b="1" i="0" u="none" strike="noStrike" cap="none" dirty="0">
              <a:solidFill>
                <a:srgbClr val="103C6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6165910afb_0_0"/>
          <p:cNvSpPr txBox="1"/>
          <p:nvPr/>
        </p:nvSpPr>
        <p:spPr>
          <a:xfrm>
            <a:off x="930904" y="2960230"/>
            <a:ext cx="22509600" cy="7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571500" marR="0" lvl="1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None/>
            </a:pPr>
            <a:endParaRPr sz="4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333" name="Google Shape;333;g26165910afb_0_0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130" y="8850"/>
            <a:ext cx="2165003" cy="190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g26165910afb_0_0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4553" y="13546373"/>
            <a:ext cx="2165003" cy="19017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g26165910afb_0_0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es-ES"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11</a:t>
            </a:fld>
            <a:endParaRPr sz="2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6" name="Google Shape;336;g26165910afb_0_0"/>
          <p:cNvSpPr txBox="1"/>
          <p:nvPr/>
        </p:nvSpPr>
        <p:spPr>
          <a:xfrm>
            <a:off x="930904" y="1728361"/>
            <a:ext cx="22843496" cy="1049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4400" b="1" u="sng" dirty="0">
                <a:solidFill>
                  <a:srgbClr val="103C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Artículo 2°</a:t>
            </a:r>
            <a:endParaRPr sz="4400" b="1" u="sng" dirty="0">
              <a:solidFill>
                <a:srgbClr val="103C6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22313" marR="0" lvl="0" indent="-722313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03C67"/>
              </a:buClr>
              <a:buSzPts val="4400"/>
              <a:buFont typeface="Helvetica Neue Light"/>
              <a:buChar char="➔"/>
            </a:pPr>
            <a:r>
              <a:rPr lang="es-ES" sz="4400" dirty="0">
                <a:solidFill>
                  <a:srgbClr val="103C67"/>
                </a:solidFill>
                <a:latin typeface="Helvetica Neue Light"/>
                <a:sym typeface="Helvetica Neue Light"/>
              </a:rPr>
              <a:t>Traspasa, </a:t>
            </a:r>
            <a:r>
              <a:rPr lang="es-ES" sz="4400" dirty="0">
                <a:solidFill>
                  <a:srgbClr val="103C67"/>
                </a:solidFill>
                <a:latin typeface="Helvetica Neue Light"/>
                <a:sym typeface="Helvetica Neue"/>
              </a:rPr>
              <a:t>a partir del 1 de enero de 2024</a:t>
            </a:r>
            <a:r>
              <a:rPr lang="es-ES" sz="4400" dirty="0">
                <a:solidFill>
                  <a:srgbClr val="103C67"/>
                </a:solidFill>
                <a:latin typeface="Helvetica Neue Light"/>
                <a:sym typeface="Helvetica Neue Light"/>
              </a:rPr>
              <a:t> a </a:t>
            </a:r>
            <a:r>
              <a:rPr lang="es-ES" sz="4400" dirty="0">
                <a:solidFill>
                  <a:srgbClr val="103C67"/>
                </a:solidFill>
                <a:latin typeface="Helvetica Neue Light"/>
                <a:sym typeface="Helvetica Neue"/>
              </a:rPr>
              <a:t>funcionarias/os de SEGPRES</a:t>
            </a:r>
            <a:r>
              <a:rPr lang="es-ES" sz="4400" dirty="0">
                <a:solidFill>
                  <a:srgbClr val="103C67"/>
                </a:solidFill>
                <a:latin typeface="Helvetica Neue Light"/>
                <a:sym typeface="Helvetica Neue Light"/>
              </a:rPr>
              <a:t>, </a:t>
            </a:r>
            <a:r>
              <a:rPr lang="es-ES" sz="4400" dirty="0">
                <a:solidFill>
                  <a:srgbClr val="103C67"/>
                </a:solidFill>
                <a:latin typeface="Helvetica Neue Light"/>
                <a:sym typeface="Helvetica Neue"/>
              </a:rPr>
              <a:t>respetando plenamente sus derechos laborales</a:t>
            </a:r>
            <a:r>
              <a:rPr lang="es-ES" sz="4400" dirty="0">
                <a:solidFill>
                  <a:srgbClr val="103C67"/>
                </a:solidFill>
                <a:latin typeface="Helvetica Neue Light"/>
                <a:sym typeface="Helvetica Neue Light"/>
              </a:rPr>
              <a:t>:</a:t>
            </a:r>
            <a:endParaRPr sz="4400" dirty="0">
              <a:solidFill>
                <a:srgbClr val="103C67"/>
              </a:solidFill>
              <a:latin typeface="Helvetica Neue Light"/>
              <a:sym typeface="Helvetica Neue Light"/>
            </a:endParaRPr>
          </a:p>
          <a:p>
            <a:pPr marL="1616075" lvl="1" indent="-752475" algn="just">
              <a:buClr>
                <a:srgbClr val="103C67"/>
              </a:buClr>
              <a:buSzPts val="4400"/>
              <a:buFont typeface="Helvetica Neue Light"/>
              <a:buChar char="◆"/>
            </a:pPr>
            <a:r>
              <a:rPr lang="es-ES" sz="4400" dirty="0">
                <a:solidFill>
                  <a:srgbClr val="103C67"/>
                </a:solidFill>
                <a:latin typeface="Helvetica Neue Light"/>
                <a:sym typeface="Helvetica Neue Ligh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5"/>
                  </a:ext>
                </a:extLst>
              </a:rPr>
              <a:t>Se mantienen condiciones de remuneración, asignación de antigüedad, asimilación de grado.</a:t>
            </a:r>
            <a:endParaRPr sz="4400" dirty="0">
              <a:solidFill>
                <a:srgbClr val="103C67"/>
              </a:solidFill>
              <a:latin typeface="Helvetica Neue Light"/>
              <a:sym typeface="Helvetica Neue Light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5"/>
                </a:ext>
              </a:extLst>
            </a:endParaRPr>
          </a:p>
          <a:p>
            <a:pPr marL="1616075" lvl="1" indent="-752475" algn="just">
              <a:buClr>
                <a:srgbClr val="103C67"/>
              </a:buClr>
              <a:buSzPts val="4400"/>
              <a:buFont typeface="Helvetica Neue Light"/>
              <a:buChar char="◆"/>
            </a:pPr>
            <a:r>
              <a:rPr lang="es-ES" sz="4400" dirty="0">
                <a:solidFill>
                  <a:srgbClr val="103C67"/>
                </a:solidFill>
                <a:latin typeface="Helvetica Neue Light"/>
                <a:sym typeface="Helvetica Neue Ligh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5"/>
                  </a:ext>
                </a:extLst>
              </a:rPr>
              <a:t>La individualización del personal traspasado a un Decreto Exento de SEGPRES suscrito también por Hacienda para dar mayor agilidad a la tramitación.</a:t>
            </a:r>
            <a:endParaRPr sz="4400" dirty="0">
              <a:solidFill>
                <a:srgbClr val="103C67"/>
              </a:solidFill>
              <a:latin typeface="Helvetica Neue Light"/>
              <a:sym typeface="Helvetica Neue Light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5"/>
                </a:ext>
              </a:extLst>
            </a:endParaRPr>
          </a:p>
          <a:p>
            <a:pPr marL="1616075" lvl="1" indent="-752475" algn="just">
              <a:buClr>
                <a:srgbClr val="103C67"/>
              </a:buClr>
              <a:buSzPts val="4400"/>
              <a:buFont typeface="Helvetica Neue Light"/>
              <a:buChar char="◆"/>
            </a:pPr>
            <a:r>
              <a:rPr lang="es-ES" sz="4400" dirty="0">
                <a:solidFill>
                  <a:srgbClr val="103C67"/>
                </a:solidFill>
                <a:latin typeface="Helvetica Neue Light"/>
                <a:sym typeface="Helvetica Neue Ligh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5"/>
                  </a:ext>
                </a:extLst>
              </a:rPr>
              <a:t>Se amplía requisitos profesionales de funcionarios/as del Ministerio de Hacienda para características técnicas de profesionales DGD.</a:t>
            </a:r>
            <a:endParaRPr sz="4400" dirty="0">
              <a:solidFill>
                <a:srgbClr val="103C67"/>
              </a:solidFill>
              <a:latin typeface="Helvetica Neue Light"/>
              <a:sym typeface="Helvetica Neue Light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5"/>
                </a:ext>
              </a:extLst>
            </a:endParaRPr>
          </a:p>
          <a:p>
            <a:pPr marL="1616075" lvl="1" indent="-752475" algn="just">
              <a:buClr>
                <a:srgbClr val="103C67"/>
              </a:buClr>
              <a:buSzPts val="4400"/>
              <a:buFont typeface="Helvetica Neue Light"/>
              <a:buChar char="◆"/>
            </a:pPr>
            <a:r>
              <a:rPr lang="es-ES" sz="4400" dirty="0">
                <a:solidFill>
                  <a:srgbClr val="103C67"/>
                </a:solidFill>
                <a:latin typeface="Helvetica Neue Light"/>
                <a:sym typeface="Helvetica Neue Ligh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5"/>
                  </a:ext>
                </a:extLst>
              </a:rPr>
              <a:t>Se respeta marco de teletrabajo para funcionarios y funcionarias DGD.</a:t>
            </a:r>
            <a:endParaRPr sz="4400" dirty="0">
              <a:solidFill>
                <a:srgbClr val="103C67"/>
              </a:solidFill>
              <a:latin typeface="Helvetica Neue Light"/>
              <a:sym typeface="Helvetica Neue Light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5"/>
                </a:ext>
              </a:extLst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900" dirty="0">
              <a:solidFill>
                <a:srgbClr val="103C6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b="1" u="sng" dirty="0">
                <a:solidFill>
                  <a:srgbClr val="103C67"/>
                </a:solidFill>
                <a:latin typeface="Helvetica Neue"/>
                <a:sym typeface="Helvetica Neue"/>
              </a:rPr>
              <a:t>Artículo 3°</a:t>
            </a:r>
            <a:endParaRPr sz="4400" b="1" u="sng" dirty="0">
              <a:solidFill>
                <a:srgbClr val="103C67"/>
              </a:solidFill>
              <a:latin typeface="Helvetica Neue"/>
              <a:sym typeface="Helvetica Neue"/>
            </a:endParaRPr>
          </a:p>
          <a:p>
            <a:pPr marL="858838" lvl="0" indent="-909638" algn="just" rtl="0">
              <a:spcBef>
                <a:spcPts val="0"/>
              </a:spcBef>
              <a:spcAft>
                <a:spcPts val="0"/>
              </a:spcAft>
              <a:buClr>
                <a:srgbClr val="103C67"/>
              </a:buClr>
              <a:buSzPts val="4400"/>
              <a:buFont typeface="Helvetica Neue Light"/>
              <a:buChar char="➔"/>
            </a:pPr>
            <a:r>
              <a:rPr lang="es-ES" sz="4400" dirty="0">
                <a:solidFill>
                  <a:srgbClr val="103C67"/>
                </a:solidFill>
                <a:latin typeface="Helvetica Neue Light"/>
                <a:sym typeface="Helvetica Neue Light"/>
              </a:rPr>
              <a:t>Crea cargo de Jefatura de División en la planta de Hacienda, para que sea ejercido por Directora o Director de la Secretaría, y hace la eliminación correspondiente en SEGPRES.</a:t>
            </a:r>
            <a:endParaRPr sz="5400" b="0" i="0" u="none" strike="noStrike" cap="none" dirty="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7" name="Google Shape;337;g26165910afb_0_0"/>
          <p:cNvSpPr txBox="1"/>
          <p:nvPr/>
        </p:nvSpPr>
        <p:spPr>
          <a:xfrm>
            <a:off x="5113150" y="609961"/>
            <a:ext cx="18916500" cy="111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s-ES" sz="6600" b="1" i="0" u="none" strike="noStrike" cap="none" dirty="0">
                <a:solidFill>
                  <a:srgbClr val="103C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 Contenidos del Proyecto de Ley</a:t>
            </a:r>
            <a:endParaRPr sz="6600" b="1" i="0" u="none" strike="noStrike" cap="none" dirty="0">
              <a:solidFill>
                <a:srgbClr val="103C6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6165910afb_0_9"/>
          <p:cNvSpPr txBox="1"/>
          <p:nvPr/>
        </p:nvSpPr>
        <p:spPr>
          <a:xfrm>
            <a:off x="930904" y="2960230"/>
            <a:ext cx="22509600" cy="7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571500" marR="0" lvl="1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None/>
            </a:pPr>
            <a:endParaRPr sz="4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343" name="Google Shape;343;g26165910afb_0_9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130" y="8850"/>
            <a:ext cx="2165003" cy="190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g26165910afb_0_9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4553" y="13546373"/>
            <a:ext cx="2165003" cy="19017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g26165910afb_0_9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es-ES"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12</a:t>
            </a:fld>
            <a:endParaRPr sz="2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6" name="Google Shape;346;g26165910afb_0_9"/>
          <p:cNvSpPr txBox="1"/>
          <p:nvPr/>
        </p:nvSpPr>
        <p:spPr>
          <a:xfrm>
            <a:off x="918312" y="2290083"/>
            <a:ext cx="22522192" cy="9135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4400" b="1" u="sng" dirty="0">
                <a:solidFill>
                  <a:srgbClr val="103C67"/>
                </a:solidFill>
                <a:latin typeface="Helvetica Neue"/>
                <a:sym typeface="Helvetica Neue"/>
              </a:rPr>
              <a:t>Artículo 4°</a:t>
            </a:r>
            <a:endParaRPr sz="4400" b="1" u="sng" dirty="0">
              <a:solidFill>
                <a:srgbClr val="103C67"/>
              </a:solidFill>
              <a:latin typeface="Helvetica Neue"/>
              <a:sym typeface="Helvetica Neue"/>
            </a:endParaRPr>
          </a:p>
          <a:p>
            <a:pPr marL="722313" marR="0" lvl="0" indent="-722313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03C67"/>
              </a:buClr>
              <a:buSzPts val="4400"/>
              <a:buFont typeface="Helvetica Neue Light"/>
              <a:buChar char="➔"/>
            </a:pPr>
            <a:r>
              <a:rPr lang="es-ES" sz="4400" dirty="0">
                <a:solidFill>
                  <a:srgbClr val="103C67"/>
                </a:solidFill>
                <a:latin typeface="Helvetica Neue Light"/>
                <a:sym typeface="Helvetica Neue Light"/>
              </a:rPr>
              <a:t>Realiza adecuaciones a normas sobre Gobierno Digital en:</a:t>
            </a:r>
            <a:endParaRPr sz="4400" dirty="0">
              <a:solidFill>
                <a:srgbClr val="103C67"/>
              </a:solidFill>
              <a:latin typeface="Helvetica Neue Light"/>
              <a:sym typeface="Helvetica Neue Light"/>
            </a:endParaRPr>
          </a:p>
          <a:p>
            <a:pPr marL="1616075" lvl="1" indent="-752475" algn="just">
              <a:buClr>
                <a:srgbClr val="103C67"/>
              </a:buClr>
              <a:buSzPts val="4400"/>
              <a:buFont typeface="Helvetica Neue Light"/>
              <a:buChar char="◆"/>
            </a:pPr>
            <a:r>
              <a:rPr lang="es-ES" sz="4400" dirty="0">
                <a:solidFill>
                  <a:srgbClr val="103C67"/>
                </a:solidFill>
                <a:latin typeface="Helvetica Neue Light"/>
                <a:sym typeface="Helvetica Neue Ligh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5"/>
                  </a:ext>
                </a:extLst>
              </a:rPr>
              <a:t>Ley Orgánica de SEGPRES.</a:t>
            </a:r>
            <a:endParaRPr sz="4400" dirty="0">
              <a:solidFill>
                <a:srgbClr val="103C67"/>
              </a:solidFill>
              <a:latin typeface="Helvetica Neue Light"/>
              <a:sym typeface="Helvetica Neue Light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5"/>
                </a:ext>
              </a:extLst>
            </a:endParaRPr>
          </a:p>
          <a:p>
            <a:pPr marL="1616075" lvl="1" indent="-752475" algn="just">
              <a:buClr>
                <a:srgbClr val="103C67"/>
              </a:buClr>
              <a:buSzPts val="4400"/>
              <a:buFont typeface="Helvetica Neue Light"/>
              <a:buChar char="◆"/>
            </a:pPr>
            <a:r>
              <a:rPr lang="es-ES" sz="4400" dirty="0">
                <a:solidFill>
                  <a:srgbClr val="103C67"/>
                </a:solidFill>
                <a:latin typeface="Helvetica Neue Light"/>
                <a:sym typeface="Helvetica Neue Ligh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5"/>
                  </a:ext>
                </a:extLst>
              </a:rPr>
              <a:t>Ley sobre documento electrónico, firma electrónica y servicios de certificación.</a:t>
            </a:r>
            <a:endParaRPr sz="4400" dirty="0">
              <a:solidFill>
                <a:srgbClr val="103C67"/>
              </a:solidFill>
              <a:latin typeface="Helvetica Neue Light"/>
              <a:sym typeface="Helvetica Neue Light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5"/>
                </a:ext>
              </a:extLst>
            </a:endParaRPr>
          </a:p>
          <a:p>
            <a:pPr marL="1616075" lvl="1" indent="-752475" algn="just">
              <a:buClr>
                <a:srgbClr val="103C67"/>
              </a:buClr>
              <a:buSzPts val="4400"/>
              <a:buFont typeface="Helvetica Neue Light"/>
              <a:buChar char="◆"/>
            </a:pPr>
            <a:r>
              <a:rPr lang="es-ES" sz="4400" dirty="0">
                <a:solidFill>
                  <a:srgbClr val="103C67"/>
                </a:solidFill>
                <a:latin typeface="Helvetica Neue Light"/>
                <a:sym typeface="Helvetica Neue Ligh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5"/>
                  </a:ext>
                </a:extLst>
              </a:rPr>
              <a:t>Ley de procedimientos administrativos.</a:t>
            </a:r>
            <a:endParaRPr sz="4400" dirty="0">
              <a:solidFill>
                <a:srgbClr val="103C67"/>
              </a:solidFill>
              <a:latin typeface="Helvetica Neue Light"/>
              <a:sym typeface="Helvetica Neue Light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5"/>
                </a:ext>
              </a:extLst>
            </a:endParaRPr>
          </a:p>
          <a:p>
            <a:pPr marL="1616075" lvl="1" indent="-752475" algn="just">
              <a:buClr>
                <a:srgbClr val="103C67"/>
              </a:buClr>
              <a:buSzPts val="4400"/>
              <a:buFont typeface="Helvetica Neue Light"/>
              <a:buChar char="◆"/>
            </a:pPr>
            <a:r>
              <a:rPr lang="es-ES" sz="4400" dirty="0">
                <a:solidFill>
                  <a:srgbClr val="103C67"/>
                </a:solidFill>
                <a:latin typeface="Helvetica Neue Light"/>
                <a:sym typeface="Helvetica Neue Ligh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5"/>
                  </a:ext>
                </a:extLst>
              </a:rPr>
              <a:t>Ley de sistemas de microcopias o </a:t>
            </a:r>
            <a:r>
              <a:rPr lang="es-ES" sz="4400" dirty="0" err="1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micrograbación</a:t>
            </a:r>
            <a:r>
              <a:rPr lang="es-ES" sz="4400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</a:t>
            </a:r>
            <a:endParaRPr sz="4400" dirty="0">
              <a:solidFill>
                <a:srgbClr val="103C6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900" dirty="0">
              <a:solidFill>
                <a:srgbClr val="103C6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b="1" u="sng" dirty="0">
                <a:solidFill>
                  <a:srgbClr val="103C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Disposiciones transitorias</a:t>
            </a:r>
            <a:endParaRPr sz="4400" b="1" u="sng" dirty="0">
              <a:solidFill>
                <a:srgbClr val="103C6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858838" lvl="0" indent="-909638" algn="just" rtl="0">
              <a:spcBef>
                <a:spcPts val="0"/>
              </a:spcBef>
              <a:spcAft>
                <a:spcPts val="0"/>
              </a:spcAft>
              <a:buClr>
                <a:srgbClr val="103C67"/>
              </a:buClr>
              <a:buSzPts val="4400"/>
              <a:buFont typeface="Helvetica Neue Light"/>
              <a:buChar char="➔"/>
            </a:pPr>
            <a:r>
              <a:rPr lang="es-ES" sz="4400" dirty="0">
                <a:solidFill>
                  <a:srgbClr val="103C67"/>
                </a:solidFill>
                <a:latin typeface="Helvetica Neue Light"/>
                <a:sym typeface="Helvetica Neue Light"/>
              </a:rPr>
              <a:t>Primera: </a:t>
            </a:r>
            <a:r>
              <a:rPr lang="es-ES" sz="4400" dirty="0">
                <a:solidFill>
                  <a:srgbClr val="103C67"/>
                </a:solidFill>
                <a:latin typeface="Helvetica Neue Light"/>
                <a:sym typeface="Helvetica Neue"/>
              </a:rPr>
              <a:t>asegura continuidad legal y operativa</a:t>
            </a:r>
            <a:r>
              <a:rPr lang="es-ES" sz="4400" dirty="0">
                <a:solidFill>
                  <a:srgbClr val="103C67"/>
                </a:solidFill>
                <a:latin typeface="Helvetica Neue Light"/>
                <a:sym typeface="Helvetica Neue Light"/>
              </a:rPr>
              <a:t> de la DGD, traspasando toda clase de bienes, activos, derechos y obligaciones.</a:t>
            </a:r>
            <a:endParaRPr sz="4400" dirty="0">
              <a:solidFill>
                <a:srgbClr val="103C67"/>
              </a:solidFill>
              <a:latin typeface="Helvetica Neue Light"/>
              <a:sym typeface="Helvetica Neue Light"/>
            </a:endParaRPr>
          </a:p>
          <a:p>
            <a:pPr marL="858838" lvl="0" indent="-909638" algn="just" rtl="0">
              <a:spcBef>
                <a:spcPts val="0"/>
              </a:spcBef>
              <a:spcAft>
                <a:spcPts val="0"/>
              </a:spcAft>
              <a:buClr>
                <a:srgbClr val="103C67"/>
              </a:buClr>
              <a:buSzPts val="4400"/>
              <a:buFont typeface="Helvetica Neue Light"/>
              <a:buChar char="➔"/>
            </a:pPr>
            <a:r>
              <a:rPr lang="es-ES" sz="4400" dirty="0">
                <a:solidFill>
                  <a:srgbClr val="103C67"/>
                </a:solidFill>
                <a:latin typeface="Helvetica Neue Light"/>
                <a:sym typeface="Helvetica Neue Light"/>
              </a:rPr>
              <a:t>Segunda: otorga obligatoriedad general a los </a:t>
            </a:r>
            <a:r>
              <a:rPr lang="es-ES" sz="4400" dirty="0" err="1">
                <a:solidFill>
                  <a:srgbClr val="103C67"/>
                </a:solidFill>
                <a:latin typeface="Helvetica Neue Light"/>
                <a:sym typeface="Helvetica Neue Light"/>
              </a:rPr>
              <a:t>T&amp;Cs</a:t>
            </a:r>
            <a:r>
              <a:rPr lang="es-ES" sz="4400" dirty="0">
                <a:solidFill>
                  <a:srgbClr val="103C67"/>
                </a:solidFill>
                <a:latin typeface="Helvetica Neue Light"/>
                <a:sym typeface="Helvetica Neue Light"/>
              </a:rPr>
              <a:t> de servicios compartidos, incluyendo aquellos ya aprobados por SEGPRES.</a:t>
            </a:r>
            <a:endParaRPr sz="4400" dirty="0">
              <a:solidFill>
                <a:srgbClr val="103C67"/>
              </a:solidFill>
              <a:latin typeface="Helvetica Neue Light"/>
              <a:sym typeface="Helvetica Neue Light"/>
            </a:endParaRPr>
          </a:p>
          <a:p>
            <a:pPr marL="858838" lvl="0" indent="-909638" algn="just" rtl="0">
              <a:spcBef>
                <a:spcPts val="0"/>
              </a:spcBef>
              <a:spcAft>
                <a:spcPts val="0"/>
              </a:spcAft>
              <a:buClr>
                <a:srgbClr val="103C67"/>
              </a:buClr>
              <a:buSzPts val="4400"/>
              <a:buFont typeface="Helvetica Neue Light"/>
              <a:buChar char="➔"/>
            </a:pPr>
            <a:r>
              <a:rPr lang="es-ES" sz="4400" dirty="0">
                <a:solidFill>
                  <a:srgbClr val="103C67"/>
                </a:solidFill>
                <a:latin typeface="Helvetica Neue Light"/>
                <a:sym typeface="Helvetica Neue Light"/>
              </a:rPr>
              <a:t>Tercera: imputación del gasto.</a:t>
            </a:r>
            <a:endParaRPr sz="5400" b="0" i="0" u="none" strike="noStrike" cap="none" dirty="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7" name="Google Shape;347;g26165910afb_0_9"/>
          <p:cNvSpPr txBox="1"/>
          <p:nvPr/>
        </p:nvSpPr>
        <p:spPr>
          <a:xfrm>
            <a:off x="5113150" y="609961"/>
            <a:ext cx="18916500" cy="111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s-ES" sz="6600" b="1" i="0" u="none" strike="noStrike" cap="none" dirty="0">
                <a:solidFill>
                  <a:srgbClr val="103C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 Contenidos del Proyecto de Ley</a:t>
            </a:r>
            <a:endParaRPr sz="6600" b="1" i="0" u="none" strike="noStrike" cap="none" dirty="0">
              <a:solidFill>
                <a:srgbClr val="103C6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6165910afb_0_18"/>
          <p:cNvSpPr txBox="1"/>
          <p:nvPr/>
        </p:nvSpPr>
        <p:spPr>
          <a:xfrm>
            <a:off x="930904" y="2960230"/>
            <a:ext cx="22509600" cy="7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571500" marR="0" lvl="1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None/>
            </a:pPr>
            <a:endParaRPr sz="4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353" name="Google Shape;353;g26165910afb_0_18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130" y="8850"/>
            <a:ext cx="2165003" cy="190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g26165910afb_0_18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4553" y="13546373"/>
            <a:ext cx="2165003" cy="19017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g26165910afb_0_18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es-ES"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13</a:t>
            </a:fld>
            <a:endParaRPr sz="2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56" name="Google Shape;356;g26165910afb_0_18"/>
          <p:cNvSpPr txBox="1"/>
          <p:nvPr/>
        </p:nvSpPr>
        <p:spPr>
          <a:xfrm>
            <a:off x="1427053" y="2051001"/>
            <a:ext cx="22191300" cy="890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773113" lvl="0" indent="-823913" algn="just" rtl="0">
              <a:spcBef>
                <a:spcPts val="0"/>
              </a:spcBef>
              <a:spcAft>
                <a:spcPts val="0"/>
              </a:spcAft>
              <a:buClr>
                <a:srgbClr val="103C67"/>
              </a:buClr>
              <a:buSzPts val="4400"/>
              <a:buFont typeface="Helvetica Neue Light"/>
              <a:buChar char="➔"/>
            </a:pPr>
            <a:r>
              <a:rPr lang="es-ES" sz="4400" dirty="0">
                <a:solidFill>
                  <a:srgbClr val="103C67"/>
                </a:solidFill>
                <a:latin typeface="Helvetica Neue Light"/>
                <a:sym typeface="Helvetica Neue Light"/>
              </a:rPr>
              <a:t>Informe Financiero DIPRES</a:t>
            </a:r>
            <a:endParaRPr sz="4400" dirty="0">
              <a:solidFill>
                <a:srgbClr val="103C67"/>
              </a:solidFill>
              <a:latin typeface="Helvetica Neue Light"/>
              <a:sym typeface="Helvetica Neue Light"/>
            </a:endParaRPr>
          </a:p>
          <a:p>
            <a:pPr marL="1616075" lvl="1" indent="-752475" algn="just">
              <a:buClr>
                <a:srgbClr val="103C67"/>
              </a:buClr>
              <a:buSzPts val="4400"/>
              <a:buFont typeface="Helvetica Neue Light"/>
              <a:buChar char="◆"/>
            </a:pPr>
            <a:r>
              <a:rPr lang="es-ES" sz="4400" dirty="0">
                <a:solidFill>
                  <a:srgbClr val="103C67"/>
                </a:solidFill>
                <a:latin typeface="Helvetica Neue Light"/>
                <a:sym typeface="Helvetica Neue Ligh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5"/>
                  </a:ext>
                </a:extLst>
              </a:rPr>
              <a:t>El traspaso de personal y recursos que están considerado en el presupuesto de la DGD en MINSEGPRES.</a:t>
            </a:r>
            <a:endParaRPr sz="4400" dirty="0">
              <a:solidFill>
                <a:srgbClr val="103C67"/>
              </a:solidFill>
              <a:latin typeface="Helvetica Neue Light"/>
              <a:sym typeface="Helvetica Neue Light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5"/>
                </a:ext>
              </a:extLst>
            </a:endParaRPr>
          </a:p>
          <a:p>
            <a:pPr marL="1616075" lvl="1" indent="-752475" algn="just">
              <a:buClr>
                <a:srgbClr val="103C67"/>
              </a:buClr>
              <a:buSzPts val="4400"/>
              <a:buFont typeface="Helvetica Neue Light"/>
              <a:buChar char="◆"/>
            </a:pPr>
            <a:r>
              <a:rPr lang="es-ES" sz="4400" dirty="0">
                <a:solidFill>
                  <a:srgbClr val="103C67"/>
                </a:solidFill>
                <a:latin typeface="Helvetica Neue Light"/>
                <a:sym typeface="Helvetica Neue Ligh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5"/>
                  </a:ext>
                </a:extLst>
              </a:rPr>
              <a:t>Producto de la asimilación de grados y con el fin de mantener las remuneraciones de personas, sólo se genera un </a:t>
            </a:r>
            <a:r>
              <a:rPr lang="es-ES" sz="4400" dirty="0">
                <a:solidFill>
                  <a:srgbClr val="103C67"/>
                </a:solidFill>
                <a:latin typeface="Helvetica Neue Light"/>
                <a:sym typeface="Helvetica Neue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5"/>
                  </a:ext>
                </a:extLst>
              </a:rPr>
              <a:t>mayor gasto fiscal</a:t>
            </a:r>
            <a:r>
              <a:rPr lang="es-ES" sz="4400" dirty="0">
                <a:solidFill>
                  <a:srgbClr val="103C67"/>
                </a:solidFill>
                <a:latin typeface="Helvetica Neue Light"/>
                <a:sym typeface="Helvetica Neue Ligh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5"/>
                  </a:ext>
                </a:extLst>
              </a:rPr>
              <a:t> de aproximadamente </a:t>
            </a:r>
            <a:r>
              <a:rPr lang="es-ES" sz="4400" dirty="0">
                <a:solidFill>
                  <a:srgbClr val="103C67"/>
                </a:solidFill>
                <a:latin typeface="Helvetica Neue Light"/>
                <a:sym typeface="Helvetica Neue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5"/>
                  </a:ext>
                </a:extLst>
              </a:rPr>
              <a:t>$8 millones.</a:t>
            </a:r>
            <a:r>
              <a:rPr lang="es-ES" sz="4400" dirty="0">
                <a:solidFill>
                  <a:srgbClr val="103C67"/>
                </a:solidFill>
                <a:latin typeface="Helvetica Neue Light"/>
                <a:sym typeface="Helvetica Neue Ligh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5"/>
                  </a:ext>
                </a:extLst>
              </a:rPr>
              <a:t> </a:t>
            </a:r>
            <a:endParaRPr sz="4400" dirty="0">
              <a:solidFill>
                <a:srgbClr val="103C67"/>
              </a:solidFill>
              <a:latin typeface="Helvetica Neue Light"/>
              <a:sym typeface="Helvetica Neue Light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5"/>
                </a:ext>
              </a:extLst>
            </a:endParaRPr>
          </a:p>
          <a:p>
            <a:pPr marL="9144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400" dirty="0">
              <a:solidFill>
                <a:srgbClr val="103C6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773113" lvl="0" indent="-823913" algn="just" rtl="0">
              <a:spcBef>
                <a:spcPts val="0"/>
              </a:spcBef>
              <a:spcAft>
                <a:spcPts val="0"/>
              </a:spcAft>
              <a:buClr>
                <a:srgbClr val="103C67"/>
              </a:buClr>
              <a:buSzPts val="4400"/>
              <a:buFont typeface="Helvetica Neue Light"/>
              <a:buChar char="➔"/>
              <a:tabLst>
                <a:tab pos="722313" algn="l"/>
              </a:tabLst>
            </a:pPr>
            <a:r>
              <a:rPr lang="es-ES" sz="4400" dirty="0">
                <a:solidFill>
                  <a:srgbClr val="103C67"/>
                </a:solidFill>
                <a:latin typeface="Helvetica Neue Light"/>
                <a:sym typeface="Helvetica Neue Light"/>
              </a:rPr>
              <a:t>Consultoría experta (2023)</a:t>
            </a:r>
            <a:endParaRPr sz="4400" dirty="0">
              <a:solidFill>
                <a:srgbClr val="103C67"/>
              </a:solidFill>
              <a:latin typeface="Helvetica Neue Light"/>
              <a:sym typeface="Helvetica Neue Light"/>
            </a:endParaRPr>
          </a:p>
          <a:p>
            <a:pPr marL="1530350" lvl="1" indent="-636588" algn="just" rtl="0">
              <a:spcBef>
                <a:spcPts val="0"/>
              </a:spcBef>
              <a:spcAft>
                <a:spcPts val="0"/>
              </a:spcAft>
              <a:buClr>
                <a:srgbClr val="103C67"/>
              </a:buClr>
              <a:buSzPts val="4400"/>
              <a:buFont typeface="Helvetica Neue Light"/>
              <a:buChar char="◆"/>
            </a:pPr>
            <a:r>
              <a:rPr lang="es-ES" sz="4400" dirty="0">
                <a:solidFill>
                  <a:srgbClr val="103C67"/>
                </a:solidFill>
                <a:latin typeface="Helvetica Neue Light"/>
                <a:sym typeface="Helvetica Neue Ligh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5"/>
                  </a:ext>
                </a:extLst>
              </a:rPr>
              <a:t>Se estima que por cada $1 adicional gastado en gobierno digital el Estado, existía un ahorro </a:t>
            </a:r>
            <a:r>
              <a:rPr lang="es-ES" sz="4400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potencial de $17,6, considerando </a:t>
            </a:r>
            <a:r>
              <a:rPr lang="es-ES" sz="4400" u="sng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3 supuestos</a:t>
            </a:r>
            <a:r>
              <a:rPr lang="es-ES" sz="4400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:</a:t>
            </a:r>
            <a:endParaRPr sz="4400" dirty="0">
              <a:solidFill>
                <a:srgbClr val="103C6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2338388" lvl="4" indent="-552450" algn="just">
              <a:buClr>
                <a:srgbClr val="103C67"/>
              </a:buClr>
              <a:buSzPts val="4400"/>
              <a:buFont typeface="Wingdings" panose="05000000000000000000" pitchFamily="2" charset="2"/>
              <a:buChar char="Ø"/>
            </a:pPr>
            <a:r>
              <a:rPr lang="es-ES" sz="4400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mejoras en institucionalidad actual de la DGD.</a:t>
            </a:r>
            <a:endParaRPr sz="4400" dirty="0">
              <a:solidFill>
                <a:srgbClr val="103C6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2338388" lvl="4" indent="-552450" algn="just">
              <a:buClr>
                <a:srgbClr val="103C67"/>
              </a:buClr>
              <a:buSzPts val="4400"/>
              <a:buFont typeface="Wingdings" panose="05000000000000000000" pitchFamily="2" charset="2"/>
              <a:buChar char="Ø"/>
            </a:pPr>
            <a:r>
              <a:rPr lang="es-ES" sz="4400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optimización de  proyectos TIC maximizando el valor social y </a:t>
            </a:r>
            <a:r>
              <a:rPr lang="es-ES" sz="4400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6"/>
                  </a:ext>
                </a:extLst>
              </a:rPr>
              <a:t>ahorro para el Estado.</a:t>
            </a:r>
            <a:endParaRPr sz="4400" dirty="0">
              <a:solidFill>
                <a:srgbClr val="103C6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57" name="Google Shape;357;g26165910afb_0_18"/>
          <p:cNvSpPr txBox="1"/>
          <p:nvPr/>
        </p:nvSpPr>
        <p:spPr>
          <a:xfrm>
            <a:off x="5113150" y="609961"/>
            <a:ext cx="18916500" cy="111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s-ES" sz="6600" b="1" i="0" u="none" strike="noStrike" cap="none">
                <a:solidFill>
                  <a:srgbClr val="103C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4. Mayor Gasto </a:t>
            </a:r>
            <a:r>
              <a:rPr lang="es-ES" sz="6600" b="1">
                <a:solidFill>
                  <a:srgbClr val="103C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 ahorros potenciales.</a:t>
            </a:r>
            <a:endParaRPr sz="6600" b="1" i="0" u="none" strike="noStrike" cap="none">
              <a:solidFill>
                <a:srgbClr val="103C6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9a4c847fdf_1_8"/>
          <p:cNvSpPr txBox="1"/>
          <p:nvPr/>
        </p:nvSpPr>
        <p:spPr>
          <a:xfrm>
            <a:off x="14317644" y="11227020"/>
            <a:ext cx="9325500" cy="8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s-ES" sz="5000" b="0" i="1" u="none" strike="noStrike" cap="none">
                <a:solidFill>
                  <a:srgbClr val="2C2F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14 de noviembre de 2023</a:t>
            </a:r>
            <a:endParaRPr sz="5000" b="0" i="1" u="none" strike="noStrike" cap="none">
              <a:solidFill>
                <a:srgbClr val="2C2F3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63" name="Google Shape;363;g29a4c847fdf_1_8"/>
          <p:cNvSpPr txBox="1"/>
          <p:nvPr/>
        </p:nvSpPr>
        <p:spPr>
          <a:xfrm>
            <a:off x="23299142" y="11496861"/>
            <a:ext cx="102600" cy="8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5000" b="0" i="0" u="none" strike="noStrike" cap="none">
              <a:solidFill>
                <a:srgbClr val="2C2F3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64" name="Google Shape;364;g29a4c847fdf_1_8"/>
          <p:cNvSpPr txBox="1"/>
          <p:nvPr/>
        </p:nvSpPr>
        <p:spPr>
          <a:xfrm>
            <a:off x="2167423" y="2798275"/>
            <a:ext cx="20585400" cy="77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700"/>
              <a:buFont typeface="Arial"/>
              <a:buNone/>
            </a:pPr>
            <a:r>
              <a:rPr lang="es-ES" sz="8700" b="0" i="0" u="none" strike="noStrike" cap="none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Proyecto de Ley que </a:t>
            </a:r>
            <a:r>
              <a:rPr lang="es-ES" sz="8700" b="0" i="0" u="none" strike="noStrike" cap="none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7"/>
                  </a:ext>
                </a:extLst>
              </a:rPr>
              <a:t>crea la </a:t>
            </a:r>
            <a:endParaRPr sz="8700" b="0" i="0" u="none" strike="noStrike" cap="none">
              <a:solidFill>
                <a:srgbClr val="103C67"/>
              </a:solidFill>
              <a:latin typeface="Helvetica Neue Light"/>
              <a:ea typeface="Helvetica Neue Light"/>
              <a:cs typeface="Helvetica Neue Light"/>
              <a:sym typeface="Helvetica Neue Light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8"/>
                </a:ext>
              </a:extLst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700"/>
              <a:buFont typeface="Arial"/>
              <a:buNone/>
            </a:pPr>
            <a:r>
              <a:rPr lang="es-ES" sz="8700" b="1" i="0" u="none" strike="noStrike" cap="none">
                <a:solidFill>
                  <a:srgbClr val="103C67"/>
                </a:solidFill>
                <a:latin typeface="Helvetica Neue"/>
                <a:ea typeface="Helvetica Neue"/>
                <a:cs typeface="Helvetica Neue"/>
                <a:sym typeface="Helvetica Neue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9"/>
                  </a:ext>
                </a:extLst>
              </a:rPr>
              <a:t>Secretaría de Gobierno Digital </a:t>
            </a:r>
            <a:endParaRPr sz="8700" b="1" i="0" u="none" strike="noStrike" cap="none">
              <a:solidFill>
                <a:srgbClr val="103C67"/>
              </a:solidFill>
              <a:latin typeface="Helvetica Neue"/>
              <a:ea typeface="Helvetica Neue"/>
              <a:cs typeface="Helvetica Neue"/>
              <a:sym typeface="Helvetica Neue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0"/>
                </a:ext>
              </a:extLst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700"/>
              <a:buFont typeface="Arial"/>
              <a:buNone/>
            </a:pPr>
            <a:r>
              <a:rPr lang="es-ES" sz="8700" b="0" i="0" u="none" strike="noStrike" cap="none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1"/>
                  </a:ext>
                </a:extLst>
              </a:rPr>
              <a:t>en</a:t>
            </a:r>
            <a:r>
              <a:rPr lang="es-ES" sz="8700" b="0" i="0" u="none" strike="noStrike" cap="none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la Subsecretaría de Hacienda, y adecúa cuerpos legales</a:t>
            </a:r>
            <a:endParaRPr sz="8700" b="0" i="0" u="none" strike="noStrike" cap="none">
              <a:solidFill>
                <a:srgbClr val="103C6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700"/>
              <a:buFont typeface="Arial"/>
              <a:buNone/>
            </a:pPr>
            <a:r>
              <a:rPr lang="es-ES" sz="8700" b="0" i="0" u="none" strike="noStrike" cap="none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 sz="8700" b="0" i="0" u="none" strike="noStrike" cap="none">
              <a:solidFill>
                <a:srgbClr val="103C6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00"/>
              <a:buFont typeface="Arial"/>
              <a:buNone/>
            </a:pPr>
            <a:r>
              <a:rPr lang="es-ES" sz="6100" b="1" i="1" u="none" strike="noStrike" cap="none">
                <a:solidFill>
                  <a:srgbClr val="103C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(Boletín 16399-05 )</a:t>
            </a:r>
            <a:endParaRPr sz="100" b="1" i="1" u="none" strike="noStrike" cap="none">
              <a:solidFill>
                <a:srgbClr val="103C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5" name="Google Shape;365;g29a4c847fdf_1_8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0934" y="-17255"/>
            <a:ext cx="3825167" cy="335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g29a4c847fdf_1_8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0934" y="13397261"/>
            <a:ext cx="3825167" cy="335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9ae9e72320_0_2"/>
          <p:cNvSpPr txBox="1">
            <a:spLocks noGrp="1"/>
          </p:cNvSpPr>
          <p:nvPr>
            <p:ph type="title"/>
          </p:nvPr>
        </p:nvSpPr>
        <p:spPr>
          <a:xfrm>
            <a:off x="1816100" y="5889527"/>
            <a:ext cx="21031200" cy="144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algn="ctr">
              <a:lnSpc>
                <a:spcPct val="100000"/>
              </a:lnSpc>
              <a:buClr>
                <a:srgbClr val="000000"/>
              </a:buClr>
              <a:buSzPts val="8700"/>
              <a:buFont typeface="Arial"/>
            </a:pPr>
            <a:r>
              <a:rPr lang="es-ES" sz="8700" dirty="0">
                <a:solidFill>
                  <a:srgbClr val="103C67"/>
                </a:solidFill>
                <a:latin typeface="Helvetica Neue Light"/>
                <a:sym typeface="Arial"/>
              </a:rPr>
              <a:t>Anexos</a:t>
            </a:r>
            <a:endParaRPr sz="8700" dirty="0">
              <a:solidFill>
                <a:srgbClr val="103C67"/>
              </a:solidFill>
              <a:latin typeface="Helvetica Neue Light"/>
              <a:sym typeface="Arial"/>
            </a:endParaRPr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9ae9e72320_0_92"/>
          <p:cNvSpPr txBox="1">
            <a:spLocks noGrp="1"/>
          </p:cNvSpPr>
          <p:nvPr>
            <p:ph type="title"/>
          </p:nvPr>
        </p:nvSpPr>
        <p:spPr>
          <a:xfrm>
            <a:off x="4375675" y="-278999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800"/>
              <a:buFont typeface="Montserrat"/>
              <a:buNone/>
            </a:pPr>
            <a:r>
              <a:rPr lang="es-ES" sz="4800" b="1" dirty="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Revisión de la experiencia Internacional (</a:t>
            </a:r>
            <a:r>
              <a:rPr lang="es-ES" sz="4800" b="1" dirty="0" err="1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Roeschmann</a:t>
            </a:r>
            <a:r>
              <a:rPr lang="es-ES" sz="4800" b="1" dirty="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, 2023)</a:t>
            </a:r>
            <a:endParaRPr sz="4800" dirty="0"/>
          </a:p>
        </p:txBody>
      </p:sp>
      <p:sp>
        <p:nvSpPr>
          <p:cNvPr id="378" name="Google Shape;378;g29ae9e72320_0_92"/>
          <p:cNvSpPr txBox="1">
            <a:spLocks noGrp="1"/>
          </p:cNvSpPr>
          <p:nvPr>
            <p:ph type="sldNum" idx="12"/>
          </p:nvPr>
        </p:nvSpPr>
        <p:spPr>
          <a:xfrm>
            <a:off x="8077208" y="12712708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4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9" name="Google Shape;379;g29ae9e72320_0_92"/>
          <p:cNvCxnSpPr/>
          <p:nvPr/>
        </p:nvCxnSpPr>
        <p:spPr>
          <a:xfrm>
            <a:off x="1600200" y="3104216"/>
            <a:ext cx="17353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80" name="Google Shape;380;g29ae9e72320_0_9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00200" y="1775500"/>
            <a:ext cx="21967026" cy="10893799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99afdae35a_2_62"/>
          <p:cNvSpPr txBox="1"/>
          <p:nvPr/>
        </p:nvSpPr>
        <p:spPr>
          <a:xfrm>
            <a:off x="5255693" y="461370"/>
            <a:ext cx="18965274" cy="118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s-ES" sz="7000" b="1" i="0" u="none" strike="noStrike" cap="none">
                <a:solidFill>
                  <a:srgbClr val="103C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1.1 Marco Estratégico</a:t>
            </a:r>
            <a:endParaRPr sz="7000" b="1" i="0" u="none" strike="noStrike" cap="none">
              <a:solidFill>
                <a:srgbClr val="103C6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2" name="Google Shape;252;g299afdae35a_2_62"/>
          <p:cNvSpPr txBox="1"/>
          <p:nvPr/>
        </p:nvSpPr>
        <p:spPr>
          <a:xfrm>
            <a:off x="930904" y="2960230"/>
            <a:ext cx="22509600" cy="7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571500" marR="0" lvl="1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None/>
            </a:pPr>
            <a:endParaRPr sz="4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53" name="Google Shape;253;g299afdae35a_2_62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130" y="8850"/>
            <a:ext cx="2165003" cy="190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g299afdae35a_2_62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4553" y="13546373"/>
            <a:ext cx="2165003" cy="19017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g299afdae35a_2_62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es-ES"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</a:t>
            </a:fld>
            <a:endParaRPr sz="2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56" name="Google Shape;256;g299afdae35a_2_62"/>
          <p:cNvSpPr txBox="1"/>
          <p:nvPr/>
        </p:nvSpPr>
        <p:spPr>
          <a:xfrm>
            <a:off x="344550" y="2192100"/>
            <a:ext cx="23319600" cy="8781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457200" marR="0" lvl="0" indent="-4572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03C67"/>
              </a:buClr>
              <a:buSzPts val="4200"/>
              <a:buFont typeface="Helvetica Neue Light"/>
              <a:buChar char="➔"/>
            </a:pPr>
            <a:r>
              <a:rPr lang="es-ES" sz="4200" b="0" i="0" u="none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La transformación digital es parte de la</a:t>
            </a:r>
            <a:r>
              <a:rPr lang="es-ES" sz="4200" b="1" i="0" u="none" strike="noStrike" cap="none" dirty="0">
                <a:solidFill>
                  <a:srgbClr val="103C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Agenda de Modernización del Estado 2022-2026</a:t>
            </a:r>
            <a:r>
              <a:rPr lang="es-ES" sz="4200" b="0" i="0" u="none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incluyendo medidas sobre i</a:t>
            </a:r>
            <a:r>
              <a:rPr lang="es-ES" sz="4200" b="0" i="0" u="sng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nteroperabilidad, inversión en tecnología, datos</a:t>
            </a:r>
            <a:r>
              <a:rPr lang="es-ES" sz="4200" b="0" i="0" u="none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y, por supuesto, </a:t>
            </a:r>
            <a:r>
              <a:rPr lang="es-ES" sz="4200" b="0" i="0" u="sng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fortalecimiento institucional.</a:t>
            </a:r>
            <a:endParaRPr sz="4200" b="0" i="0" u="sng" strike="noStrike" cap="none" dirty="0">
              <a:solidFill>
                <a:srgbClr val="103C6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2069999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endParaRPr sz="4200" b="0" i="0" u="none" strike="noStrike" cap="none" dirty="0">
              <a:solidFill>
                <a:srgbClr val="103C6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03C67"/>
              </a:buClr>
              <a:buSzPts val="4200"/>
              <a:buFont typeface="Helvetica Neue"/>
              <a:buChar char="➔"/>
            </a:pPr>
            <a:r>
              <a:rPr lang="es-ES" sz="4200" b="0" i="0" u="none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La transformación digital del Estado es fundamental para el </a:t>
            </a:r>
            <a:r>
              <a:rPr lang="es-ES" sz="4200" b="1" i="0" u="none" strike="noStrike" cap="none" dirty="0">
                <a:solidFill>
                  <a:srgbClr val="103C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Pacto Fiscal para el Desarrollo</a:t>
            </a:r>
            <a:r>
              <a:rPr lang="es-ES" sz="4200" b="0" i="0" u="none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:</a:t>
            </a:r>
            <a:endParaRPr sz="4200" b="0" i="0" u="none" strike="noStrike" cap="none" dirty="0">
              <a:solidFill>
                <a:srgbClr val="103C6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1616075" marR="0" lvl="1" indent="-808038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03C67"/>
              </a:buClr>
              <a:buSzPts val="4200"/>
              <a:buFont typeface="Helvetica Neue Light"/>
              <a:buChar char="◆"/>
            </a:pPr>
            <a:r>
              <a:rPr lang="es-ES" sz="4200" b="0" i="0" u="sng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Aumenta productividad y competitividad del país</a:t>
            </a:r>
            <a:r>
              <a:rPr lang="es-ES" sz="4200" b="0" i="0" u="none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porque agiliza, simplifica y transparenta </a:t>
            </a:r>
            <a:r>
              <a:rPr lang="es-ES" sz="4200" b="0" i="1" u="none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procesos, permisos y servicios</a:t>
            </a:r>
            <a:r>
              <a:rPr lang="es-ES" sz="4200" b="0" i="0" u="none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</a:t>
            </a:r>
            <a:endParaRPr dirty="0"/>
          </a:p>
          <a:p>
            <a:pPr marL="1616075" marR="0" lvl="1" indent="-808038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03C67"/>
              </a:buClr>
              <a:buSzPts val="4200"/>
              <a:buFont typeface="Helvetica Neue Light"/>
              <a:buChar char="◆"/>
            </a:pPr>
            <a:r>
              <a:rPr lang="es-ES" sz="4200" b="0" i="0" u="sng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Aumenta eficiencia de la gestión pública</a:t>
            </a:r>
            <a:r>
              <a:rPr lang="es-ES" sz="4200" b="0" i="0" u="none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al simplificar, automatizar procesos, aumentando decisiones basadas en datos e interoperabilidad, además de crear servicios digitales compartidos.</a:t>
            </a:r>
            <a:endParaRPr dirty="0"/>
          </a:p>
          <a:p>
            <a:pPr marL="1616075" marR="0" lvl="1" indent="-808038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03C67"/>
              </a:buClr>
              <a:buSzPts val="4200"/>
              <a:buFont typeface="Helvetica Neue Light"/>
              <a:buChar char="◆"/>
            </a:pPr>
            <a:r>
              <a:rPr lang="es-ES" sz="4200" b="0" i="0" u="sng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Fortalece responsabilidad fiscal</a:t>
            </a:r>
            <a:r>
              <a:rPr lang="es-ES" sz="4200" b="0" i="0" u="none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mejorando calidad de la evaluación de proyectos tecnológicos y el gasto e inversión en tecnología.</a:t>
            </a:r>
            <a:endParaRPr sz="4200" b="0" i="0" u="none" strike="noStrike" cap="none" dirty="0">
              <a:solidFill>
                <a:srgbClr val="103C6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"/>
          <p:cNvSpPr txBox="1"/>
          <p:nvPr/>
        </p:nvSpPr>
        <p:spPr>
          <a:xfrm>
            <a:off x="4917393" y="461370"/>
            <a:ext cx="19303574" cy="2042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Arial"/>
              <a:buNone/>
            </a:pPr>
            <a:r>
              <a:rPr lang="es-ES" sz="6300" b="1" i="0" u="none" strike="noStrike" cap="none">
                <a:solidFill>
                  <a:srgbClr val="103C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1.2 Recomendaciones OCDE y Consejo Asesor para la Modernización del Estado</a:t>
            </a:r>
            <a:endParaRPr sz="5900" b="1" i="0" u="none" strike="noStrike" cap="none">
              <a:solidFill>
                <a:srgbClr val="103C6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62" name="Google Shape;262;p3"/>
          <p:cNvSpPr txBox="1"/>
          <p:nvPr/>
        </p:nvSpPr>
        <p:spPr>
          <a:xfrm>
            <a:off x="930904" y="2960230"/>
            <a:ext cx="22509492" cy="71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571500" marR="0" lvl="1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None/>
            </a:pPr>
            <a:endParaRPr sz="4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63" name="Google Shape;263;p3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130" y="8850"/>
            <a:ext cx="2165004" cy="190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4553" y="13546373"/>
            <a:ext cx="2165004" cy="19017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es-ES"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3</a:t>
            </a:fld>
            <a:endParaRPr sz="2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66" name="Google Shape;266;p3"/>
          <p:cNvSpPr txBox="1"/>
          <p:nvPr/>
        </p:nvSpPr>
        <p:spPr>
          <a:xfrm>
            <a:off x="344553" y="2708072"/>
            <a:ext cx="23484900" cy="10556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457200" marR="0" lvl="0" indent="-4572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03C67"/>
              </a:buClr>
              <a:buSzPts val="4100"/>
              <a:buFont typeface="Helvetica Neue Light"/>
              <a:buChar char="➔"/>
            </a:pPr>
            <a:r>
              <a:rPr lang="es-ES" sz="4100" b="0" i="0" u="none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La OCDE </a:t>
            </a:r>
            <a:r>
              <a:rPr lang="es-ES" sz="4100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ha señalado </a:t>
            </a:r>
            <a:r>
              <a:rPr lang="es-ES" sz="4100" b="0" i="0" u="none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que nuestra </a:t>
            </a:r>
            <a:r>
              <a:rPr lang="es-ES" sz="4100" b="1" i="0" u="none" strike="noStrike" cap="none" dirty="0">
                <a:solidFill>
                  <a:srgbClr val="103C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institucionalidad es insuficiente</a:t>
            </a:r>
            <a:r>
              <a:rPr lang="es-ES" sz="4100" b="0" i="0" u="none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para dar continuidad a los esfuerzos de gobierno digital (2016) y ha recomendado </a:t>
            </a:r>
            <a:r>
              <a:rPr lang="es-ES" sz="4100" b="1" i="0" u="none" strike="noStrike" cap="none" dirty="0">
                <a:solidFill>
                  <a:srgbClr val="103C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mejorar nuestros mecanismos de coordinación</a:t>
            </a:r>
            <a:r>
              <a:rPr lang="es-ES" sz="4100" b="0" i="0" u="none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a nivel técnico y operativo en esta materia (2019).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00" b="0" i="0" u="none" strike="noStrike" cap="none" dirty="0">
              <a:solidFill>
                <a:srgbClr val="103C6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03C67"/>
              </a:buClr>
              <a:buSzPts val="4100"/>
              <a:buFont typeface="Helvetica Neue Light"/>
              <a:buChar char="➔"/>
            </a:pPr>
            <a:r>
              <a:rPr lang="es-ES" sz="4100" b="0" i="0" u="none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El</a:t>
            </a:r>
            <a:r>
              <a:rPr lang="es-ES" sz="4100" b="1" i="0" u="none" strike="noStrike" cap="none" dirty="0">
                <a:solidFill>
                  <a:srgbClr val="103C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Consejo Asesor</a:t>
            </a:r>
            <a:r>
              <a:rPr lang="es-ES" sz="4100" b="1" i="0" u="none" strike="noStrike" cap="none" dirty="0">
                <a:solidFill>
                  <a:srgbClr val="103C67"/>
                </a:solidFill>
                <a:latin typeface="Helvetica Neue"/>
                <a:ea typeface="Helvetica Neue"/>
                <a:cs typeface="Helvetica Neue"/>
                <a:sym typeface="Helvetica Neue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 Permanente para la Modernización del Estado</a:t>
            </a:r>
            <a:r>
              <a:rPr lang="es-ES" sz="4100" b="0" i="0" u="none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 ha </a:t>
            </a:r>
            <a:r>
              <a:rPr lang="es-ES" sz="4100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"/>
                  </a:ext>
                </a:extLst>
              </a:rPr>
              <a:t>recomendado</a:t>
            </a:r>
            <a:r>
              <a:rPr lang="es-ES" sz="4100" b="0" i="0" u="none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 expresamente mediante dos oficios enviados al Ministro de Hacienda (10 de abril y 06</a:t>
            </a:r>
            <a:r>
              <a:rPr lang="es-ES" sz="4100" b="0" i="0" u="none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de noviembre de 2023) el traslado</a:t>
            </a:r>
            <a:r>
              <a:rPr lang="es-ES" sz="4100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s-ES" sz="4100" b="0" i="0" u="none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la DGD al Ministerio de Hacienda. En e</a:t>
            </a:r>
            <a:r>
              <a:rPr lang="es-ES" sz="4100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 último, además, señala las</a:t>
            </a:r>
            <a:r>
              <a:rPr lang="es-ES" sz="4100" b="0" i="0" u="none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</a:ext>
                </a:extLst>
              </a:rPr>
              <a:t> 3 líneas de trabajo </a:t>
            </a:r>
            <a:r>
              <a:rPr lang="es-ES" sz="4100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</a:ext>
                </a:extLst>
              </a:rPr>
              <a:t>de </a:t>
            </a:r>
            <a:r>
              <a:rPr lang="es-ES" sz="4100" b="0" i="0" u="none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</a:ext>
                </a:extLst>
              </a:rPr>
              <a:t>la Agenda de Modernización</a:t>
            </a:r>
            <a:r>
              <a:rPr lang="es-ES" sz="4100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</a:ext>
                </a:extLst>
              </a:rPr>
              <a:t> que deberían ser priorizadas</a:t>
            </a:r>
            <a:r>
              <a:rPr lang="es-ES" sz="4100" b="0" i="0" u="none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:</a:t>
            </a:r>
            <a:endParaRPr sz="4100" b="0" i="0" u="none" strike="noStrike" cap="none" dirty="0">
              <a:solidFill>
                <a:srgbClr val="103C6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1371600" marR="0" lvl="2" indent="-48895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03C67"/>
              </a:buClr>
              <a:buSzPts val="4100"/>
              <a:buFont typeface="Helvetica Neue Light"/>
              <a:buChar char="●"/>
            </a:pPr>
            <a:r>
              <a:rPr lang="es-ES" sz="4100" b="0" i="1" u="none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Transformación digital </a:t>
            </a:r>
            <a:r>
              <a:rPr lang="es-ES" sz="4100" b="0" i="0" u="none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(incluyendo el </a:t>
            </a:r>
            <a:r>
              <a:rPr lang="es-ES" sz="4100" b="1" i="0" u="sng" strike="noStrike" cap="none" dirty="0">
                <a:solidFill>
                  <a:srgbClr val="103C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traspaso, en el corto plazo, de gobierno digital desde MINSEGPRES a Ministerio de Hacienda</a:t>
            </a:r>
            <a:r>
              <a:rPr lang="es-ES" sz="4100" b="0" i="0" u="none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);</a:t>
            </a:r>
            <a:endParaRPr sz="4100" b="0" i="0" u="none" strike="noStrike" cap="none" dirty="0">
              <a:solidFill>
                <a:srgbClr val="103C6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1371600" marR="0" lvl="2" indent="-4889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03C67"/>
              </a:buClr>
              <a:buSzPts val="4100"/>
              <a:buFont typeface="Helvetica Neue Light"/>
              <a:buChar char="●"/>
            </a:pPr>
            <a:r>
              <a:rPr lang="es-ES" sz="4100" b="0" i="1" u="none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Productividad</a:t>
            </a:r>
            <a:r>
              <a:rPr lang="es-ES" sz="4100" b="0" i="0" u="none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servicios ciudadanos y experiencia usuaria (agenda estrechamente conectada con gobierno digital); y</a:t>
            </a:r>
            <a:endParaRPr sz="4100" b="0" i="0" u="none" strike="noStrike" cap="none" dirty="0">
              <a:solidFill>
                <a:srgbClr val="103C6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1371600" marR="0" lvl="2" indent="-48895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03C67"/>
              </a:buClr>
              <a:buSzPts val="4100"/>
              <a:buFont typeface="Helvetica Neue Light"/>
              <a:buChar char="●"/>
            </a:pPr>
            <a:r>
              <a:rPr lang="es-ES" sz="4100" b="0" i="1" u="none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Descentralización</a:t>
            </a:r>
            <a:r>
              <a:rPr lang="es-ES" sz="4100" b="0" i="0" u="none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(Ley de Transformación Digital del Estado debe ser implementada en todos los gobiernos regionales y municipales).</a:t>
            </a:r>
            <a:endParaRPr sz="4100" b="0" i="0" u="none" strike="noStrike" cap="none" dirty="0">
              <a:solidFill>
                <a:srgbClr val="103C6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lang="es-ES" sz="3700" b="1" i="0" u="none" strike="noStrike" cap="none" dirty="0">
                <a:solidFill>
                  <a:srgbClr val="103C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  <a:r>
              <a:rPr lang="es-ES" sz="3500" b="0" i="1" u="none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El Consejo está compuesto por 15 expertos y expertas con una representación transversal.</a:t>
            </a:r>
            <a:endParaRPr sz="4800" b="0" i="0" u="none" strike="noStrike" cap="none" dirty="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"/>
          <p:cNvSpPr txBox="1"/>
          <p:nvPr/>
        </p:nvSpPr>
        <p:spPr>
          <a:xfrm>
            <a:off x="5174043" y="461345"/>
            <a:ext cx="19019057" cy="1103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s-ES" sz="6500" b="1" i="0" u="none" strike="noStrike" cap="none">
                <a:solidFill>
                  <a:srgbClr val="103C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1.3 Objetivo: Fortalecer Gobernanza Digital</a:t>
            </a:r>
            <a:endParaRPr sz="6500" b="1" i="0" u="none" strike="noStrike" cap="none">
              <a:solidFill>
                <a:srgbClr val="103C6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2" name="Google Shape;272;p2"/>
          <p:cNvSpPr txBox="1"/>
          <p:nvPr/>
        </p:nvSpPr>
        <p:spPr>
          <a:xfrm>
            <a:off x="930904" y="2960230"/>
            <a:ext cx="22509492" cy="71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571500" marR="0" lvl="1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None/>
            </a:pPr>
            <a:endParaRPr sz="4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73" name="Google Shape;273;p2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130" y="8850"/>
            <a:ext cx="2165004" cy="190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4553" y="13546373"/>
            <a:ext cx="2165004" cy="19017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es-ES"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4</a:t>
            </a:fld>
            <a:endParaRPr sz="2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76" name="Google Shape;276;p2"/>
          <p:cNvSpPr txBox="1"/>
          <p:nvPr/>
        </p:nvSpPr>
        <p:spPr>
          <a:xfrm>
            <a:off x="609130" y="2197057"/>
            <a:ext cx="23080500" cy="852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615950" marR="0" lvl="0" indent="-61595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03C67"/>
              </a:buClr>
              <a:buSzPts val="4700"/>
              <a:buFont typeface="Arial"/>
              <a:buChar char="➔"/>
            </a:pPr>
            <a:r>
              <a:rPr lang="es-ES" sz="4700" b="0" i="0" u="none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El objetivo del PDL es </a:t>
            </a:r>
            <a:r>
              <a:rPr lang="es-ES" sz="4700" b="1" i="0" u="none" strike="noStrike" cap="none" dirty="0">
                <a:solidFill>
                  <a:srgbClr val="103C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fortalecer la gobernanza de la transformación digital del Estado</a:t>
            </a:r>
            <a:r>
              <a:rPr lang="es-ES" sz="4700" b="0" i="0" u="none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mejorando la acción coordinada de diversas instituciones y políticas que confluyen hacia una mejor gestión pública. Se busca </a:t>
            </a:r>
            <a:r>
              <a:rPr lang="es-ES" sz="4700" b="0" i="0" u="sng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acelerar la transformación del Estado</a:t>
            </a:r>
            <a:r>
              <a:rPr lang="es-ES" sz="4700" b="0" i="0" u="none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creando más confianza y </a:t>
            </a:r>
            <a:r>
              <a:rPr lang="es-ES" sz="4700" b="0" i="0" u="sng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mejores servicios para las personas y empresas.</a:t>
            </a:r>
            <a:endParaRPr sz="4700" b="0" i="0" u="sng" strike="noStrike" cap="none" dirty="0">
              <a:solidFill>
                <a:srgbClr val="103C6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615950" marR="0" lvl="0" indent="-61595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endParaRPr sz="4700" b="0" i="0" u="none" strike="noStrike" cap="none" dirty="0">
              <a:solidFill>
                <a:srgbClr val="103C6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615950" marR="0" lvl="0" indent="-61595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03C67"/>
              </a:buClr>
              <a:buSzPts val="4700"/>
              <a:buFont typeface="Helvetica Neue Light"/>
              <a:buChar char="➔"/>
            </a:pPr>
            <a:r>
              <a:rPr lang="es-ES" sz="4700" b="0" i="0" u="none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El Ministerio de Hacienda </a:t>
            </a:r>
            <a:r>
              <a:rPr lang="es-ES" sz="4700" b="1" i="0" u="none" strike="noStrike" cap="none" dirty="0">
                <a:solidFill>
                  <a:srgbClr val="103C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liderará la gobernanza digital en el Estado, desarrollando plataformas y servicios digitales compartidos, y acelerando la implementación de la ley </a:t>
            </a:r>
            <a:r>
              <a:rPr lang="es-ES" sz="4700" b="1" i="0" u="none" strike="noStrike" cap="none" dirty="0" err="1">
                <a:solidFill>
                  <a:srgbClr val="103C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N°</a:t>
            </a:r>
            <a:r>
              <a:rPr lang="es-ES" sz="4700" b="1" i="0" u="none" strike="noStrike" cap="none" dirty="0">
                <a:solidFill>
                  <a:srgbClr val="103C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21.180 </a:t>
            </a:r>
            <a:r>
              <a:rPr lang="es-ES" sz="4700" b="0" i="0" u="none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de Transformación Digital del Estado (plazo: 2027), de la mano del ecosistema de Modernización del Estado, el cual junto a la Secretaría de Modernización y el Laboratorio de Gobierno conforman un ambiente propicio para el desarrollo de políticas públicas pertinentes.</a:t>
            </a:r>
            <a:endParaRPr sz="4700" b="0" i="0" u="none" strike="noStrike" cap="none" dirty="0">
              <a:solidFill>
                <a:srgbClr val="103C6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99afdae35a_2_53"/>
          <p:cNvSpPr txBox="1"/>
          <p:nvPr/>
        </p:nvSpPr>
        <p:spPr>
          <a:xfrm>
            <a:off x="5255693" y="461370"/>
            <a:ext cx="18772057" cy="1103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s-ES" sz="6500" b="1" i="0" u="none" strike="noStrike" cap="none">
                <a:solidFill>
                  <a:srgbClr val="103C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2.1 Se sigue tendencia internacional</a:t>
            </a:r>
            <a:endParaRPr sz="6500" b="1" i="0" u="none" strike="noStrike" cap="none">
              <a:solidFill>
                <a:srgbClr val="103C6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2" name="Google Shape;282;g299afdae35a_2_53"/>
          <p:cNvSpPr txBox="1"/>
          <p:nvPr/>
        </p:nvSpPr>
        <p:spPr>
          <a:xfrm>
            <a:off x="930904" y="2960230"/>
            <a:ext cx="22509600" cy="7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571500" marR="0" lvl="1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None/>
            </a:pPr>
            <a:endParaRPr sz="4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83" name="Google Shape;283;g299afdae35a_2_53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130" y="8850"/>
            <a:ext cx="2165003" cy="190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299afdae35a_2_53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4553" y="13546373"/>
            <a:ext cx="2165003" cy="19017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299afdae35a_2_53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es-ES"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5</a:t>
            </a:fld>
            <a:endParaRPr sz="2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86" name="Google Shape;286;g299afdae35a_2_53"/>
          <p:cNvSpPr txBox="1"/>
          <p:nvPr/>
        </p:nvSpPr>
        <p:spPr>
          <a:xfrm>
            <a:off x="472140" y="2006235"/>
            <a:ext cx="23108546" cy="10874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808038" marR="0" lvl="0" indent="-808038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03C67"/>
              </a:buClr>
              <a:buSzPts val="4400"/>
              <a:buFont typeface="Helvetica Neue Light"/>
              <a:buChar char="➔"/>
            </a:pPr>
            <a:r>
              <a:rPr lang="es-ES" sz="4400" b="0" i="0" u="none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Países </a:t>
            </a:r>
            <a:r>
              <a:rPr lang="es-ES" sz="4700" dirty="0">
                <a:solidFill>
                  <a:srgbClr val="103C67"/>
                </a:solidFill>
                <a:latin typeface="Helvetica Neue Light"/>
                <a:sym typeface="Helvetica Neue Light"/>
              </a:rPr>
              <a:t>líderes</a:t>
            </a:r>
            <a:r>
              <a:rPr lang="es-ES" sz="4400" b="0" i="0" u="none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en este ámbito, ubican la rectoría digital del Estado en diversos sectores, pero se observa una </a:t>
            </a:r>
            <a:r>
              <a:rPr lang="es-ES" sz="4400" b="1" i="0" u="none" strike="noStrike" cap="none" dirty="0">
                <a:solidFill>
                  <a:srgbClr val="103C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fuerte tendencia de ubicarlos en los ministerios encargados de las finanzas públicas</a:t>
            </a:r>
            <a:r>
              <a:rPr lang="es-ES" sz="4400" b="0" i="0" u="none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</a:t>
            </a:r>
            <a:r>
              <a:rPr lang="es-ES" sz="4400" b="1" i="0" u="none" strike="noStrike" cap="none" dirty="0">
                <a:solidFill>
                  <a:srgbClr val="103C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 de la administración o gestión pública</a:t>
            </a:r>
            <a:r>
              <a:rPr lang="es-ES" sz="4400" b="0" i="0" u="none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 Por ejemplo, Estados Unidos, Canadá, Australia, Dinamarca, Suiza y Suecia tienen las funciones de gobierno digital bajo el Ministerio de Hacienda.</a:t>
            </a:r>
            <a:endParaRPr sz="4400" b="0" i="0" u="none" strike="noStrike" cap="none" dirty="0">
              <a:solidFill>
                <a:srgbClr val="103C6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400" b="0" i="0" u="none" strike="noStrike" cap="none" dirty="0">
              <a:solidFill>
                <a:srgbClr val="103C6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722313" marR="0" lvl="0" indent="-722313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03C67"/>
              </a:buClr>
              <a:buSzPts val="4400"/>
              <a:buFont typeface="Helvetica Neue Light"/>
              <a:buChar char="➔"/>
            </a:pPr>
            <a:r>
              <a:rPr lang="es-ES" sz="4400" b="0" i="0" u="none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En países como Uruguay o Reino Unido, donde gobierno digital está bajo la Presidencia u Oficina del Primer Ministro, se evidencia que </a:t>
            </a:r>
            <a:r>
              <a:rPr lang="es-ES" sz="4400" b="1" i="0" u="none" strike="noStrike" cap="none" dirty="0">
                <a:solidFill>
                  <a:srgbClr val="103C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estas organizaciones también tienen bajo su alero la</a:t>
            </a:r>
            <a:r>
              <a:rPr lang="es-ES" sz="4400" b="1" dirty="0">
                <a:solidFill>
                  <a:srgbClr val="103C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4400" b="1" u="sng" dirty="0">
                <a:solidFill>
                  <a:srgbClr val="103C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coordinación de las </a:t>
            </a:r>
            <a:r>
              <a:rPr lang="es-ES" sz="4400" b="1" i="0" u="sng" strike="noStrike" cap="none" dirty="0">
                <a:solidFill>
                  <a:srgbClr val="103C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funciones transversales</a:t>
            </a:r>
            <a:r>
              <a:rPr lang="es-ES" sz="4400" b="1" i="0" u="none" strike="noStrike" cap="none" dirty="0">
                <a:solidFill>
                  <a:srgbClr val="103C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la gestión pública, cuestión que </a:t>
            </a:r>
            <a:r>
              <a:rPr lang="es-ES" sz="4400" b="1" i="0" u="sng" strike="noStrike" cap="none" dirty="0">
                <a:solidFill>
                  <a:srgbClr val="103C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 Chile</a:t>
            </a:r>
            <a:r>
              <a:rPr lang="es-ES" sz="4400" b="1" i="0" u="none" strike="noStrike" cap="none" dirty="0">
                <a:solidFill>
                  <a:srgbClr val="103C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recae en el Ministerio de Hacienda</a:t>
            </a:r>
            <a:r>
              <a:rPr lang="es-ES" sz="4400" b="0" i="0" u="none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:</a:t>
            </a:r>
            <a:endParaRPr sz="4400" b="0" i="0" u="none" strike="noStrike" cap="none" dirty="0">
              <a:solidFill>
                <a:srgbClr val="103C6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2069999" marR="0" lvl="1" indent="-508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3C67"/>
              </a:buClr>
              <a:buSzPts val="4400"/>
              <a:buFont typeface="Helvetica Neue Light"/>
              <a:buChar char="◆"/>
            </a:pPr>
            <a:r>
              <a:rPr lang="es-ES" sz="4400" b="0" i="0" u="none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Empleo público (Dirección Nacional del Servicio Civil)</a:t>
            </a:r>
            <a:endParaRPr sz="4400" b="0" i="0" u="none" strike="noStrike" cap="none" dirty="0">
              <a:solidFill>
                <a:srgbClr val="103C6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2069999" marR="0" lvl="1" indent="-508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3C67"/>
              </a:buClr>
              <a:buSzPts val="4400"/>
              <a:buFont typeface="Helvetica Neue Light"/>
              <a:buChar char="◆"/>
            </a:pPr>
            <a:r>
              <a:rPr lang="es-ES" sz="4400" b="0" i="0" u="none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Presupuestos (DIPRES)</a:t>
            </a:r>
            <a:endParaRPr sz="4400" b="0" i="0" u="none" strike="noStrike" cap="none" dirty="0">
              <a:solidFill>
                <a:srgbClr val="103C6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2069999" marR="0" lvl="1" indent="-508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3C67"/>
              </a:buClr>
              <a:buSzPts val="4400"/>
              <a:buFont typeface="Helvetica Neue Light"/>
              <a:buChar char="◆"/>
            </a:pPr>
            <a:r>
              <a:rPr lang="es-ES" sz="4400" b="0" i="0" u="none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Compras Públicas (</a:t>
            </a:r>
            <a:r>
              <a:rPr lang="es-ES" sz="4400" b="0" i="0" u="none" strike="noStrike" cap="none" dirty="0" err="1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ChileCompra</a:t>
            </a:r>
            <a:r>
              <a:rPr lang="es-ES" sz="4400" b="0" i="0" u="none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)</a:t>
            </a:r>
            <a:endParaRPr sz="4400" b="0" i="0" u="none" strike="noStrike" cap="none" dirty="0">
              <a:solidFill>
                <a:srgbClr val="103C6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2069999" marR="0" lvl="1" indent="-508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3C67"/>
              </a:buClr>
              <a:buSzPts val="4400"/>
              <a:buFont typeface="Helvetica Neue Light"/>
              <a:buChar char="◆"/>
            </a:pPr>
            <a:r>
              <a:rPr lang="es-ES" sz="4400" b="0" i="0" u="none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Gobierno Digital (nueva Secretaría creada por este proyecto de ley)</a:t>
            </a:r>
            <a:endParaRPr sz="4400" b="0" i="0" u="none" strike="noStrike" cap="none" dirty="0">
              <a:solidFill>
                <a:srgbClr val="103C6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endParaRPr sz="4100" b="0" i="0" u="none" strike="noStrike" cap="none" dirty="0">
              <a:solidFill>
                <a:srgbClr val="103C6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99afdae35a_2_112"/>
          <p:cNvSpPr txBox="1"/>
          <p:nvPr/>
        </p:nvSpPr>
        <p:spPr>
          <a:xfrm>
            <a:off x="5113150" y="609961"/>
            <a:ext cx="21165000" cy="111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s-ES" sz="6600" b="1">
                <a:solidFill>
                  <a:srgbClr val="103C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2.2. </a:t>
            </a:r>
            <a:r>
              <a:rPr lang="es-ES" sz="6600" b="1" i="0" u="none" strike="noStrike" cap="none">
                <a:solidFill>
                  <a:srgbClr val="103C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lang="es-ES" sz="6600" b="1">
                <a:solidFill>
                  <a:srgbClr val="103C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inergias</a:t>
            </a:r>
            <a:r>
              <a:rPr lang="es-ES" sz="6600" b="1" i="0" u="none" strike="noStrike" cap="none">
                <a:solidFill>
                  <a:srgbClr val="103C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con Servicios de Hacienda</a:t>
            </a:r>
            <a:endParaRPr sz="6600" b="1" i="0" u="none" strike="noStrike" cap="none">
              <a:solidFill>
                <a:srgbClr val="103C6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2" name="Google Shape;292;g299afdae35a_2_112"/>
          <p:cNvSpPr txBox="1"/>
          <p:nvPr/>
        </p:nvSpPr>
        <p:spPr>
          <a:xfrm>
            <a:off x="930904" y="2960230"/>
            <a:ext cx="22509600" cy="7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571500" marR="0" lvl="1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None/>
            </a:pPr>
            <a:endParaRPr sz="4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93" name="Google Shape;293;g299afdae35a_2_112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130" y="8850"/>
            <a:ext cx="2165003" cy="190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g299afdae35a_2_112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4553" y="13546373"/>
            <a:ext cx="2165003" cy="19017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g299afdae35a_2_112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es-ES"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6</a:t>
            </a:fld>
            <a:endParaRPr sz="2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96" name="Google Shape;296;g299afdae35a_2_112"/>
          <p:cNvSpPr txBox="1"/>
          <p:nvPr/>
        </p:nvSpPr>
        <p:spPr>
          <a:xfrm>
            <a:off x="1542605" y="3220195"/>
            <a:ext cx="21165000" cy="24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5715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03C67"/>
              </a:buClr>
              <a:buSzPts val="5400"/>
              <a:buFont typeface="Helvetica Neue Light"/>
              <a:buNone/>
            </a:pPr>
            <a:endParaRPr sz="3000" b="0" i="0" u="none" strike="noStrike" cap="none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aphicFrame>
        <p:nvGraphicFramePr>
          <p:cNvPr id="297" name="Google Shape;297;g299afdae35a_2_112"/>
          <p:cNvGraphicFramePr/>
          <p:nvPr>
            <p:extLst>
              <p:ext uri="{D42A27DB-BD31-4B8C-83A1-F6EECF244321}">
                <p14:modId xmlns:p14="http://schemas.microsoft.com/office/powerpoint/2010/main" val="3703790219"/>
              </p:ext>
            </p:extLst>
          </p:nvPr>
        </p:nvGraphicFramePr>
        <p:xfrm>
          <a:off x="499698" y="2105248"/>
          <a:ext cx="23420925" cy="10906920"/>
        </p:xfrm>
        <a:graphic>
          <a:graphicData uri="http://schemas.openxmlformats.org/drawingml/2006/table">
            <a:tbl>
              <a:tblPr>
                <a:noFill/>
                <a:tableStyleId>{14A3CECF-4E24-47EF-A951-772A0A49472D}</a:tableStyleId>
              </a:tblPr>
              <a:tblGrid>
                <a:gridCol w="5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05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51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6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s-ES" sz="3600" b="1" u="none" strike="noStrike" cap="none">
                          <a:solidFill>
                            <a:srgbClr val="103C67"/>
                          </a:solidFill>
                        </a:rPr>
                        <a:t>Institución</a:t>
                      </a:r>
                      <a:endParaRPr sz="3600" b="1" u="none" strike="noStrike" cap="none">
                        <a:solidFill>
                          <a:srgbClr val="103C67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s-ES" sz="3600" b="1" u="none" strike="noStrike" cap="none">
                          <a:solidFill>
                            <a:srgbClr val="103C67"/>
                          </a:solidFill>
                        </a:rPr>
                        <a:t>Materia</a:t>
                      </a:r>
                      <a:endParaRPr sz="3600" b="1" u="none" strike="noStrike" cap="none">
                        <a:solidFill>
                          <a:srgbClr val="103C67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s-ES" sz="3600" b="1" u="none" strike="noStrike" cap="none">
                          <a:solidFill>
                            <a:srgbClr val="103C67"/>
                          </a:solidFill>
                        </a:rPr>
                        <a:t>Relación con Gobierno Digital</a:t>
                      </a:r>
                      <a:endParaRPr sz="3600" b="1" u="none" strike="noStrike" cap="none">
                        <a:solidFill>
                          <a:srgbClr val="103C67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5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s-ES" sz="3600" i="1" u="none" strike="noStrike" cap="none">
                          <a:solidFill>
                            <a:srgbClr val="103C67"/>
                          </a:solidFill>
                        </a:rPr>
                        <a:t>DIPRES</a:t>
                      </a:r>
                      <a:endParaRPr sz="3600" i="1" u="none" strike="noStrike" cap="none">
                        <a:solidFill>
                          <a:srgbClr val="103C67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s-ES" sz="3600" u="none" strike="noStrike" cap="none">
                          <a:solidFill>
                            <a:srgbClr val="103C67"/>
                          </a:solidFill>
                        </a:rPr>
                        <a:t>Evaluación de proyectos tecnológicos.</a:t>
                      </a:r>
                      <a:endParaRPr sz="3600" u="none" strike="noStrike" cap="none">
                        <a:solidFill>
                          <a:srgbClr val="103C67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s-ES" sz="3600" u="none" strike="noStrike" cap="none">
                          <a:solidFill>
                            <a:srgbClr val="103C67"/>
                          </a:solidFill>
                        </a:rPr>
                        <a:t>Establecer estándares TIC</a:t>
                      </a:r>
                      <a:endParaRPr sz="3600" u="none" strike="noStrike" cap="none">
                        <a:solidFill>
                          <a:srgbClr val="103C67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s-ES" sz="3600" i="1" u="none" strike="noStrike" cap="none">
                          <a:solidFill>
                            <a:srgbClr val="103C67"/>
                          </a:solidFill>
                        </a:rPr>
                        <a:t>ChileCompra</a:t>
                      </a:r>
                      <a:endParaRPr sz="3600" i="1" u="none" strike="noStrike" cap="none">
                        <a:solidFill>
                          <a:srgbClr val="103C67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s-ES" sz="3600" u="none" strike="noStrike" cap="none">
                          <a:solidFill>
                            <a:srgbClr val="103C67"/>
                          </a:solidFill>
                        </a:rPr>
                        <a:t>Compra de Tecnologías de la Información.</a:t>
                      </a:r>
                      <a:endParaRPr sz="3600" u="none" strike="noStrike" cap="none">
                        <a:solidFill>
                          <a:srgbClr val="103C67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s-ES" sz="3600" u="none" strike="noStrike" cap="none">
                          <a:solidFill>
                            <a:srgbClr val="103C67"/>
                          </a:solidFill>
                        </a:rPr>
                        <a:t>Establecer estándares/mecanismos TIC</a:t>
                      </a:r>
                      <a:endParaRPr sz="3600" u="none" strike="noStrike" cap="none">
                        <a:solidFill>
                          <a:srgbClr val="103C67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4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s-ES" sz="3600" i="1" u="none" strike="noStrike" cap="none">
                          <a:solidFill>
                            <a:srgbClr val="103C67"/>
                          </a:solidFill>
                        </a:rPr>
                        <a:t>Servicio Civil</a:t>
                      </a:r>
                      <a:endParaRPr sz="3600" i="1" u="none" strike="noStrike" cap="none">
                        <a:solidFill>
                          <a:srgbClr val="103C67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s-ES" sz="3600" u="none" strike="noStrike" cap="none" dirty="0">
                          <a:solidFill>
                            <a:srgbClr val="103C67"/>
                          </a:solidFill>
                        </a:rPr>
                        <a:t>Capacidades y competencias de las personas en el Estado.</a:t>
                      </a:r>
                      <a:endParaRPr sz="3600" u="none" strike="noStrike" cap="none" dirty="0">
                        <a:solidFill>
                          <a:srgbClr val="103C67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s-ES" sz="3600" u="none" strike="noStrike" cap="none">
                          <a:solidFill>
                            <a:srgbClr val="103C67"/>
                          </a:solidFill>
                        </a:rPr>
                        <a:t>Desarrollo de competencias digitales en funcionarias/ros del Estado.</a:t>
                      </a:r>
                      <a:endParaRPr sz="3600" u="none" strike="noStrike" cap="none">
                        <a:solidFill>
                          <a:srgbClr val="103C67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2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s-ES" sz="3600" i="1" u="none" strike="noStrike" cap="none">
                          <a:solidFill>
                            <a:srgbClr val="103C67"/>
                          </a:solidFill>
                        </a:rPr>
                        <a:t>Servicio Civil/DIPRES</a:t>
                      </a:r>
                      <a:endParaRPr sz="3600" i="1" u="none" strike="noStrike" cap="none">
                        <a:solidFill>
                          <a:srgbClr val="103C67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s-ES" sz="3600" u="none" strike="noStrike" cap="none">
                          <a:solidFill>
                            <a:srgbClr val="103C67"/>
                          </a:solidFill>
                        </a:rPr>
                        <a:t>Teletrabajo en el Estado.</a:t>
                      </a:r>
                      <a:endParaRPr sz="3600" u="none" strike="noStrike" cap="none">
                        <a:solidFill>
                          <a:srgbClr val="103C67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s-ES" sz="3600" u="none" strike="noStrike" cap="none">
                          <a:solidFill>
                            <a:srgbClr val="103C67"/>
                          </a:solidFill>
                        </a:rPr>
                        <a:t>Funcionalidad de plataformas/talento digital.</a:t>
                      </a:r>
                      <a:endParaRPr sz="3600" u="none" strike="noStrike" cap="none">
                        <a:solidFill>
                          <a:srgbClr val="103C67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2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s-ES" sz="3600" i="1" u="none" strike="noStrike" cap="none" dirty="0" err="1">
                          <a:solidFill>
                            <a:srgbClr val="103C67"/>
                          </a:solidFill>
                        </a:rPr>
                        <a:t>LabGob</a:t>
                      </a:r>
                      <a:r>
                        <a:rPr lang="es-ES" sz="3600" i="1" u="none" strike="noStrike" cap="none" dirty="0">
                          <a:solidFill>
                            <a:srgbClr val="103C67"/>
                          </a:solidFill>
                        </a:rPr>
                        <a:t>/Secretaría de Modernización</a:t>
                      </a:r>
                      <a:endParaRPr sz="3600" i="1" u="none" strike="noStrike" cap="none" dirty="0">
                        <a:solidFill>
                          <a:srgbClr val="103C67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s-ES" sz="3600" u="none" strike="noStrike" cap="none">
                          <a:solidFill>
                            <a:srgbClr val="103C67"/>
                          </a:solidFill>
                        </a:rPr>
                        <a:t>Calidad de servicio y experiencia usuaria del Estado.</a:t>
                      </a:r>
                      <a:endParaRPr sz="3600" u="none" strike="noStrike" cap="none">
                        <a:solidFill>
                          <a:srgbClr val="103C67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s-ES" sz="3600" u="none" strike="noStrike" cap="none">
                          <a:solidFill>
                            <a:srgbClr val="103C67"/>
                          </a:solidFill>
                        </a:rPr>
                        <a:t>Calidad Servicios Digitales e integración de plataformas digitales</a:t>
                      </a:r>
                      <a:endParaRPr sz="3600" u="none" strike="noStrike" cap="none">
                        <a:solidFill>
                          <a:srgbClr val="103C67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92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s-ES" sz="3600" i="1" u="none" strike="noStrike" cap="none">
                          <a:solidFill>
                            <a:srgbClr val="103C67"/>
                          </a:solidFill>
                        </a:rPr>
                        <a:t>Comisión Nacional de Evaluación y Productividad</a:t>
                      </a:r>
                      <a:endParaRPr sz="3600" i="1" u="none" strike="noStrike" cap="none">
                        <a:solidFill>
                          <a:srgbClr val="103C67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s-ES" sz="3600" u="none" strike="noStrike" cap="none">
                          <a:solidFill>
                            <a:srgbClr val="103C67"/>
                          </a:solidFill>
                        </a:rPr>
                        <a:t>Simplificación de trámites con foco en personas y productividad. </a:t>
                      </a:r>
                      <a:endParaRPr sz="3600" u="none" strike="noStrike" cap="none">
                        <a:solidFill>
                          <a:srgbClr val="103C67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s-ES" sz="3600" u="none" strike="noStrike" cap="none" dirty="0">
                          <a:solidFill>
                            <a:srgbClr val="103C67"/>
                          </a:solidFill>
                        </a:rPr>
                        <a:t>Digitalización, automatización, gestión electrónica  e Interoperabilidad</a:t>
                      </a:r>
                      <a:endParaRPr sz="3600" u="none" strike="noStrike" cap="none" dirty="0">
                        <a:solidFill>
                          <a:srgbClr val="103C67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92475">
                <a:tc gridSpan="3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3600" b="0" i="0" u="none" strike="noStrike" cap="none" dirty="0">
                        <a:solidFill>
                          <a:srgbClr val="103C67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3600" b="0" i="0" u="none" strike="noStrike" cap="none" dirty="0">
                          <a:solidFill>
                            <a:srgbClr val="103C67"/>
                          </a:solidFill>
                          <a:latin typeface="Arial"/>
                          <a:cs typeface="Arial"/>
                          <a:sym typeface="Arial"/>
                        </a:rPr>
                        <a:t>**Además, DIPRES, Servicio Civil, SII, </a:t>
                      </a:r>
                      <a:r>
                        <a:rPr lang="es-ES" sz="3600" b="0" i="0" u="none" strike="noStrike" cap="none" dirty="0" err="1">
                          <a:solidFill>
                            <a:srgbClr val="103C67"/>
                          </a:solidFill>
                          <a:latin typeface="Arial"/>
                          <a:cs typeface="Arial"/>
                          <a:sym typeface="Arial"/>
                        </a:rPr>
                        <a:t>ChileCompra</a:t>
                      </a:r>
                      <a:r>
                        <a:rPr lang="es-ES" sz="3600" b="0" i="0" u="none" strike="noStrike" cap="none" dirty="0">
                          <a:solidFill>
                            <a:srgbClr val="103C67"/>
                          </a:solidFill>
                          <a:latin typeface="Arial"/>
                          <a:cs typeface="Arial"/>
                          <a:sym typeface="Arial"/>
                        </a:rPr>
                        <a:t>, Tesorería, SICEX, cuentan con importantes plataformas de servicios compartidos transversales, con espacios para gestionar interoperabilidad con los servicios compartidos actuales y potenciales de Gobierno Digital.</a:t>
                      </a:r>
                      <a:endParaRPr sz="3600" b="0" i="0" u="none" strike="noStrike" cap="none" dirty="0">
                        <a:solidFill>
                          <a:srgbClr val="103C67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99afdae35a_2_1"/>
          <p:cNvSpPr txBox="1"/>
          <p:nvPr/>
        </p:nvSpPr>
        <p:spPr>
          <a:xfrm>
            <a:off x="5255693" y="461370"/>
            <a:ext cx="21165000" cy="111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6600" b="1" i="0" u="none" strike="noStrike" kern="0" cap="none" spc="0" normalizeH="0" baseline="0" noProof="0" dirty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2.3 Justificación: mejorar la coordinación </a:t>
            </a:r>
            <a:endParaRPr kumimoji="0" sz="6600" b="1" i="0" u="none" strike="noStrike" kern="0" cap="none" spc="0" normalizeH="0" baseline="0" noProof="0" dirty="0">
              <a:ln>
                <a:noFill/>
              </a:ln>
              <a:solidFill>
                <a:srgbClr val="103C67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6" name="Google Shape;236;g299afdae35a_2_1"/>
          <p:cNvSpPr txBox="1"/>
          <p:nvPr/>
        </p:nvSpPr>
        <p:spPr>
          <a:xfrm>
            <a:off x="930904" y="2960230"/>
            <a:ext cx="22509600" cy="7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571500" marR="0" lvl="1" indent="-317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Noto Sans Symbols"/>
              <a:buNone/>
              <a:tabLst/>
              <a:defRPr/>
            </a:pP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37" name="Google Shape;237;g299afdae35a_2_1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130" y="8850"/>
            <a:ext cx="2165003" cy="190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g299afdae35a_2_1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4553" y="13546373"/>
            <a:ext cx="2165003" cy="19017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299afdae35a_2_1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tabLst/>
              <a:defRPr/>
            </a:pPr>
            <a:fld id="{00000000-1234-1234-1234-123412341234}" type="slidenum">
              <a:rPr kumimoji="0" lang="es-E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Helvetica Neue Light"/>
                <a:buNone/>
                <a:tabLst/>
                <a:defRPr/>
              </a:pPr>
              <a:t>7</a:t>
            </a:fld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40" name="Google Shape;240;g299afdae35a_2_1"/>
          <p:cNvSpPr txBox="1"/>
          <p:nvPr/>
        </p:nvSpPr>
        <p:spPr>
          <a:xfrm>
            <a:off x="1099779" y="2412501"/>
            <a:ext cx="22746900" cy="887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673100" marR="0" lvl="0" indent="-7302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03C67"/>
              </a:buClr>
              <a:buSzPts val="4500"/>
              <a:buFont typeface="Helvetica Neue Light"/>
              <a:buChar char="➔"/>
              <a:tabLst/>
              <a:defRPr/>
            </a:pPr>
            <a:r>
              <a:rPr lang="es-ES" sz="4400" dirty="0">
                <a:solidFill>
                  <a:srgbClr val="103C67"/>
                </a:solidFill>
                <a:latin typeface="Helvetica Neue Light"/>
                <a:sym typeface="Helvetica Neue Light"/>
              </a:rPr>
              <a:t>El PDL </a:t>
            </a:r>
            <a:r>
              <a:rPr lang="es-ES" sz="4400" dirty="0">
                <a:solidFill>
                  <a:srgbClr val="103C67"/>
                </a:solidFill>
                <a:latin typeface="Helvetica Neue Light"/>
                <a:sym typeface="Helvetica Neue"/>
              </a:rPr>
              <a:t>agrupará en Hacienda a cuatro actores clave de la modernización del Estado (además de Gestión Pública en DIPRES):</a:t>
            </a:r>
            <a:endParaRPr sz="4400" dirty="0">
              <a:solidFill>
                <a:srgbClr val="103C67"/>
              </a:solidFill>
              <a:latin typeface="Helvetica Neue Light"/>
              <a:sym typeface="Helvetica Neue Light"/>
            </a:endParaRPr>
          </a:p>
          <a:p>
            <a:pPr marL="2509838" marR="0" lvl="4" indent="-7381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3C67"/>
              </a:buClr>
              <a:buSzPts val="4500"/>
              <a:buFont typeface="Helvetica Neue Light"/>
              <a:buChar char="◆"/>
              <a:tabLst/>
              <a:defRPr/>
            </a:pPr>
            <a:r>
              <a:rPr kumimoji="0" lang="es-ES" sz="4400" b="0" i="0" u="none" strike="noStrike" kern="0" cap="none" spc="0" normalizeH="0" baseline="0" noProof="0" dirty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Laboratorio de Gobierno</a:t>
            </a:r>
            <a:endParaRPr kumimoji="0" sz="4400" b="0" i="0" u="none" strike="noStrike" kern="0" cap="none" spc="0" normalizeH="0" baseline="0" noProof="0" dirty="0">
              <a:ln>
                <a:noFill/>
              </a:ln>
              <a:solidFill>
                <a:srgbClr val="103C67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2509838" marR="0" lvl="4" indent="-7381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3C67"/>
              </a:buClr>
              <a:buSzPts val="4500"/>
              <a:buFont typeface="Helvetica Neue Light"/>
              <a:buChar char="◆"/>
              <a:tabLst/>
              <a:defRPr/>
            </a:pPr>
            <a:r>
              <a:rPr kumimoji="0" lang="es-ES" sz="4400" b="0" i="0" u="none" strike="noStrike" kern="0" cap="none" spc="0" normalizeH="0" baseline="0" noProof="0" dirty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Secretaría de Modernización </a:t>
            </a:r>
            <a:endParaRPr kumimoji="0" sz="4400" b="0" i="0" u="none" strike="noStrike" kern="0" cap="none" spc="0" normalizeH="0" baseline="0" noProof="0" dirty="0">
              <a:ln>
                <a:noFill/>
              </a:ln>
              <a:solidFill>
                <a:srgbClr val="103C67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2509838" marR="0" lvl="4" indent="-7381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3C67"/>
              </a:buClr>
              <a:buSzPts val="4500"/>
              <a:buFont typeface="Helvetica Neue Light"/>
              <a:buChar char="◆"/>
              <a:tabLst/>
              <a:defRPr/>
            </a:pPr>
            <a:r>
              <a:rPr kumimoji="0" lang="es-ES" sz="4400" b="0" i="0" u="none" strike="noStrike" kern="0" cap="none" spc="0" normalizeH="0" baseline="0" noProof="0" dirty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Comisión Nacional de Evaluación y Productividad</a:t>
            </a:r>
            <a:endParaRPr kumimoji="0" sz="4400" b="0" i="0" u="none" strike="noStrike" kern="0" cap="none" spc="0" normalizeH="0" baseline="0" noProof="0" dirty="0">
              <a:ln>
                <a:noFill/>
              </a:ln>
              <a:solidFill>
                <a:srgbClr val="103C67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2509838" marR="0" lvl="4" indent="-7381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3C67"/>
              </a:buClr>
              <a:buSzPts val="4500"/>
              <a:buFont typeface="Helvetica Neue Light"/>
              <a:buChar char="◆"/>
              <a:tabLst/>
              <a:defRPr/>
            </a:pPr>
            <a:r>
              <a:rPr kumimoji="0" lang="es-ES" sz="4400" b="0" i="0" u="none" strike="noStrike" kern="0" cap="none" spc="0" normalizeH="0" baseline="0" noProof="0" dirty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Nueva Secretaría de Gobierno Digital</a:t>
            </a:r>
            <a:endParaRPr kumimoji="0" sz="4400" b="0" i="0" u="none" strike="noStrike" kern="0" cap="none" spc="0" normalizeH="0" baseline="0" noProof="0" dirty="0">
              <a:ln>
                <a:noFill/>
              </a:ln>
              <a:solidFill>
                <a:srgbClr val="103C67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2069999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4500" b="0" i="0" u="none" strike="noStrike" kern="0" cap="none" spc="0" normalizeH="0" baseline="0" noProof="0" dirty="0">
              <a:ln>
                <a:noFill/>
              </a:ln>
              <a:solidFill>
                <a:srgbClr val="103C67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673100" indent="-730250" algn="just">
              <a:spcBef>
                <a:spcPts val="1200"/>
              </a:spcBef>
              <a:buClr>
                <a:srgbClr val="103C67"/>
              </a:buClr>
              <a:buSzPts val="4500"/>
              <a:buFont typeface="Helvetica Neue Light"/>
              <a:buChar char="➔"/>
              <a:defRPr/>
            </a:pPr>
            <a:r>
              <a:rPr lang="es-ES" sz="4400" dirty="0">
                <a:solidFill>
                  <a:srgbClr val="103C67"/>
                </a:solidFill>
                <a:latin typeface="Helvetica Neue Light"/>
                <a:sym typeface="Helvetica Neue Light"/>
              </a:rPr>
              <a:t>SEGPRES tiene un importante rol de la coordinación política y legislativa, no ejecutivo. </a:t>
            </a:r>
            <a:endParaRPr sz="4400" dirty="0">
              <a:solidFill>
                <a:srgbClr val="103C67"/>
              </a:solidFill>
              <a:latin typeface="Helvetica Neue Light"/>
              <a:sym typeface="Helvetica Neue Light"/>
            </a:endParaRPr>
          </a:p>
          <a:p>
            <a:pPr marL="45720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4500" b="0" i="0" u="none" strike="noStrike" kern="0" cap="none" spc="0" normalizeH="0" baseline="0" noProof="0" dirty="0">
              <a:ln>
                <a:noFill/>
              </a:ln>
              <a:solidFill>
                <a:srgbClr val="103C67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5715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03C67"/>
              </a:buClr>
              <a:buSzPts val="5400"/>
              <a:buFont typeface="Helvetica Neue Light"/>
              <a:buNone/>
              <a:tabLst/>
              <a:defRPr/>
            </a:pP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99afdae35a_2_98"/>
          <p:cNvSpPr txBox="1"/>
          <p:nvPr/>
        </p:nvSpPr>
        <p:spPr>
          <a:xfrm>
            <a:off x="5255693" y="461370"/>
            <a:ext cx="19128307" cy="111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s-ES" sz="6600" b="1" i="0" u="none" strike="noStrike" cap="none" dirty="0">
                <a:solidFill>
                  <a:srgbClr val="103C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2.4</a:t>
            </a:r>
            <a:r>
              <a:rPr lang="es-ES" sz="6600" b="1" dirty="0">
                <a:solidFill>
                  <a:srgbClr val="103C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</a:t>
            </a:r>
            <a:r>
              <a:rPr lang="es-ES" sz="6600" b="1" i="0" u="none" strike="noStrike" cap="none" dirty="0">
                <a:solidFill>
                  <a:srgbClr val="103C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oherencia de funciones DGD y Hacienda</a:t>
            </a:r>
            <a:endParaRPr sz="6600" b="1" i="0" u="none" strike="noStrike" cap="none" dirty="0">
              <a:solidFill>
                <a:srgbClr val="103C6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3" name="Google Shape;303;g299afdae35a_2_98"/>
          <p:cNvSpPr txBox="1"/>
          <p:nvPr/>
        </p:nvSpPr>
        <p:spPr>
          <a:xfrm>
            <a:off x="930904" y="2960230"/>
            <a:ext cx="22509600" cy="7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571500" marR="0" lvl="1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None/>
            </a:pPr>
            <a:endParaRPr sz="4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304" name="Google Shape;304;g299afdae35a_2_98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130" y="8850"/>
            <a:ext cx="2165003" cy="190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g299afdae35a_2_98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4553" y="13546373"/>
            <a:ext cx="2165003" cy="19017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g299afdae35a_2_98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es-ES"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8</a:t>
            </a:fld>
            <a:endParaRPr sz="2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07" name="Google Shape;307;g299afdae35a_2_98"/>
          <p:cNvSpPr txBox="1"/>
          <p:nvPr/>
        </p:nvSpPr>
        <p:spPr>
          <a:xfrm>
            <a:off x="609130" y="2125914"/>
            <a:ext cx="23186535" cy="10146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722313" marR="0" lvl="0" indent="-722313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03C67"/>
              </a:buClr>
              <a:buSzPts val="4300"/>
              <a:buFont typeface="Helvetica Neue Light"/>
              <a:buChar char="➔"/>
            </a:pPr>
            <a:r>
              <a:rPr lang="es-ES" sz="4400" dirty="0">
                <a:solidFill>
                  <a:srgbClr val="103C67"/>
                </a:solidFill>
                <a:latin typeface="Helvetica Neue Light"/>
                <a:sym typeface="Helvetica Neue Light"/>
              </a:rPr>
              <a:t>SEGPRES tiene un importante rol de la </a:t>
            </a:r>
            <a:r>
              <a:rPr lang="es-ES" sz="4400" b="1" dirty="0">
                <a:solidFill>
                  <a:srgbClr val="103C67"/>
                </a:solidFill>
                <a:latin typeface="Helvetica Neue Light"/>
                <a:sym typeface="Helvetica Neue"/>
              </a:rPr>
              <a:t>coordinación política y legislativa</a:t>
            </a:r>
            <a:r>
              <a:rPr lang="es-ES" sz="4400" dirty="0">
                <a:solidFill>
                  <a:srgbClr val="103C67"/>
                </a:solidFill>
                <a:latin typeface="Helvetica Neue Light"/>
                <a:sym typeface="Helvetica Neue Light"/>
              </a:rPr>
              <a:t>, mientras que Hacienda tiene un fuerte </a:t>
            </a:r>
            <a:r>
              <a:rPr lang="es-ES" sz="4400" dirty="0">
                <a:solidFill>
                  <a:srgbClr val="103C67"/>
                </a:solidFill>
                <a:latin typeface="Helvetica Neue Light"/>
                <a:sym typeface="Helvetica Neue"/>
              </a:rPr>
              <a:t>rol </a:t>
            </a:r>
            <a:r>
              <a:rPr lang="es-ES" sz="4400" b="1" dirty="0">
                <a:solidFill>
                  <a:srgbClr val="103C67"/>
                </a:solidFill>
                <a:latin typeface="Helvetica Neue Light"/>
                <a:sym typeface="Helvetica Neue"/>
              </a:rPr>
              <a:t>coordinador más ejecutivo</a:t>
            </a:r>
            <a:r>
              <a:rPr lang="es-ES" sz="4400" dirty="0">
                <a:solidFill>
                  <a:srgbClr val="103C67"/>
                </a:solidFill>
                <a:latin typeface="Helvetica Neue Light"/>
                <a:sym typeface="Helvetica Neue Light"/>
              </a:rPr>
              <a:t>: agrupa 12 servicios públicos dependientes o relacionados.</a:t>
            </a:r>
            <a:endParaRPr sz="4400" dirty="0">
              <a:solidFill>
                <a:srgbClr val="103C67"/>
              </a:solidFill>
              <a:latin typeface="Helvetica Neue Light"/>
              <a:sym typeface="Helvetica Neue Light"/>
            </a:endParaRPr>
          </a:p>
          <a:p>
            <a:pPr marL="722313" marR="0" lvl="0" indent="-722313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03C67"/>
              </a:buClr>
              <a:buSzPts val="4300"/>
              <a:buFont typeface="Helvetica Neue Light"/>
              <a:buChar char="➔"/>
            </a:pPr>
            <a:r>
              <a:rPr lang="es-ES" sz="4400" dirty="0">
                <a:solidFill>
                  <a:srgbClr val="103C67"/>
                </a:solidFill>
                <a:latin typeface="Helvetica Neue Light"/>
                <a:sym typeface="Helvetica Neue Light"/>
              </a:rPr>
              <a:t>Gobierno Digital también </a:t>
            </a:r>
            <a:r>
              <a:rPr lang="es-ES" sz="4400" dirty="0">
                <a:solidFill>
                  <a:srgbClr val="103C67"/>
                </a:solidFill>
                <a:latin typeface="Helvetica Neue Light"/>
                <a:sym typeface="Helvetica Neue"/>
              </a:rPr>
              <a:t>presta </a:t>
            </a:r>
            <a:r>
              <a:rPr lang="es-ES" sz="4400" b="1" dirty="0">
                <a:solidFill>
                  <a:srgbClr val="103C67"/>
                </a:solidFill>
                <a:latin typeface="Helvetica Neue Light"/>
                <a:sym typeface="Helvetica Neue"/>
              </a:rPr>
              <a:t>servicios públicos transversales</a:t>
            </a:r>
            <a:r>
              <a:rPr lang="es-ES" sz="4400" dirty="0">
                <a:solidFill>
                  <a:srgbClr val="103C67"/>
                </a:solidFill>
                <a:latin typeface="Helvetica Neue Light"/>
                <a:sym typeface="Helvetica Neue Light"/>
              </a:rPr>
              <a:t>, a través del desarrollo de plataformas:</a:t>
            </a:r>
            <a:endParaRPr sz="4400" dirty="0">
              <a:solidFill>
                <a:srgbClr val="103C67"/>
              </a:solidFill>
              <a:latin typeface="Helvetica Neue Light"/>
              <a:sym typeface="Helvetica Neue Light"/>
            </a:endParaRPr>
          </a:p>
          <a:p>
            <a:pPr marL="1423988" lvl="4" indent="-615950" algn="just">
              <a:buClr>
                <a:srgbClr val="103C67"/>
              </a:buClr>
              <a:buSzPts val="4500"/>
              <a:buFont typeface="Helvetica Neue Light"/>
              <a:buChar char="◆"/>
              <a:defRPr/>
            </a:pPr>
            <a:r>
              <a:rPr lang="es-ES" sz="4400" dirty="0" err="1">
                <a:solidFill>
                  <a:srgbClr val="103C67"/>
                </a:solidFill>
                <a:latin typeface="Helvetica Neue Light"/>
                <a:sym typeface="Helvetica Neue Light"/>
              </a:rPr>
              <a:t>ClaveÚnica</a:t>
            </a:r>
            <a:r>
              <a:rPr lang="es-ES" sz="4400" dirty="0">
                <a:solidFill>
                  <a:srgbClr val="103C67"/>
                </a:solidFill>
                <a:latin typeface="Helvetica Neue Light"/>
                <a:sym typeface="Helvetica Neue Light"/>
              </a:rPr>
              <a:t> cuenta con 15 millones de usuarios/as y 1,1 millones de autenticaciones diarias.</a:t>
            </a:r>
            <a:endParaRPr sz="4400" dirty="0">
              <a:solidFill>
                <a:srgbClr val="103C67"/>
              </a:solidFill>
              <a:latin typeface="Helvetica Neue Light"/>
            </a:endParaRPr>
          </a:p>
          <a:p>
            <a:pPr marL="1423988" lvl="4" indent="-615950" algn="just">
              <a:buClr>
                <a:srgbClr val="103C67"/>
              </a:buClr>
              <a:buSzPts val="4500"/>
              <a:buFont typeface="Helvetica Neue Light"/>
              <a:buChar char="◆"/>
              <a:defRPr/>
            </a:pPr>
            <a:r>
              <a:rPr lang="es-ES" sz="4400" dirty="0" err="1">
                <a:solidFill>
                  <a:srgbClr val="103C67"/>
                </a:solidFill>
                <a:latin typeface="Helvetica Neue Light"/>
                <a:sym typeface="Helvetica Neue Light"/>
              </a:rPr>
              <a:t>DocDigital</a:t>
            </a:r>
            <a:r>
              <a:rPr lang="es-ES" sz="4400" dirty="0">
                <a:solidFill>
                  <a:srgbClr val="103C67"/>
                </a:solidFill>
                <a:latin typeface="Helvetica Neue Light"/>
                <a:sym typeface="Helvetica Neue Light"/>
              </a:rPr>
              <a:t> : Más 800.000 comunicaciones anuales.</a:t>
            </a:r>
            <a:endParaRPr sz="4400" dirty="0">
              <a:solidFill>
                <a:srgbClr val="103C67"/>
              </a:solidFill>
              <a:latin typeface="Helvetica Neue Light"/>
              <a:sym typeface="Helvetica Neue Light"/>
            </a:endParaRPr>
          </a:p>
          <a:p>
            <a:pPr marL="1423988" lvl="4" indent="-615950" algn="just">
              <a:buClr>
                <a:srgbClr val="103C67"/>
              </a:buClr>
              <a:buSzPts val="4500"/>
              <a:buFont typeface="Helvetica Neue Light"/>
              <a:buChar char="◆"/>
              <a:defRPr/>
            </a:pPr>
            <a:r>
              <a:rPr lang="es-ES" sz="4400" dirty="0">
                <a:solidFill>
                  <a:srgbClr val="103C67"/>
                </a:solidFill>
                <a:latin typeface="Helvetica Neue Light"/>
                <a:sym typeface="Helvetica Neue Light"/>
              </a:rPr>
              <a:t>Firma </a:t>
            </a:r>
            <a:r>
              <a:rPr lang="es-ES" sz="4400" dirty="0" err="1">
                <a:solidFill>
                  <a:srgbClr val="103C67"/>
                </a:solidFill>
                <a:latin typeface="Helvetica Neue Light"/>
                <a:sym typeface="Helvetica Neue Light"/>
              </a:rPr>
              <a:t>Gob</a:t>
            </a:r>
            <a:r>
              <a:rPr lang="es-ES" sz="4400" dirty="0">
                <a:solidFill>
                  <a:srgbClr val="103C67"/>
                </a:solidFill>
                <a:latin typeface="Helvetica Neue Light"/>
                <a:sym typeface="Helvetica Neue Light"/>
              </a:rPr>
              <a:t>: 9 millones de documentos fueron firmados en el primer semestre.</a:t>
            </a:r>
            <a:endParaRPr sz="4400" dirty="0">
              <a:solidFill>
                <a:srgbClr val="103C67"/>
              </a:solidFill>
              <a:latin typeface="Helvetica Neue Light"/>
              <a:sym typeface="Helvetica Neue Light"/>
            </a:endParaRPr>
          </a:p>
          <a:p>
            <a:pPr marL="1423988" lvl="4" indent="-615950" algn="just">
              <a:buClr>
                <a:srgbClr val="103C67"/>
              </a:buClr>
              <a:buSzPts val="4500"/>
              <a:buFont typeface="Helvetica Neue Light"/>
              <a:buChar char="◆"/>
              <a:defRPr/>
            </a:pPr>
            <a:r>
              <a:rPr lang="es-ES" sz="4400" dirty="0">
                <a:solidFill>
                  <a:srgbClr val="103C67"/>
                </a:solidFill>
                <a:latin typeface="Helvetica Neue Light"/>
                <a:sym typeface="Helvetica Neue Light"/>
              </a:rPr>
              <a:t>Además, Gobierno Digital tiene un mapa de desarrollos potenciales. A modo de ejemplo, España posee más de 70 servicios compartidos.</a:t>
            </a:r>
            <a:endParaRPr sz="4400" dirty="0">
              <a:solidFill>
                <a:srgbClr val="103C67"/>
              </a:solidFill>
              <a:latin typeface="Helvetica Neue Light"/>
              <a:sym typeface="Helvetica Neue Light"/>
            </a:endParaRPr>
          </a:p>
          <a:p>
            <a:pPr marL="722313" marR="0" lvl="0" indent="-722313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03C67"/>
              </a:buClr>
              <a:buSzPts val="4300"/>
              <a:buFont typeface="Helvetica Neue Light"/>
              <a:buChar char="➔"/>
            </a:pPr>
            <a:r>
              <a:rPr lang="es-ES" sz="4400" dirty="0">
                <a:solidFill>
                  <a:srgbClr val="103C67"/>
                </a:solidFill>
                <a:latin typeface="Helvetica Neue Light"/>
                <a:sym typeface="Helvetica Neue Light"/>
              </a:rPr>
              <a:t>Gobierno Digital está intrínsecamente vinculado a la </a:t>
            </a:r>
            <a:r>
              <a:rPr lang="es-ES" sz="4400" dirty="0">
                <a:solidFill>
                  <a:srgbClr val="103C67"/>
                </a:solidFill>
                <a:latin typeface="Helvetica Neue Light"/>
                <a:sym typeface="Helvetica Neue"/>
              </a:rPr>
              <a:t>mejora de la prestación de servicios digitales ciudadanos</a:t>
            </a:r>
            <a:r>
              <a:rPr lang="es-ES" sz="4400" dirty="0">
                <a:solidFill>
                  <a:srgbClr val="103C67"/>
                </a:solidFill>
                <a:latin typeface="Helvetica Neue Light"/>
                <a:sym typeface="Helvetica Neue Light"/>
              </a:rPr>
              <a:t>, agenda que </a:t>
            </a:r>
            <a:r>
              <a:rPr lang="es-ES" sz="4400" dirty="0">
                <a:solidFill>
                  <a:srgbClr val="103C67"/>
                </a:solidFill>
                <a:latin typeface="Helvetica Neue Light"/>
                <a:sym typeface="Helvetica Neue"/>
              </a:rPr>
              <a:t>en Chile </a:t>
            </a:r>
            <a:r>
              <a:rPr lang="es-ES" sz="4400" dirty="0">
                <a:solidFill>
                  <a:srgbClr val="103C67"/>
                </a:solidFill>
                <a:latin typeface="Helvetica Neue Light"/>
                <a:sym typeface="Helvetica Neue Light"/>
              </a:rPr>
              <a:t>lidera el Ministerio de Hacienda.</a:t>
            </a:r>
            <a:endParaRPr sz="4400" dirty="0">
              <a:solidFill>
                <a:srgbClr val="103C67"/>
              </a:solidFill>
              <a:latin typeface="Helvetica Neue Light"/>
              <a:sym typeface="Helvetica Neue Light"/>
            </a:endParaRPr>
          </a:p>
          <a:p>
            <a:pPr marL="722313" marR="0" lvl="0" indent="-722313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03C67"/>
              </a:buClr>
              <a:buSzPts val="4300"/>
              <a:buFont typeface="Helvetica Neue Light"/>
              <a:buChar char="➔"/>
            </a:pPr>
            <a:r>
              <a:rPr lang="es-ES" sz="4400" dirty="0">
                <a:solidFill>
                  <a:srgbClr val="103C67"/>
                </a:solidFill>
                <a:latin typeface="Helvetica Neue Light"/>
                <a:sym typeface="Helvetica Neue"/>
              </a:rPr>
              <a:t>Interoperabilidad </a:t>
            </a:r>
            <a:r>
              <a:rPr lang="es-ES" sz="4400" dirty="0">
                <a:solidFill>
                  <a:srgbClr val="103C67"/>
                </a:solidFill>
                <a:latin typeface="Helvetica Neue Light"/>
                <a:sym typeface="Helvetica Neue Light"/>
              </a:rPr>
              <a:t>del Estado (responsabilidad de gobierno digital).</a:t>
            </a:r>
            <a:endParaRPr sz="4400" dirty="0">
              <a:solidFill>
                <a:srgbClr val="103C67"/>
              </a:solidFill>
              <a:latin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"/>
          <p:cNvSpPr txBox="1"/>
          <p:nvPr/>
        </p:nvSpPr>
        <p:spPr>
          <a:xfrm>
            <a:off x="5113150" y="609961"/>
            <a:ext cx="18916431" cy="111825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s-ES" sz="6600" b="1" i="0" u="none" strike="noStrike" cap="none" dirty="0">
                <a:solidFill>
                  <a:srgbClr val="103C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 Contenidos del Proyecto de Ley</a:t>
            </a:r>
            <a:endParaRPr sz="6600" b="1" i="0" u="none" strike="noStrike" cap="none" dirty="0">
              <a:solidFill>
                <a:srgbClr val="103C6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3" name="Google Shape;313;p5"/>
          <p:cNvSpPr txBox="1"/>
          <p:nvPr/>
        </p:nvSpPr>
        <p:spPr>
          <a:xfrm>
            <a:off x="930904" y="2960230"/>
            <a:ext cx="22509492" cy="71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571500" marR="0" lvl="1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None/>
            </a:pPr>
            <a:endParaRPr sz="4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314" name="Google Shape;314;p5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130" y="8850"/>
            <a:ext cx="2165004" cy="190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5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4553" y="13546373"/>
            <a:ext cx="2165004" cy="19017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5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es-ES"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9</a:t>
            </a:fld>
            <a:endParaRPr sz="2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17" name="Google Shape;317;p5"/>
          <p:cNvSpPr txBox="1"/>
          <p:nvPr/>
        </p:nvSpPr>
        <p:spPr>
          <a:xfrm>
            <a:off x="943604" y="2477085"/>
            <a:ext cx="22509600" cy="9582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808038" marR="0" lvl="0" indent="-80803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3C67"/>
              </a:buClr>
              <a:buSzPts val="4400"/>
              <a:buFont typeface="Helvetica Neue Light"/>
              <a:buChar char="➔"/>
            </a:pPr>
            <a:r>
              <a:rPr lang="es-ES" sz="4400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El proyecto de ley consta de 4 artículos y 3 disposiciones transitorias.</a:t>
            </a:r>
            <a:endParaRPr sz="4400" dirty="0">
              <a:solidFill>
                <a:srgbClr val="103C6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dirty="0">
              <a:solidFill>
                <a:srgbClr val="103C6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b="1" u="sng" dirty="0">
                <a:solidFill>
                  <a:srgbClr val="103C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Artículo 1°</a:t>
            </a:r>
            <a:endParaRPr sz="4400" dirty="0">
              <a:solidFill>
                <a:srgbClr val="103C6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722313" marR="0" lvl="0" indent="-72231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3C67"/>
              </a:buClr>
              <a:buSzPts val="4400"/>
              <a:buFont typeface="Helvetica Neue Light"/>
              <a:buChar char="➔"/>
            </a:pPr>
            <a:r>
              <a:rPr lang="es-ES" sz="4400" b="0" i="0" u="none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Crea la </a:t>
            </a:r>
            <a:r>
              <a:rPr lang="es-ES" sz="4400" b="1" i="0" u="none" strike="noStrike" cap="none" dirty="0">
                <a:solidFill>
                  <a:srgbClr val="103C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Secretaría de Gobierno Digital </a:t>
            </a:r>
            <a:r>
              <a:rPr lang="es-ES" sz="4400" b="0" i="0" u="none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en la Subsecretaría de Hacienda</a:t>
            </a:r>
            <a:r>
              <a:rPr lang="es-ES" sz="4400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</a:t>
            </a:r>
            <a:r>
              <a:rPr lang="es-ES" sz="4400" b="0" i="0" u="none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encabezada por una Directora o Director, el que se designará de conformidad con el </a:t>
            </a:r>
            <a:r>
              <a:rPr lang="es-ES" sz="4400" b="1" i="0" u="none" strike="noStrike" cap="none" dirty="0">
                <a:solidFill>
                  <a:srgbClr val="103C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Sistema de Alta Dirección Pública.</a:t>
            </a:r>
            <a:endParaRPr lang="es-ES" sz="4400" b="1" dirty="0">
              <a:solidFill>
                <a:srgbClr val="103C6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22313" marR="0" lvl="0" indent="-72231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3C67"/>
              </a:buClr>
              <a:buSzPts val="4400"/>
              <a:buFont typeface="Helvetica Neue Light"/>
              <a:buChar char="➔"/>
            </a:pPr>
            <a:r>
              <a:rPr lang="es-ES" sz="4400" b="0" i="0" u="none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La Secretaría tendrá las siguientes </a:t>
            </a:r>
            <a:r>
              <a:rPr lang="es-ES" sz="4400" b="1" i="0" u="none" strike="noStrike" cap="none" dirty="0">
                <a:solidFill>
                  <a:srgbClr val="103C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atribuciones</a:t>
            </a:r>
            <a:r>
              <a:rPr lang="es-ES" sz="4400" b="0" i="0" u="none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: </a:t>
            </a:r>
            <a:endParaRPr dirty="0"/>
          </a:p>
          <a:p>
            <a:pPr marL="1160463" marR="0" lvl="1" indent="-75406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3C67"/>
              </a:buClr>
              <a:buSzPts val="4400"/>
              <a:buFont typeface="Helvetica Neue Light"/>
              <a:buChar char="◆"/>
            </a:pPr>
            <a:r>
              <a:rPr lang="es-ES" sz="4400" b="0" i="0" u="none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5"/>
                  </a:ext>
                </a:extLst>
              </a:rPr>
              <a:t>Proponer al Ministro/a de Hacienda la </a:t>
            </a:r>
            <a:r>
              <a:rPr lang="es-ES" sz="4400" b="0" i="0" u="sng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6"/>
                  </a:ext>
                </a:extLst>
              </a:rPr>
              <a:t>Estrategia de Gobierno Digital</a:t>
            </a:r>
            <a:r>
              <a:rPr lang="es-ES" sz="4400" b="0" i="0" u="none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7"/>
                  </a:ext>
                </a:extLst>
              </a:rPr>
              <a:t> y coordinar su implementación</a:t>
            </a:r>
            <a:r>
              <a:rPr lang="es-ES" sz="4400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8"/>
                  </a:ext>
                </a:extLst>
              </a:rPr>
              <a:t> [se mantiene].</a:t>
            </a:r>
            <a:endParaRPr sz="4400" b="0" i="0" u="none" strike="noStrike" cap="none" dirty="0">
              <a:solidFill>
                <a:srgbClr val="103C67"/>
              </a:solidFill>
              <a:latin typeface="Helvetica Neue Light"/>
              <a:ea typeface="Helvetica Neue Light"/>
              <a:cs typeface="Helvetica Neue Light"/>
              <a:sym typeface="Helvetica Neue Light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9"/>
                </a:ext>
              </a:extLst>
            </a:endParaRPr>
          </a:p>
          <a:p>
            <a:pPr marL="1160463" marR="0" lvl="1" indent="-75406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3C67"/>
              </a:buClr>
              <a:buSzPts val="4400"/>
              <a:buFont typeface="Helvetica Neue Light"/>
              <a:buChar char="◆"/>
            </a:pPr>
            <a:r>
              <a:rPr lang="es-ES" sz="4400" b="0" i="0" u="sng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0"/>
                  </a:ext>
                </a:extLst>
              </a:rPr>
              <a:t>Coordinar, asesorar y apoyar intersectorialmente en el uso estratégico de tecnologías digitales, datos e información pública</a:t>
            </a:r>
            <a:r>
              <a:rPr lang="es-ES" sz="4400" b="0" i="0" u="none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1"/>
                  </a:ext>
                </a:extLst>
              </a:rPr>
              <a:t> para mejorar la gestión de los órganos de la Administración del Estado y la entrega de servicios [se mantiene</a:t>
            </a:r>
            <a:r>
              <a:rPr lang="es-ES" sz="4400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2"/>
                  </a:ext>
                </a:extLst>
              </a:rPr>
              <a:t>].</a:t>
            </a:r>
            <a:endParaRPr sz="4400" b="0" i="0" u="none" strike="noStrike" cap="none" dirty="0">
              <a:solidFill>
                <a:srgbClr val="103C67"/>
              </a:solidFill>
              <a:latin typeface="Helvetica Neue Light"/>
              <a:ea typeface="Helvetica Neue Light"/>
              <a:cs typeface="Helvetica Neue Light"/>
              <a:sym typeface="Helvetica Neue Light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3"/>
                </a:ext>
              </a:extLst>
            </a:endParaRPr>
          </a:p>
          <a:p>
            <a:pPr marL="1160463" marR="0" lvl="1" indent="-75406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3C67"/>
              </a:buClr>
              <a:buSzPts val="4400"/>
              <a:buFont typeface="Helvetica Neue Light"/>
              <a:buChar char="◆"/>
            </a:pPr>
            <a:r>
              <a:rPr lang="es-ES" sz="4400" b="0" i="0" u="sng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4"/>
                  </a:ext>
                </a:extLst>
              </a:rPr>
              <a:t>Desarrollar y operar plataformas y servicios compartidos</a:t>
            </a:r>
            <a:r>
              <a:rPr lang="es-ES" sz="4400" b="0" i="0" u="none" strike="noStrike" cap="none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5"/>
                  </a:ext>
                </a:extLst>
              </a:rPr>
              <a:t>, a lo menos, de interoperabilidad e identidad digital</a:t>
            </a:r>
            <a:r>
              <a:rPr lang="es-ES" sz="4400" dirty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 </a:t>
            </a:r>
            <a:endParaRPr sz="4400" b="0" i="0" u="none" strike="noStrike" cap="none" dirty="0">
              <a:solidFill>
                <a:srgbClr val="103C6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C151FF56FB5514C8037D9A22B4EAE51" ma:contentTypeVersion="13" ma:contentTypeDescription="Crear nuevo documento." ma:contentTypeScope="" ma:versionID="b63159b9b6261a3b1b020f9dab7aaa84">
  <xsd:schema xmlns:xsd="http://www.w3.org/2001/XMLSchema" xmlns:xs="http://www.w3.org/2001/XMLSchema" xmlns:p="http://schemas.microsoft.com/office/2006/metadata/properties" xmlns:ns2="7e355757-f59e-40ba-906b-35b0a67a62f5" xmlns:ns3="525e7233-98f9-4982-a6cf-ca31c4acbb8e" targetNamespace="http://schemas.microsoft.com/office/2006/metadata/properties" ma:root="true" ma:fieldsID="1135ea2fe051aebf3515b682e1183ad6" ns2:_="" ns3:_="">
    <xsd:import namespace="7e355757-f59e-40ba-906b-35b0a67a62f5"/>
    <xsd:import namespace="525e7233-98f9-4982-a6cf-ca31c4acbb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355757-f59e-40ba-906b-35b0a67a62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321f36c6-ca41-4888-8052-3c22c036bd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5e7233-98f9-4982-a6cf-ca31c4acbb8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4c1a62e-a622-4aae-8050-758ea0b9947d}" ma:internalName="TaxCatchAll" ma:showField="CatchAllData" ma:web="525e7233-98f9-4982-a6cf-ca31c4acbb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25e7233-98f9-4982-a6cf-ca31c4acbb8e" xsi:nil="true"/>
    <lcf76f155ced4ddcb4097134ff3c332f xmlns="7e355757-f59e-40ba-906b-35b0a67a62f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4918A04-AC9C-4E21-84B9-F7180D077A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267816-1385-41ED-BB73-2366B2FBDE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355757-f59e-40ba-906b-35b0a67a62f5"/>
    <ds:schemaRef ds:uri="525e7233-98f9-4982-a6cf-ca31c4acbb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DEEEEBF-295C-4AB9-8D42-1E1BB49B3150}">
  <ds:schemaRefs>
    <ds:schemaRef ds:uri="http://schemas.microsoft.com/office/2006/metadata/properties"/>
    <ds:schemaRef ds:uri="http://schemas.microsoft.com/office/infopath/2007/PartnerControls"/>
    <ds:schemaRef ds:uri="525e7233-98f9-4982-a6cf-ca31c4acbb8e"/>
    <ds:schemaRef ds:uri="7e355757-f59e-40ba-906b-35b0a67a62f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1653</Words>
  <Application>Microsoft Office PowerPoint</Application>
  <PresentationFormat>Personalizado</PresentationFormat>
  <Paragraphs>149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16</vt:i4>
      </vt:variant>
    </vt:vector>
  </HeadingPairs>
  <TitlesOfParts>
    <vt:vector size="26" baseType="lpstr">
      <vt:lpstr>Arial</vt:lpstr>
      <vt:lpstr>Calibri</vt:lpstr>
      <vt:lpstr>Montserrat</vt:lpstr>
      <vt:lpstr>Noto Sans Symbols</vt:lpstr>
      <vt:lpstr>Helvetica Neue</vt:lpstr>
      <vt:lpstr>Helvetica Neue Light</vt:lpstr>
      <vt:lpstr>Wingdings</vt:lpstr>
      <vt:lpstr>1_Tema de Office</vt:lpstr>
      <vt:lpstr>2_Tema de Office</vt:lpstr>
      <vt:lpstr>3_Tema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Anexos</vt:lpstr>
      <vt:lpstr>Revisión de la experiencia Internacional (Roeschmann, 2023)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 Tio es precioso!!</dc:creator>
  <cp:lastModifiedBy>Sandra Novoa</cp:lastModifiedBy>
  <cp:revision>3</cp:revision>
  <dcterms:modified xsi:type="dcterms:W3CDTF">2023-11-14T18:04:18Z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0x0101006C151FF56FB5514C8037D9A22B4EAE51</vt:lpwstr>
  </property>
  <property fmtid="{D5CDD505-2E9C-101B-9397-08002B2CF9AE}" pid="3" name="MediaServiceImageTags">
    <vt:lpwstr/>
  </property>
</Properties>
</file>