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heme/themeOverride5.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heme/themeOverride6.xml" ContentType="application/vnd.openxmlformats-officedocument.themeOverride+xml"/>
  <Override PartName="/ppt/theme/themeOverride7.xml" ContentType="application/vnd.openxmlformats-officedocument.themeOverride+xml"/>
  <Override PartName="/ppt/charts/chart4.xml" ContentType="application/vnd.openxmlformats-officedocument.drawingml.chart+xml"/>
  <Override PartName="/ppt/theme/themeOverride8.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3.xml" ContentType="application/vnd.openxmlformats-officedocument.presentationml.notesSlide+xml"/>
  <Override PartName="/ppt/theme/themeOverride15.xml" ContentType="application/vnd.openxmlformats-officedocument.themeOverride+xml"/>
  <Override PartName="/ppt/notesSlides/notesSlide4.xml" ContentType="application/vnd.openxmlformats-officedocument.presentationml.notesSlide+xml"/>
  <Override PartName="/ppt/theme/themeOverride16.xml" ContentType="application/vnd.openxmlformats-officedocument.themeOverride+xml"/>
  <Override PartName="/ppt/notesSlides/notesSlide5.xml" ContentType="application/vnd.openxmlformats-officedocument.presentationml.notesSlide+xml"/>
  <Override PartName="/ppt/theme/themeOverride17.xml" ContentType="application/vnd.openxmlformats-officedocument.themeOverride+xml"/>
  <Override PartName="/ppt/notesSlides/notesSlide6.xml" ContentType="application/vnd.openxmlformats-officedocument.presentationml.notesSlide+xml"/>
  <Override PartName="/ppt/theme/themeOverride18.xml" ContentType="application/vnd.openxmlformats-officedocument.themeOverride+xml"/>
  <Override PartName="/ppt/notesSlides/notesSlide7.xml" ContentType="application/vnd.openxmlformats-officedocument.presentationml.notesSlide+xml"/>
  <Override PartName="/ppt/theme/themeOverride19.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75" r:id="rId2"/>
    <p:sldMasterId id="2147483677" r:id="rId3"/>
  </p:sldMasterIdLst>
  <p:notesMasterIdLst>
    <p:notesMasterId r:id="rId75"/>
  </p:notesMasterIdLst>
  <p:handoutMasterIdLst>
    <p:handoutMasterId r:id="rId76"/>
  </p:handoutMasterIdLst>
  <p:sldIdLst>
    <p:sldId id="1135" r:id="rId4"/>
    <p:sldId id="414" r:id="rId5"/>
    <p:sldId id="1129" r:id="rId6"/>
    <p:sldId id="1070" r:id="rId7"/>
    <p:sldId id="1087" r:id="rId8"/>
    <p:sldId id="1180" r:id="rId9"/>
    <p:sldId id="1189" r:id="rId10"/>
    <p:sldId id="1179" r:id="rId11"/>
    <p:sldId id="1155" r:id="rId12"/>
    <p:sldId id="1181" r:id="rId13"/>
    <p:sldId id="1157" r:id="rId14"/>
    <p:sldId id="1182" r:id="rId15"/>
    <p:sldId id="1154" r:id="rId16"/>
    <p:sldId id="1183" r:id="rId17"/>
    <p:sldId id="1158" r:id="rId18"/>
    <p:sldId id="1153" r:id="rId19"/>
    <p:sldId id="1067" r:id="rId20"/>
    <p:sldId id="1085" r:id="rId21"/>
    <p:sldId id="1088" r:id="rId22"/>
    <p:sldId id="1039" r:id="rId23"/>
    <p:sldId id="1089" r:id="rId24"/>
    <p:sldId id="1184" r:id="rId25"/>
    <p:sldId id="1091" r:id="rId26"/>
    <p:sldId id="1159" r:id="rId27"/>
    <p:sldId id="1092" r:id="rId28"/>
    <p:sldId id="1160" r:id="rId29"/>
    <p:sldId id="1083" r:id="rId30"/>
    <p:sldId id="1120" r:id="rId31"/>
    <p:sldId id="1095" r:id="rId32"/>
    <p:sldId id="1096" r:id="rId33"/>
    <p:sldId id="1185" r:id="rId34"/>
    <p:sldId id="1100" r:id="rId35"/>
    <p:sldId id="1099" r:id="rId36"/>
    <p:sldId id="1161" r:id="rId37"/>
    <p:sldId id="1186" r:id="rId38"/>
    <p:sldId id="1098" r:id="rId39"/>
    <p:sldId id="1162" r:id="rId40"/>
    <p:sldId id="1101" r:id="rId41"/>
    <p:sldId id="1103" r:id="rId42"/>
    <p:sldId id="1163" r:id="rId43"/>
    <p:sldId id="1104" r:id="rId44"/>
    <p:sldId id="1105" r:id="rId45"/>
    <p:sldId id="1106" r:id="rId46"/>
    <p:sldId id="1044" r:id="rId47"/>
    <p:sldId id="1116" r:id="rId48"/>
    <p:sldId id="1107" r:id="rId49"/>
    <p:sldId id="1048" r:id="rId50"/>
    <p:sldId id="1188" r:id="rId51"/>
    <p:sldId id="1187" r:id="rId52"/>
    <p:sldId id="1110" r:id="rId53"/>
    <p:sldId id="1111" r:id="rId54"/>
    <p:sldId id="1113" r:id="rId55"/>
    <p:sldId id="1164" r:id="rId56"/>
    <p:sldId id="1061" r:id="rId57"/>
    <p:sldId id="1123" r:id="rId58"/>
    <p:sldId id="1169" r:id="rId59"/>
    <p:sldId id="1170" r:id="rId60"/>
    <p:sldId id="1171" r:id="rId61"/>
    <p:sldId id="1172" r:id="rId62"/>
    <p:sldId id="1173" r:id="rId63"/>
    <p:sldId id="1174" r:id="rId64"/>
    <p:sldId id="1063" r:id="rId65"/>
    <p:sldId id="1175" r:id="rId66"/>
    <p:sldId id="1176" r:id="rId67"/>
    <p:sldId id="1138" r:id="rId68"/>
    <p:sldId id="1139" r:id="rId69"/>
    <p:sldId id="1140" r:id="rId70"/>
    <p:sldId id="1141" r:id="rId71"/>
    <p:sldId id="1177" r:id="rId72"/>
    <p:sldId id="1178" r:id="rId73"/>
    <p:sldId id="1142" r:id="rId74"/>
  </p:sldIdLst>
  <p:sldSz cx="12192000" cy="6858000"/>
  <p:notesSz cx="7023100"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753" userDrawn="1">
          <p15:clr>
            <a:srgbClr val="A4A3A4"/>
          </p15:clr>
        </p15:guide>
        <p15:guide id="4" pos="5155" userDrawn="1">
          <p15:clr>
            <a:srgbClr val="A4A3A4"/>
          </p15:clr>
        </p15:guide>
        <p15:guide id="5" orient="horz" pos="28" userDrawn="1">
          <p15:clr>
            <a:srgbClr val="A4A3A4"/>
          </p15:clr>
        </p15:guide>
        <p15:guide id="6" orient="horz" pos="4020" userDrawn="1">
          <p15:clr>
            <a:srgbClr val="A4A3A4"/>
          </p15:clr>
        </p15:guide>
        <p15:guide id="7" pos="75" userDrawn="1">
          <p15:clr>
            <a:srgbClr val="A4A3A4"/>
          </p15:clr>
        </p15:guide>
        <p15:guide id="8" pos="2570" userDrawn="1">
          <p15:clr>
            <a:srgbClr val="A4A3A4"/>
          </p15:clr>
        </p15:guide>
        <p15:guide id="9" pos="7605" userDrawn="1">
          <p15:clr>
            <a:srgbClr val="A4A3A4"/>
          </p15:clr>
        </p15:guide>
        <p15:guide id="10" orient="horz" pos="867" userDrawn="1">
          <p15:clr>
            <a:srgbClr val="A4A3A4"/>
          </p15:clr>
        </p15:guide>
        <p15:guide id="11" pos="2525" userDrawn="1">
          <p15:clr>
            <a:srgbClr val="A4A3A4"/>
          </p15:clr>
        </p15:guide>
        <p15:guide id="12" orient="horz" pos="3906" userDrawn="1">
          <p15:clr>
            <a:srgbClr val="A4A3A4"/>
          </p15:clr>
        </p15:guide>
        <p15:guide id="14" orient="horz" pos="96" userDrawn="1">
          <p15:clr>
            <a:srgbClr val="A4A3A4"/>
          </p15:clr>
        </p15:guide>
        <p15:guide id="15" pos="619" userDrawn="1">
          <p15:clr>
            <a:srgbClr val="A4A3A4"/>
          </p15:clr>
        </p15:guide>
        <p15:guide id="17" orient="horz" pos="51" userDrawn="1">
          <p15:clr>
            <a:srgbClr val="A4A3A4"/>
          </p15:clr>
        </p15:guide>
        <p15:guide id="18" pos="51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3501D-5D53-B05F-193D-90E208C6B287}" name="Mario Marcel" initials="MM" userId="S::mmarcel@hacienda.gov.cl::0ec590e3-c028-4dd9-93f6-4ba10720befd" providerId="AD"/>
  <p188:author id="{76383B21-293B-59FA-B3A1-B23D9A392096}" name="Tamara Gallardo" initials="TG" userId="S::tgallardo@hacienda.gov.cl::f1a2ae5d-6de9-4288-a69b-21cc121f4c57" providerId="AD"/>
  <p188:author id="{65E7B47C-3368-1D17-FD0F-BB3E4BFDE37C}" name="Italo González" initials="IG" userId="S::igonzalez@hacienda.gov.cl::f5a7a0fe-2031-484a-b83c-beed8644bd18" providerId="AD"/>
  <p188:author id="{034D4FA6-E2E0-F459-F16D-38E43DAB5070}" name="Diego Riquelme" initials="DR" userId="6924e717a5880de2" providerId="Windows Live"/>
  <p188:author id="{67B544A8-CE24-D7FE-8B50-3D6D2B4DB8BE}" name="Gonzalo Valenzuela" initials="GV" userId="S::gvalenzuela@hacienda.gov.cl::0914f126-e7a2-4b57-84ab-e9ed9b3c6366" providerId="AD"/>
  <p188:author id="{05521DC2-6F4E-D19B-AE7A-6E3C5DEADCC8}" name="Felipe Guzmán" initials="FG [2]" userId="S-1-5-21-2747519216-3822579776-3378037438-209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lipe Guzmán" initials="FG" lastIdx="36" clrIdx="0">
    <p:extLst>
      <p:ext uri="{19B8F6BF-5375-455C-9EA6-DF929625EA0E}">
        <p15:presenceInfo xmlns:p15="http://schemas.microsoft.com/office/powerpoint/2012/main" userId="Felipe Guzmán" providerId="None"/>
      </p:ext>
    </p:extLst>
  </p:cmAuthor>
  <p:cmAuthor id="2" name="Horacio Herrera" initials="HH" lastIdx="12" clrIdx="1">
    <p:extLst>
      <p:ext uri="{19B8F6BF-5375-455C-9EA6-DF929625EA0E}">
        <p15:presenceInfo xmlns:p15="http://schemas.microsoft.com/office/powerpoint/2012/main" userId="S-1-5-21-2747519216-3822579776-3378037438-20740" providerId="AD"/>
      </p:ext>
    </p:extLst>
  </p:cmAuthor>
  <p:cmAuthor id="3" name="Anibal Alarcón" initials="AA" lastIdx="7" clrIdx="2">
    <p:extLst>
      <p:ext uri="{19B8F6BF-5375-455C-9EA6-DF929625EA0E}">
        <p15:presenceInfo xmlns:p15="http://schemas.microsoft.com/office/powerpoint/2012/main" userId="S-1-5-21-2747519216-3822579776-3378037438-19972" providerId="AD"/>
      </p:ext>
    </p:extLst>
  </p:cmAuthor>
  <p:cmAuthor id="4" name="Juan Ortíz" initials="JO" lastIdx="5" clrIdx="3">
    <p:extLst>
      <p:ext uri="{19B8F6BF-5375-455C-9EA6-DF929625EA0E}">
        <p15:presenceInfo xmlns:p15="http://schemas.microsoft.com/office/powerpoint/2012/main" userId="S-1-5-21-2747519216-3822579776-3378037438-19913" providerId="AD"/>
      </p:ext>
    </p:extLst>
  </p:cmAuthor>
  <p:cmAuthor id="5" name="Cristóbal Gamboni" initials="CG" lastIdx="9" clrIdx="4">
    <p:extLst>
      <p:ext uri="{19B8F6BF-5375-455C-9EA6-DF929625EA0E}">
        <p15:presenceInfo xmlns:p15="http://schemas.microsoft.com/office/powerpoint/2012/main" userId="S-1-5-21-2747519216-3822579776-3378037438-20893" providerId="AD"/>
      </p:ext>
    </p:extLst>
  </p:cmAuthor>
  <p:cmAuthor id="6" name="Felipe Guzmán" initials="FG [2]" lastIdx="198" clrIdx="5">
    <p:extLst>
      <p:ext uri="{19B8F6BF-5375-455C-9EA6-DF929625EA0E}">
        <p15:presenceInfo xmlns:p15="http://schemas.microsoft.com/office/powerpoint/2012/main" userId="S-1-5-21-2747519216-3822579776-3378037438-20914" providerId="AD"/>
      </p:ext>
    </p:extLst>
  </p:cmAuthor>
  <p:cmAuthor id="7" name="María Josefina Henríquez" initials="MJH" lastIdx="3" clrIdx="6">
    <p:extLst>
      <p:ext uri="{19B8F6BF-5375-455C-9EA6-DF929625EA0E}">
        <p15:presenceInfo xmlns:p15="http://schemas.microsoft.com/office/powerpoint/2012/main" userId="María Josefina Henríquez" providerId="None"/>
      </p:ext>
    </p:extLst>
  </p:cmAuthor>
  <p:cmAuthor id="8" name="Tamara Gallardo" initials="TG" lastIdx="10" clrIdx="7">
    <p:extLst>
      <p:ext uri="{19B8F6BF-5375-455C-9EA6-DF929625EA0E}">
        <p15:presenceInfo xmlns:p15="http://schemas.microsoft.com/office/powerpoint/2012/main" userId="Tamara Gallardo" providerId="None"/>
      </p:ext>
    </p:extLst>
  </p:cmAuthor>
  <p:cmAuthor id="9" name="Gonzalo Valenzuela" initials="GV" lastIdx="6" clrIdx="8">
    <p:extLst>
      <p:ext uri="{19B8F6BF-5375-455C-9EA6-DF929625EA0E}">
        <p15:presenceInfo xmlns:p15="http://schemas.microsoft.com/office/powerpoint/2012/main" userId="S::gvalenzuela@hacienda.gov.cl::0914f126-e7a2-4b57-84ab-e9ed9b3c6366" providerId="AD"/>
      </p:ext>
    </p:extLst>
  </p:cmAuthor>
  <p:cmAuthor id="10" name="Italo González" initials="IG" lastIdx="13" clrIdx="9">
    <p:extLst>
      <p:ext uri="{19B8F6BF-5375-455C-9EA6-DF929625EA0E}">
        <p15:presenceInfo xmlns:p15="http://schemas.microsoft.com/office/powerpoint/2012/main" userId="S::igonzalez@hacienda.gov.cl::f5a7a0fe-2031-484a-b83c-beed8644bd18" providerId="AD"/>
      </p:ext>
    </p:extLst>
  </p:cmAuthor>
  <p:cmAuthor id="11" name="bloomberg" initials="b" lastIdx="2" clrIdx="10">
    <p:extLst>
      <p:ext uri="{19B8F6BF-5375-455C-9EA6-DF929625EA0E}">
        <p15:presenceInfo xmlns:p15="http://schemas.microsoft.com/office/powerpoint/2012/main" userId="bloomberg" providerId="None"/>
      </p:ext>
    </p:extLst>
  </p:cmAuthor>
  <p:cmAuthor id="12" name="Tamara Gallardo" initials="TG [2]" lastIdx="11" clrIdx="11">
    <p:extLst>
      <p:ext uri="{19B8F6BF-5375-455C-9EA6-DF929625EA0E}">
        <p15:presenceInfo xmlns:p15="http://schemas.microsoft.com/office/powerpoint/2012/main" userId="S::tgallardo@hacienda.gov.cl::f1a2ae5d-6de9-4288-a69b-21cc121f4c57" providerId="AD"/>
      </p:ext>
    </p:extLst>
  </p:cmAuthor>
  <p:cmAuthor id="13" name="María Josefina Henríquez" initials="MJH [2]" lastIdx="2" clrIdx="12">
    <p:extLst>
      <p:ext uri="{19B8F6BF-5375-455C-9EA6-DF929625EA0E}">
        <p15:presenceInfo xmlns:p15="http://schemas.microsoft.com/office/powerpoint/2012/main" userId="S-1-5-21-2747519216-3822579776-3378037438-20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06060"/>
    <a:srgbClr val="103C67"/>
    <a:srgbClr val="9933FF"/>
    <a:srgbClr val="FFCC99"/>
    <a:srgbClr val="FF7B58"/>
    <a:srgbClr val="4B7430"/>
    <a:srgbClr val="EAEAEA"/>
    <a:srgbClr val="E7E7E7"/>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9" autoAdjust="0"/>
    <p:restoredTop sz="95399" autoAdjust="0"/>
  </p:normalViewPr>
  <p:slideViewPr>
    <p:cSldViewPr snapToGrid="0">
      <p:cViewPr varScale="1">
        <p:scale>
          <a:sx n="68" d="100"/>
          <a:sy n="68" d="100"/>
        </p:scale>
        <p:origin x="1044" y="60"/>
      </p:cViewPr>
      <p:guideLst>
        <p:guide pos="1753"/>
        <p:guide pos="5155"/>
        <p:guide orient="horz" pos="28"/>
        <p:guide orient="horz" pos="4020"/>
        <p:guide pos="75"/>
        <p:guide pos="2570"/>
        <p:guide pos="7605"/>
        <p:guide orient="horz" pos="867"/>
        <p:guide pos="2525"/>
        <p:guide orient="horz" pos="3906"/>
        <p:guide orient="horz" pos="96"/>
        <p:guide pos="619"/>
        <p:guide orient="horz" pos="51"/>
        <p:guide pos="5110"/>
      </p:guideLst>
    </p:cSldViewPr>
  </p:slideViewPr>
  <p:notesTextViewPr>
    <p:cViewPr>
      <p:scale>
        <a:sx n="1" d="1"/>
        <a:sy n="1" d="1"/>
      </p:scale>
      <p:origin x="0" y="0"/>
    </p:cViewPr>
  </p:notesTextViewPr>
  <p:sorterViewPr>
    <p:cViewPr>
      <p:scale>
        <a:sx n="85" d="100"/>
        <a:sy n="85" d="100"/>
      </p:scale>
      <p:origin x="0" y="-255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microsoft.com/office/2018/10/relationships/authors" Targe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nicobohme\Downloads\Copia%20de%20Resumen%20Royalty%20al%2022.06.2022.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nicobohme\Downloads\Copia%20de%20Resumen%20Royalty%20al%2022.06.2022.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Users\nicobohme\Downloads\Copia%20de%20Resumen%20Royalty%20al%2022.06.2022.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Users\nicobohme\Downloads\Gradualidad%20reforma%20v05.07.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1" Type="http://schemas.openxmlformats.org/officeDocument/2006/relationships/oleObject" Target="file:///\\Users\nicobohme\Downloads\carga%20tributaria%20ajustada%20paises%20ocde%20v3.xls"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Libro4"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Users\nicobohme\Downloads\Cargas%20efectivas-%20Renta%20e%20IVA.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haciendachile-my.sharepoint.com/personal/sfreed_hacienda_gov_cl/Documents/Documentos/Gr&#225;ficos/Copia%20de%20tramos%20y%20tasas%20IGC%20ed.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Users\nicobohme\Downloads\Disminucio&#769;n%20de%20li&#769;ne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nicobohme\Downloads\Horas%20de%20Cumplimiento.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1330095143921E-2"/>
          <c:y val="0.13531108801960051"/>
          <c:w val="0.93417186374113159"/>
          <c:h val="0.46376058266489417"/>
        </c:manualLayout>
      </c:layout>
      <c:barChart>
        <c:barDir val="col"/>
        <c:grouping val="stacked"/>
        <c:varyColors val="0"/>
        <c:ser>
          <c:idx val="0"/>
          <c:order val="0"/>
          <c:tx>
            <c:strRef>
              <c:f>'Ingresos del gobierno central'!$C$4</c:f>
              <c:strCache>
                <c:ptCount val="1"/>
                <c:pt idx="0">
                  <c:v>Ingresos tributarios netos</c:v>
                </c:pt>
              </c:strCache>
            </c:strRef>
          </c:tx>
          <c:spPr>
            <a:solidFill>
              <a:srgbClr val="0070C0"/>
            </a:solidFill>
            <a:ln>
              <a:noFill/>
            </a:ln>
            <a:effectLst/>
          </c:spPr>
          <c:invertIfNegative val="0"/>
          <c:cat>
            <c:numRef>
              <c:f>'Ingresos del gobierno central'!$A$6:$A$37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'Ingresos del gobierno central'!$C$6:$C$37</c:f>
              <c:numCache>
                <c:formatCode>General</c:formatCode>
                <c:ptCount val="32"/>
                <c:pt idx="0">
                  <c:v>14.5</c:v>
                </c:pt>
                <c:pt idx="1">
                  <c:v>16.600000000000001</c:v>
                </c:pt>
                <c:pt idx="2">
                  <c:v>17.3</c:v>
                </c:pt>
                <c:pt idx="3">
                  <c:v>18.100000000000001</c:v>
                </c:pt>
                <c:pt idx="4">
                  <c:v>17.5</c:v>
                </c:pt>
                <c:pt idx="5">
                  <c:v>15.5</c:v>
                </c:pt>
                <c:pt idx="6">
                  <c:v>16.7</c:v>
                </c:pt>
                <c:pt idx="7">
                  <c:v>16.3</c:v>
                </c:pt>
                <c:pt idx="8">
                  <c:v>16.3</c:v>
                </c:pt>
                <c:pt idx="9">
                  <c:v>15.6</c:v>
                </c:pt>
                <c:pt idx="10">
                  <c:v>16.5</c:v>
                </c:pt>
                <c:pt idx="11">
                  <c:v>16.600000000000001</c:v>
                </c:pt>
                <c:pt idx="12">
                  <c:v>16.600000000000001</c:v>
                </c:pt>
                <c:pt idx="13">
                  <c:v>16</c:v>
                </c:pt>
                <c:pt idx="14">
                  <c:v>15</c:v>
                </c:pt>
                <c:pt idx="15">
                  <c:v>16.2</c:v>
                </c:pt>
                <c:pt idx="16">
                  <c:v>16.100000000000001</c:v>
                </c:pt>
                <c:pt idx="17">
                  <c:v>17.899999999999999</c:v>
                </c:pt>
                <c:pt idx="18">
                  <c:v>17.600000000000001</c:v>
                </c:pt>
                <c:pt idx="19">
                  <c:v>13.8</c:v>
                </c:pt>
                <c:pt idx="20">
                  <c:v>15.8</c:v>
                </c:pt>
                <c:pt idx="21">
                  <c:v>17.399999999999999</c:v>
                </c:pt>
                <c:pt idx="22" formatCode="0.0">
                  <c:v>17.518993150571909</c:v>
                </c:pt>
                <c:pt idx="23" formatCode="0.0">
                  <c:v>16.716319136096978</c:v>
                </c:pt>
                <c:pt idx="24" formatCode="0.0">
                  <c:v>16.549403369212573</c:v>
                </c:pt>
                <c:pt idx="25" formatCode="0.0">
                  <c:v>17.448814579458194</c:v>
                </c:pt>
                <c:pt idx="26" formatCode="0.0">
                  <c:v>17.18260336198524</c:v>
                </c:pt>
                <c:pt idx="27" formatCode="0.0">
                  <c:v>17.15086995487982</c:v>
                </c:pt>
                <c:pt idx="28" formatCode="0.0">
                  <c:v>18.108629875813925</c:v>
                </c:pt>
                <c:pt idx="29" formatCode="0.0">
                  <c:v>17.658994571653707</c:v>
                </c:pt>
                <c:pt idx="30" formatCode="0.0">
                  <c:v>16.123532164041674</c:v>
                </c:pt>
                <c:pt idx="31" formatCode="0.0">
                  <c:v>18.818580406675132</c:v>
                </c:pt>
              </c:numCache>
            </c:numRef>
          </c:val>
          <c:extLst>
            <c:ext xmlns:c16="http://schemas.microsoft.com/office/drawing/2014/chart" uri="{C3380CC4-5D6E-409C-BE32-E72D297353CC}">
              <c16:uniqueId val="{00000000-5B69-4580-8A03-B58FA9AF5A84}"/>
            </c:ext>
          </c:extLst>
        </c:ser>
        <c:ser>
          <c:idx val="1"/>
          <c:order val="1"/>
          <c:tx>
            <c:strRef>
              <c:f>'Ingresos del gobierno central'!$D$4</c:f>
              <c:strCache>
                <c:ptCount val="1"/>
                <c:pt idx="0">
                  <c:v>Ingresos no tributarios</c:v>
                </c:pt>
              </c:strCache>
            </c:strRef>
          </c:tx>
          <c:spPr>
            <a:solidFill>
              <a:srgbClr val="C00000"/>
            </a:solidFill>
            <a:ln>
              <a:noFill/>
            </a:ln>
            <a:effectLst/>
          </c:spPr>
          <c:invertIfNegative val="0"/>
          <c:cat>
            <c:numRef>
              <c:f>'Ingresos del gobierno central'!$A$6:$A$37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'Ingresos del gobierno central'!$D$6:$D$37</c:f>
              <c:numCache>
                <c:formatCode>0.0</c:formatCode>
                <c:ptCount val="32"/>
                <c:pt idx="0">
                  <c:v>6.1000000000000014</c:v>
                </c:pt>
                <c:pt idx="1">
                  <c:v>5.5</c:v>
                </c:pt>
                <c:pt idx="2">
                  <c:v>5.5999999999999979</c:v>
                </c:pt>
                <c:pt idx="3">
                  <c:v>5.0999999999999979</c:v>
                </c:pt>
                <c:pt idx="4">
                  <c:v>5</c:v>
                </c:pt>
                <c:pt idx="5">
                  <c:v>5.6999999999999993</c:v>
                </c:pt>
                <c:pt idx="6">
                  <c:v>4.6999999999999993</c:v>
                </c:pt>
                <c:pt idx="7">
                  <c:v>4.8999999999999986</c:v>
                </c:pt>
                <c:pt idx="8">
                  <c:v>4.3999999999999986</c:v>
                </c:pt>
                <c:pt idx="9">
                  <c:v>4.4000000000000004</c:v>
                </c:pt>
                <c:pt idx="10">
                  <c:v>4.6999999999999993</c:v>
                </c:pt>
                <c:pt idx="11">
                  <c:v>4.6999999999999993</c:v>
                </c:pt>
                <c:pt idx="12">
                  <c:v>4.0999999999999979</c:v>
                </c:pt>
                <c:pt idx="13">
                  <c:v>4.5</c:v>
                </c:pt>
                <c:pt idx="14">
                  <c:v>6.1999999999999993</c:v>
                </c:pt>
                <c:pt idx="15">
                  <c:v>6.6999999999999993</c:v>
                </c:pt>
                <c:pt idx="16">
                  <c:v>8.2999999999999972</c:v>
                </c:pt>
                <c:pt idx="17">
                  <c:v>7.6000000000000014</c:v>
                </c:pt>
                <c:pt idx="18">
                  <c:v>6.5999999999999979</c:v>
                </c:pt>
                <c:pt idx="19">
                  <c:v>5.1999999999999993</c:v>
                </c:pt>
                <c:pt idx="20">
                  <c:v>5.6999999999999993</c:v>
                </c:pt>
                <c:pt idx="21">
                  <c:v>5.3000000000000007</c:v>
                </c:pt>
                <c:pt idx="22">
                  <c:v>4.5901594791126925</c:v>
                </c:pt>
                <c:pt idx="23">
                  <c:v>4.2837170714113491</c:v>
                </c:pt>
                <c:pt idx="24">
                  <c:v>4.1137251878742411</c:v>
                </c:pt>
                <c:pt idx="25">
                  <c:v>3.7010361422847922</c:v>
                </c:pt>
                <c:pt idx="26">
                  <c:v>3.6801463546467019</c:v>
                </c:pt>
                <c:pt idx="27">
                  <c:v>3.8623018217434044</c:v>
                </c:pt>
                <c:pt idx="28">
                  <c:v>4.0728556044403987</c:v>
                </c:pt>
                <c:pt idx="29">
                  <c:v>4.0552322328145891</c:v>
                </c:pt>
                <c:pt idx="30">
                  <c:v>3.909752548557158</c:v>
                </c:pt>
                <c:pt idx="31">
                  <c:v>5.2308944570692724</c:v>
                </c:pt>
              </c:numCache>
            </c:numRef>
          </c:val>
          <c:extLst>
            <c:ext xmlns:c16="http://schemas.microsoft.com/office/drawing/2014/chart" uri="{C3380CC4-5D6E-409C-BE32-E72D297353CC}">
              <c16:uniqueId val="{00000001-5B69-4580-8A03-B58FA9AF5A84}"/>
            </c:ext>
          </c:extLst>
        </c:ser>
        <c:dLbls>
          <c:showLegendKey val="0"/>
          <c:showVal val="0"/>
          <c:showCatName val="0"/>
          <c:showSerName val="0"/>
          <c:showPercent val="0"/>
          <c:showBubbleSize val="0"/>
        </c:dLbls>
        <c:gapWidth val="80"/>
        <c:overlap val="100"/>
        <c:axId val="1929152992"/>
        <c:axId val="1929153824"/>
      </c:barChart>
      <c:catAx>
        <c:axId val="1929152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Helvetica Neue Light"/>
                <a:ea typeface="+mn-ea"/>
                <a:cs typeface="+mn-cs"/>
              </a:defRPr>
            </a:pPr>
            <a:endParaRPr lang="es-CL"/>
          </a:p>
        </c:txPr>
        <c:crossAx val="1929153824"/>
        <c:crosses val="autoZero"/>
        <c:auto val="1"/>
        <c:lblAlgn val="ctr"/>
        <c:lblOffset val="100"/>
        <c:noMultiLvlLbl val="0"/>
      </c:catAx>
      <c:valAx>
        <c:axId val="19291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Helvetica Neue Light"/>
                <a:ea typeface="+mn-ea"/>
                <a:cs typeface="+mn-cs"/>
              </a:defRPr>
            </a:pPr>
            <a:endParaRPr lang="es-CL"/>
          </a:p>
        </c:txPr>
        <c:crossAx val="192915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Helvetica Neue Ligh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Helvetica Neue Light"/>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'[Gráfico en Microsoft PowerPoint]Gráficos 22.06.22'!$I$163</c:f>
              <c:strCache>
                <c:ptCount val="1"/>
                <c:pt idx="0">
                  <c:v>Propuesta Gobierno</c:v>
                </c:pt>
              </c:strCache>
            </c:strRef>
          </c:tx>
          <c:spPr>
            <a:ln w="25400" cap="rnd">
              <a:solidFill>
                <a:srgbClr val="0070C0"/>
              </a:solidFill>
              <a:round/>
            </a:ln>
            <a:effectLst/>
          </c:spPr>
          <c:marker>
            <c:symbol val="none"/>
          </c:marker>
          <c:xVal>
            <c:numRef>
              <c:f>'[Gráfico en Microsoft PowerPoint]Datos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'[Gráfico en Microsoft PowerPoint]Datos Gráficos 22.06.2022'!$B$3:$B$43</c:f>
              <c:numCache>
                <c:formatCode>#,##0.0</c:formatCode>
                <c:ptCount val="41"/>
                <c:pt idx="0">
                  <c:v>2</c:v>
                </c:pt>
                <c:pt idx="1">
                  <c:v>2</c:v>
                </c:pt>
                <c:pt idx="2">
                  <c:v>2</c:v>
                </c:pt>
                <c:pt idx="3">
                  <c:v>2.1999999999999926</c:v>
                </c:pt>
                <c:pt idx="4">
                  <c:v>2.6000000000000094</c:v>
                </c:pt>
                <c:pt idx="5">
                  <c:v>3.0000000000000004</c:v>
                </c:pt>
                <c:pt idx="6">
                  <c:v>3.3999999999999884</c:v>
                </c:pt>
                <c:pt idx="7">
                  <c:v>3.7999999999999905</c:v>
                </c:pt>
                <c:pt idx="8">
                  <c:v>4.3999999999999853</c:v>
                </c:pt>
                <c:pt idx="9">
                  <c:v>5.2000000000000233</c:v>
                </c:pt>
                <c:pt idx="10">
                  <c:v>6.0000000000000009</c:v>
                </c:pt>
                <c:pt idx="11">
                  <c:v>6.7999999999999767</c:v>
                </c:pt>
                <c:pt idx="12">
                  <c:v>7.599999999999981</c:v>
                </c:pt>
                <c:pt idx="13">
                  <c:v>8.5999999999999783</c:v>
                </c:pt>
                <c:pt idx="14">
                  <c:v>9.7999999999999989</c:v>
                </c:pt>
                <c:pt idx="15">
                  <c:v>11.000000000000002</c:v>
                </c:pt>
                <c:pt idx="16">
                  <c:v>12.200000000000006</c:v>
                </c:pt>
                <c:pt idx="17">
                  <c:v>13.400000000000061</c:v>
                </c:pt>
                <c:pt idx="18">
                  <c:v>14.599999999999946</c:v>
                </c:pt>
                <c:pt idx="19">
                  <c:v>15.800000000000066</c:v>
                </c:pt>
                <c:pt idx="20">
                  <c:v>17.000000000000004</c:v>
                </c:pt>
                <c:pt idx="21">
                  <c:v>18.199999999999939</c:v>
                </c:pt>
                <c:pt idx="22">
                  <c:v>19.400000000000066</c:v>
                </c:pt>
                <c:pt idx="23">
                  <c:v>20.800000000000075</c:v>
                </c:pt>
                <c:pt idx="24">
                  <c:v>22.400000000000031</c:v>
                </c:pt>
                <c:pt idx="25">
                  <c:v>24</c:v>
                </c:pt>
                <c:pt idx="26">
                  <c:v>25.600000000000019</c:v>
                </c:pt>
                <c:pt idx="27">
                  <c:v>27.199999999999893</c:v>
                </c:pt>
                <c:pt idx="28">
                  <c:v>28.800000000000107</c:v>
                </c:pt>
                <c:pt idx="29">
                  <c:v>30.399999999999924</c:v>
                </c:pt>
                <c:pt idx="30">
                  <c:v>31.999999999999996</c:v>
                </c:pt>
                <c:pt idx="31">
                  <c:v>32</c:v>
                </c:pt>
                <c:pt idx="32">
                  <c:v>32</c:v>
                </c:pt>
                <c:pt idx="33">
                  <c:v>32</c:v>
                </c:pt>
                <c:pt idx="34">
                  <c:v>32</c:v>
                </c:pt>
                <c:pt idx="35">
                  <c:v>32</c:v>
                </c:pt>
                <c:pt idx="36">
                  <c:v>32</c:v>
                </c:pt>
                <c:pt idx="37">
                  <c:v>32</c:v>
                </c:pt>
                <c:pt idx="38">
                  <c:v>32</c:v>
                </c:pt>
                <c:pt idx="39">
                  <c:v>32</c:v>
                </c:pt>
                <c:pt idx="40">
                  <c:v>32</c:v>
                </c:pt>
              </c:numCache>
            </c:numRef>
          </c:yVal>
          <c:smooth val="0"/>
          <c:extLst>
            <c:ext xmlns:c16="http://schemas.microsoft.com/office/drawing/2014/chart" uri="{C3380CC4-5D6E-409C-BE32-E72D297353CC}">
              <c16:uniqueId val="{00000000-7569-460B-A268-FD70F3F90FAA}"/>
            </c:ext>
          </c:extLst>
        </c:ser>
        <c:ser>
          <c:idx val="1"/>
          <c:order val="1"/>
          <c:tx>
            <c:strRef>
              <c:f>'[Gráfico en Microsoft PowerPoint]Gráficos 22.06.22'!$I$164</c:f>
              <c:strCache>
                <c:ptCount val="1"/>
                <c:pt idx="0">
                  <c:v>Com. Minería Senado</c:v>
                </c:pt>
              </c:strCache>
            </c:strRef>
          </c:tx>
          <c:spPr>
            <a:ln w="25400" cap="rnd">
              <a:solidFill>
                <a:srgbClr val="C00000"/>
              </a:solidFill>
              <a:round/>
            </a:ln>
            <a:effectLst/>
          </c:spPr>
          <c:marker>
            <c:symbol val="none"/>
          </c:marker>
          <c:xVal>
            <c:numRef>
              <c:f>'[Gráfico en Microsoft PowerPoint]Datos Gráficos 22.06.2022'!$A$3:$A$42</c:f>
              <c:numCache>
                <c:formatCode>#,##0.0</c:formatCode>
                <c:ptCount val="40"/>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numCache>
            </c:numRef>
          </c:xVal>
          <c:yVal>
            <c:numRef>
              <c:f>'[Gráfico en Microsoft PowerPoint]Datos Gráficos 22.06.2022'!$C$3:$C$42</c:f>
              <c:numCache>
                <c:formatCode>#,##0.0</c:formatCode>
                <c:ptCount val="40"/>
                <c:pt idx="0">
                  <c:v>2</c:v>
                </c:pt>
                <c:pt idx="1">
                  <c:v>2.0238094329833984</c:v>
                </c:pt>
                <c:pt idx="2">
                  <c:v>2.0454545021057129</c:v>
                </c:pt>
                <c:pt idx="3">
                  <c:v>2.0760869979858398</c:v>
                </c:pt>
                <c:pt idx="4">
                  <c:v>2.1145832538604736</c:v>
                </c:pt>
                <c:pt idx="5">
                  <c:v>2.1500000953674316</c:v>
                </c:pt>
                <c:pt idx="6">
                  <c:v>2.201923131942749</c:v>
                </c:pt>
                <c:pt idx="7">
                  <c:v>2.25</c:v>
                </c:pt>
                <c:pt idx="8">
                  <c:v>2.3035714626312256</c:v>
                </c:pt>
                <c:pt idx="9">
                  <c:v>2.3620688915252686</c:v>
                </c:pt>
                <c:pt idx="10">
                  <c:v>2.4166667461395264</c:v>
                </c:pt>
                <c:pt idx="11">
                  <c:v>2.5483872890472412</c:v>
                </c:pt>
                <c:pt idx="12">
                  <c:v>2.671875</c:v>
                </c:pt>
                <c:pt idx="13">
                  <c:v>2.8257577419281006</c:v>
                </c:pt>
                <c:pt idx="14">
                  <c:v>3.0073530673980713</c:v>
                </c:pt>
                <c:pt idx="15">
                  <c:v>3.1785717010498047</c:v>
                </c:pt>
                <c:pt idx="16">
                  <c:v>3.4097225666046143</c:v>
                </c:pt>
                <c:pt idx="17">
                  <c:v>3.6283786296844482</c:v>
                </c:pt>
                <c:pt idx="18">
                  <c:v>3.8684213161468506</c:v>
                </c:pt>
                <c:pt idx="19">
                  <c:v>4.1282052993774414</c:v>
                </c:pt>
                <c:pt idx="20">
                  <c:v>4.375</c:v>
                </c:pt>
                <c:pt idx="21">
                  <c:v>4.6707315444946289</c:v>
                </c:pt>
                <c:pt idx="22">
                  <c:v>4.9523811340332031</c:v>
                </c:pt>
                <c:pt idx="23">
                  <c:v>5.25</c:v>
                </c:pt>
                <c:pt idx="24">
                  <c:v>5.5625</c:v>
                </c:pt>
                <c:pt idx="25">
                  <c:v>5.8611111640930176</c:v>
                </c:pt>
                <c:pt idx="26">
                  <c:v>6.2119565010070801</c:v>
                </c:pt>
                <c:pt idx="27">
                  <c:v>6.5478725433349609</c:v>
                </c:pt>
                <c:pt idx="28">
                  <c:v>6.9010419845581055</c:v>
                </c:pt>
                <c:pt idx="29">
                  <c:v>7.2704081535339355</c:v>
                </c:pt>
                <c:pt idx="30">
                  <c:v>7.625</c:v>
                </c:pt>
                <c:pt idx="31">
                  <c:v>8.0245094299316406</c:v>
                </c:pt>
                <c:pt idx="32">
                  <c:v>8.4086542129516602</c:v>
                </c:pt>
                <c:pt idx="33">
                  <c:v>8.8160371780395508</c:v>
                </c:pt>
                <c:pt idx="34">
                  <c:v>9.2453699111938477</c:v>
                </c:pt>
                <c:pt idx="35">
                  <c:v>9.6590909957885742</c:v>
                </c:pt>
                <c:pt idx="36">
                  <c:v>10.129464149475098</c:v>
                </c:pt>
                <c:pt idx="37">
                  <c:v>10.583333015441895</c:v>
                </c:pt>
                <c:pt idx="38">
                  <c:v>11.056035041809082</c:v>
                </c:pt>
                <c:pt idx="39">
                  <c:v>11.546609878540039</c:v>
                </c:pt>
              </c:numCache>
            </c:numRef>
          </c:yVal>
          <c:smooth val="0"/>
          <c:extLst>
            <c:ext xmlns:c16="http://schemas.microsoft.com/office/drawing/2014/chart" uri="{C3380CC4-5D6E-409C-BE32-E72D297353CC}">
              <c16:uniqueId val="{00000001-7569-460B-A268-FD70F3F90FAA}"/>
            </c:ext>
          </c:extLst>
        </c:ser>
        <c:dLbls>
          <c:showLegendKey val="0"/>
          <c:showVal val="0"/>
          <c:showCatName val="0"/>
          <c:showSerName val="0"/>
          <c:showPercent val="0"/>
          <c:showBubbleSize val="0"/>
        </c:dLbls>
        <c:axId val="1058744432"/>
        <c:axId val="1058730288"/>
      </c:scatterChart>
      <c:valAx>
        <c:axId val="1058744432"/>
        <c:scaling>
          <c:orientation val="minMax"/>
          <c:max val="5"/>
          <c:min val="2"/>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L"/>
                  <a:t>Precio del Cobre en US$/lb</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title>
        <c:numFmt formatCode="#,##0.0"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s-CL"/>
          </a:p>
        </c:txPr>
        <c:crossAx val="1058730288"/>
        <c:crossesAt val="-5"/>
        <c:crossBetween val="midCat"/>
        <c:majorUnit val="0.1"/>
        <c:minorUnit val="0.1"/>
      </c:valAx>
      <c:valAx>
        <c:axId val="1058730288"/>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L"/>
                  <a:t>% sobre el Margen Operacional Minero Ajustado</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L"/>
          </a:p>
        </c:txPr>
        <c:crossAx val="1058744432"/>
        <c:crosses val="autoZero"/>
        <c:crossBetween val="midCat"/>
        <c:majorUnit val="5"/>
      </c:valAx>
      <c:spPr>
        <a:no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legendEntry>
      <c:layout>
        <c:manualLayout>
          <c:xMode val="edge"/>
          <c:yMode val="edge"/>
          <c:x val="3.029018225868619E-3"/>
          <c:y val="0.87597530665201795"/>
          <c:w val="0.98694895655525572"/>
          <c:h val="0.103485537819943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legend>
    <c:plotVisOnly val="1"/>
    <c:dispBlanksAs val="gap"/>
    <c:showDLblsOverMax val="0"/>
  </c:chart>
  <c:spPr>
    <a:noFill/>
    <a:ln>
      <a:noFill/>
    </a:ln>
    <a:effectLst/>
  </c:spPr>
  <c:txPr>
    <a:bodyPr/>
    <a:lstStyle/>
    <a:p>
      <a:pPr>
        <a:defRPr sz="1200">
          <a:solidFill>
            <a:schemeClr val="tx1"/>
          </a:solidFill>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'Gráficos 22.06.22'!$I$124</c:f>
              <c:strCache>
                <c:ptCount val="1"/>
                <c:pt idx="0">
                  <c:v>Cámara</c:v>
                </c:pt>
              </c:strCache>
            </c:strRef>
          </c:tx>
          <c:spPr>
            <a:ln w="25400" cap="rnd">
              <a:solidFill>
                <a:srgbClr val="FFC00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22.06.2022'!$AL$3:$AL$43</c:f>
              <c:numCache>
                <c:formatCode>0.0</c:formatCode>
                <c:ptCount val="41"/>
                <c:pt idx="0">
                  <c:v>9.5631958951794466E-2</c:v>
                </c:pt>
                <c:pt idx="1">
                  <c:v>0.12206188060515716</c:v>
                </c:pt>
                <c:pt idx="2">
                  <c:v>0.14548924799492913</c:v>
                </c:pt>
                <c:pt idx="3">
                  <c:v>0.16637493587203012</c:v>
                </c:pt>
                <c:pt idx="4">
                  <c:v>0.18364109095399347</c:v>
                </c:pt>
                <c:pt idx="5">
                  <c:v>0.19556553967379153</c:v>
                </c:pt>
                <c:pt idx="6">
                  <c:v>0.25311074753508239</c:v>
                </c:pt>
                <c:pt idx="7">
                  <c:v>0.30735880208716976</c:v>
                </c:pt>
                <c:pt idx="8">
                  <c:v>0.36162366355079983</c:v>
                </c:pt>
                <c:pt idx="9">
                  <c:v>0.4171640231766704</c:v>
                </c:pt>
                <c:pt idx="10">
                  <c:v>0.47217815305126193</c:v>
                </c:pt>
                <c:pt idx="11">
                  <c:v>0.55688026733383944</c:v>
                </c:pt>
                <c:pt idx="12">
                  <c:v>0.64119379592565062</c:v>
                </c:pt>
                <c:pt idx="13">
                  <c:v>0.72452849517892093</c:v>
                </c:pt>
                <c:pt idx="14">
                  <c:v>0.80614540397085954</c:v>
                </c:pt>
                <c:pt idx="15">
                  <c:v>0.88746994454539063</c:v>
                </c:pt>
                <c:pt idx="16">
                  <c:v>0.98801970719113663</c:v>
                </c:pt>
                <c:pt idx="17">
                  <c:v>1.0884744292341419</c:v>
                </c:pt>
                <c:pt idx="18">
                  <c:v>1.188350613156526</c:v>
                </c:pt>
                <c:pt idx="19">
                  <c:v>1.287996102071612</c:v>
                </c:pt>
                <c:pt idx="20">
                  <c:v>1.3874502023620909</c:v>
                </c:pt>
                <c:pt idx="21">
                  <c:v>1.5155992268870992</c:v>
                </c:pt>
                <c:pt idx="22">
                  <c:v>1.6433351714367654</c:v>
                </c:pt>
                <c:pt idx="23">
                  <c:v>1.7708426361133129</c:v>
                </c:pt>
                <c:pt idx="24">
                  <c:v>1.8976353344959334</c:v>
                </c:pt>
                <c:pt idx="25">
                  <c:v>2.0242556366442055</c:v>
                </c:pt>
                <c:pt idx="26">
                  <c:v>2.1504490844990682</c:v>
                </c:pt>
                <c:pt idx="27">
                  <c:v>2.2765468148330039</c:v>
                </c:pt>
                <c:pt idx="28">
                  <c:v>2.4021119253079806</c:v>
                </c:pt>
                <c:pt idx="29">
                  <c:v>2.5272569210159488</c:v>
                </c:pt>
                <c:pt idx="30">
                  <c:v>2.6527208573647321</c:v>
                </c:pt>
                <c:pt idx="31">
                  <c:v>2.7784389874521418</c:v>
                </c:pt>
                <c:pt idx="32">
                  <c:v>2.9022422281651981</c:v>
                </c:pt>
                <c:pt idx="33">
                  <c:v>3.0262457876654492</c:v>
                </c:pt>
                <c:pt idx="34">
                  <c:v>3.1499978868871792</c:v>
                </c:pt>
                <c:pt idx="35">
                  <c:v>3.2739095814980108</c:v>
                </c:pt>
                <c:pt idx="36">
                  <c:v>3.3971266935811819</c:v>
                </c:pt>
                <c:pt idx="37">
                  <c:v>3.5203050266331624</c:v>
                </c:pt>
                <c:pt idx="38">
                  <c:v>3.6431036666041234</c:v>
                </c:pt>
                <c:pt idx="39">
                  <c:v>3.7657919650425953</c:v>
                </c:pt>
                <c:pt idx="40">
                  <c:v>3.8910799722887814</c:v>
                </c:pt>
              </c:numCache>
            </c:numRef>
          </c:yVal>
          <c:smooth val="0"/>
          <c:extLst>
            <c:ext xmlns:c16="http://schemas.microsoft.com/office/drawing/2014/chart" uri="{C3380CC4-5D6E-409C-BE32-E72D297353CC}">
              <c16:uniqueId val="{00000000-EC84-407C-985A-BFFC8C4CE4D6}"/>
            </c:ext>
          </c:extLst>
        </c:ser>
        <c:ser>
          <c:idx val="1"/>
          <c:order val="1"/>
          <c:tx>
            <c:strRef>
              <c:f>'Gráficos 22.06.22'!$I$125</c:f>
              <c:strCache>
                <c:ptCount val="1"/>
                <c:pt idx="0">
                  <c:v>Proyecto Gobierno</c:v>
                </c:pt>
              </c:strCache>
            </c:strRef>
          </c:tx>
          <c:spPr>
            <a:ln w="25400" cap="rnd">
              <a:solidFill>
                <a:srgbClr val="0070C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22.06.2022'!$AJ$3:$AJ$43</c:f>
              <c:numCache>
                <c:formatCode>0.0</c:formatCode>
                <c:ptCount val="41"/>
                <c:pt idx="0">
                  <c:v>4.8985635355193888E-2</c:v>
                </c:pt>
                <c:pt idx="1">
                  <c:v>5.5405306147374468E-2</c:v>
                </c:pt>
                <c:pt idx="2">
                  <c:v>5.955817754353096E-2</c:v>
                </c:pt>
                <c:pt idx="3">
                  <c:v>6.7818281464104374E-2</c:v>
                </c:pt>
                <c:pt idx="4">
                  <c:v>7.5944979718452599E-2</c:v>
                </c:pt>
                <c:pt idx="5">
                  <c:v>8.7362367640057323E-2</c:v>
                </c:pt>
                <c:pt idx="6">
                  <c:v>9.8677291704859643E-2</c:v>
                </c:pt>
                <c:pt idx="7">
                  <c:v>0.10777938361561069</c:v>
                </c:pt>
                <c:pt idx="8">
                  <c:v>0.12626014170269223</c:v>
                </c:pt>
                <c:pt idx="9">
                  <c:v>0.15092870684317308</c:v>
                </c:pt>
                <c:pt idx="10">
                  <c:v>0.17756777437746793</c:v>
                </c:pt>
                <c:pt idx="11">
                  <c:v>0.21001578849351149</c:v>
                </c:pt>
                <c:pt idx="12">
                  <c:v>0.24496495035644647</c:v>
                </c:pt>
                <c:pt idx="13">
                  <c:v>0.28816313120172482</c:v>
                </c:pt>
                <c:pt idx="14">
                  <c:v>0.33931712085465204</c:v>
                </c:pt>
                <c:pt idx="15">
                  <c:v>0.39499043986425769</c:v>
                </c:pt>
                <c:pt idx="16">
                  <c:v>0.45440746425174899</c:v>
                </c:pt>
                <c:pt idx="17">
                  <c:v>0.51789986684434353</c:v>
                </c:pt>
                <c:pt idx="18">
                  <c:v>0.58426211888638291</c:v>
                </c:pt>
                <c:pt idx="19">
                  <c:v>0.6546965173326984</c:v>
                </c:pt>
                <c:pt idx="20">
                  <c:v>0.72932743332870598</c:v>
                </c:pt>
                <c:pt idx="21">
                  <c:v>0.80701416044896246</c:v>
                </c:pt>
                <c:pt idx="22">
                  <c:v>0.88854466756475792</c:v>
                </c:pt>
                <c:pt idx="23">
                  <c:v>0.98372124060509858</c:v>
                </c:pt>
                <c:pt idx="24">
                  <c:v>1.09221672178707</c:v>
                </c:pt>
                <c:pt idx="25">
                  <c:v>1.20632619106919</c:v>
                </c:pt>
                <c:pt idx="26">
                  <c:v>1.325209402155658</c:v>
                </c:pt>
                <c:pt idx="27">
                  <c:v>1.4498276343140057</c:v>
                </c:pt>
                <c:pt idx="28">
                  <c:v>1.5789300046254013</c:v>
                </c:pt>
                <c:pt idx="29">
                  <c:v>1.7129586141595481</c:v>
                </c:pt>
                <c:pt idx="30">
                  <c:v>1.8535490751876049</c:v>
                </c:pt>
                <c:pt idx="31">
                  <c:v>1.9035232578477606</c:v>
                </c:pt>
                <c:pt idx="32">
                  <c:v>1.950508930523813</c:v>
                </c:pt>
                <c:pt idx="33">
                  <c:v>1.9977603187307083</c:v>
                </c:pt>
                <c:pt idx="34">
                  <c:v>2.0448776049320871</c:v>
                </c:pt>
                <c:pt idx="35">
                  <c:v>2.0930922541650911</c:v>
                </c:pt>
                <c:pt idx="36">
                  <c:v>2.1398126806402424</c:v>
                </c:pt>
                <c:pt idx="37">
                  <c:v>2.1866871608009419</c:v>
                </c:pt>
                <c:pt idx="38">
                  <c:v>2.2331317141043501</c:v>
                </c:pt>
                <c:pt idx="39">
                  <c:v>2.2796429406256995</c:v>
                </c:pt>
                <c:pt idx="40">
                  <c:v>2.3312787575814684</c:v>
                </c:pt>
              </c:numCache>
            </c:numRef>
          </c:yVal>
          <c:smooth val="0"/>
          <c:extLst>
            <c:ext xmlns:c16="http://schemas.microsoft.com/office/drawing/2014/chart" uri="{C3380CC4-5D6E-409C-BE32-E72D297353CC}">
              <c16:uniqueId val="{00000001-EC84-407C-985A-BFFC8C4CE4D6}"/>
            </c:ext>
          </c:extLst>
        </c:ser>
        <c:ser>
          <c:idx val="2"/>
          <c:order val="2"/>
          <c:tx>
            <c:strRef>
              <c:f>'Gráficos 22.06.22'!$I$126</c:f>
              <c:strCache>
                <c:ptCount val="1"/>
                <c:pt idx="0">
                  <c:v>Com. Minería Senado</c:v>
                </c:pt>
              </c:strCache>
            </c:strRef>
          </c:tx>
          <c:spPr>
            <a:ln w="25400" cap="rnd">
              <a:solidFill>
                <a:srgbClr val="C0000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22.06.2022'!$AK$3:$AK$43</c:f>
              <c:numCache>
                <c:formatCode>0.0</c:formatCode>
                <c:ptCount val="41"/>
                <c:pt idx="0">
                  <c:v>4.8985635677535895E-2</c:v>
                </c:pt>
                <c:pt idx="1">
                  <c:v>5.0696587089376285E-2</c:v>
                </c:pt>
                <c:pt idx="2">
                  <c:v>5.0336880984836234E-2</c:v>
                </c:pt>
                <c:pt idx="3">
                  <c:v>8.4165075920742419E-2</c:v>
                </c:pt>
                <c:pt idx="4">
                  <c:v>8.2384868122809429E-2</c:v>
                </c:pt>
                <c:pt idx="5">
                  <c:v>8.2917925661756361E-2</c:v>
                </c:pt>
                <c:pt idx="6">
                  <c:v>8.2728220125722202E-2</c:v>
                </c:pt>
                <c:pt idx="7">
                  <c:v>7.9725766191076963E-2</c:v>
                </c:pt>
                <c:pt idx="8">
                  <c:v>8.0239340795690034E-2</c:v>
                </c:pt>
                <c:pt idx="9">
                  <c:v>8.0378554258783652E-2</c:v>
                </c:pt>
                <c:pt idx="10">
                  <c:v>8.0192626832816541E-2</c:v>
                </c:pt>
                <c:pt idx="11">
                  <c:v>8.1421090060143503E-2</c:v>
                </c:pt>
                <c:pt idx="12">
                  <c:v>8.269188791201984E-2</c:v>
                </c:pt>
                <c:pt idx="13">
                  <c:v>8.4765791009347669E-2</c:v>
                </c:pt>
                <c:pt idx="14">
                  <c:v>8.7378668938036794E-2</c:v>
                </c:pt>
                <c:pt idx="15">
                  <c:v>0.13554195426373944</c:v>
                </c:pt>
                <c:pt idx="16">
                  <c:v>0.14199655741892997</c:v>
                </c:pt>
                <c:pt idx="17">
                  <c:v>0.14887636125310313</c:v>
                </c:pt>
                <c:pt idx="18">
                  <c:v>0.15623093036055222</c:v>
                </c:pt>
                <c:pt idx="19">
                  <c:v>0.16530556663083329</c:v>
                </c:pt>
                <c:pt idx="20">
                  <c:v>0.17493879192043998</c:v>
                </c:pt>
                <c:pt idx="21">
                  <c:v>0.18665437356498391</c:v>
                </c:pt>
                <c:pt idx="22">
                  <c:v>0.19860435972848756</c:v>
                </c:pt>
                <c:pt idx="23">
                  <c:v>0.21252311666461587</c:v>
                </c:pt>
                <c:pt idx="24">
                  <c:v>0.22711724454559024</c:v>
                </c:pt>
                <c:pt idx="25">
                  <c:v>0.24238441348348128</c:v>
                </c:pt>
                <c:pt idx="26">
                  <c:v>0.26089588367102245</c:v>
                </c:pt>
                <c:pt idx="27">
                  <c:v>0.28022891205494777</c:v>
                </c:pt>
                <c:pt idx="28">
                  <c:v>0.3008611540268471</c:v>
                </c:pt>
                <c:pt idx="29">
                  <c:v>0.32326237791441276</c:v>
                </c:pt>
                <c:pt idx="30">
                  <c:v>0.34730760527991289</c:v>
                </c:pt>
                <c:pt idx="31">
                  <c:v>0.37601501188579978</c:v>
                </c:pt>
                <c:pt idx="32">
                  <c:v>0.40213748326221965</c:v>
                </c:pt>
                <c:pt idx="33">
                  <c:v>0.43134708837908387</c:v>
                </c:pt>
                <c:pt idx="34">
                  <c:v>0.46327847708471659</c:v>
                </c:pt>
                <c:pt idx="35">
                  <c:v>0.49671700543656649</c:v>
                </c:pt>
                <c:pt idx="36">
                  <c:v>0.53403716060209994</c:v>
                </c:pt>
                <c:pt idx="37">
                  <c:v>0.57194511026094108</c:v>
                </c:pt>
                <c:pt idx="38">
                  <c:v>0.61236030041386424</c:v>
                </c:pt>
                <c:pt idx="39">
                  <c:v>0.65580443770929553</c:v>
                </c:pt>
                <c:pt idx="40">
                  <c:v>0.70480261007281486</c:v>
                </c:pt>
              </c:numCache>
            </c:numRef>
          </c:yVal>
          <c:smooth val="0"/>
          <c:extLst>
            <c:ext xmlns:c16="http://schemas.microsoft.com/office/drawing/2014/chart" uri="{C3380CC4-5D6E-409C-BE32-E72D297353CC}">
              <c16:uniqueId val="{00000002-EC84-407C-985A-BFFC8C4CE4D6}"/>
            </c:ext>
          </c:extLst>
        </c:ser>
        <c:dLbls>
          <c:showLegendKey val="0"/>
          <c:showVal val="0"/>
          <c:showCatName val="0"/>
          <c:showSerName val="0"/>
          <c:showPercent val="0"/>
          <c:showBubbleSize val="0"/>
        </c:dLbls>
        <c:axId val="1058744432"/>
        <c:axId val="1058730288"/>
      </c:scatterChart>
      <c:valAx>
        <c:axId val="1058744432"/>
        <c:scaling>
          <c:orientation val="minMax"/>
          <c:max val="5"/>
          <c:min val="2.5"/>
        </c:scaling>
        <c:delete val="0"/>
        <c:axPos val="b"/>
        <c:title>
          <c:tx>
            <c:rich>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r>
                  <a:rPr lang="es-CL"/>
                  <a:t>Precio del Cobre en US$/lb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title>
        <c:numFmt formatCode="#,##0.0"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30288"/>
        <c:crosses val="autoZero"/>
        <c:crossBetween val="midCat"/>
        <c:majorUnit val="0.1"/>
        <c:minorUnit val="0.1"/>
      </c:valAx>
      <c:valAx>
        <c:axId val="1058730288"/>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44432"/>
        <c:crosses val="autoZero"/>
        <c:crossBetween val="midCat"/>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84709185188902E-2"/>
          <c:y val="3.0808733292057359E-2"/>
          <c:w val="0.90560523481895638"/>
          <c:h val="0.63538023612223649"/>
        </c:manualLayout>
      </c:layout>
      <c:scatterChart>
        <c:scatterStyle val="lineMarker"/>
        <c:varyColors val="0"/>
        <c:ser>
          <c:idx val="0"/>
          <c:order val="0"/>
          <c:tx>
            <c:strRef>
              <c:f>'Gráficos 22.06.22'!$I$4</c:f>
              <c:strCache>
                <c:ptCount val="1"/>
                <c:pt idx="0">
                  <c:v>Situación actual</c:v>
                </c:pt>
              </c:strCache>
            </c:strRef>
          </c:tx>
          <c:spPr>
            <a:ln w="25400" cap="rnd">
              <a:solidFill>
                <a:schemeClr val="tx1"/>
              </a:solidFill>
              <a:prstDash val="solid"/>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22.06.2022'!$I$3:$I$43</c:f>
              <c:numCache>
                <c:formatCode>#,##0.0</c:formatCode>
                <c:ptCount val="41"/>
                <c:pt idx="0">
                  <c:v>-0.69906085729598999</c:v>
                </c:pt>
                <c:pt idx="1">
                  <c:v>1.3226757049560547</c:v>
                </c:pt>
                <c:pt idx="2">
                  <c:v>3.2165892124176025</c:v>
                </c:pt>
                <c:pt idx="3">
                  <c:v>5.0268583297729492</c:v>
                </c:pt>
                <c:pt idx="4">
                  <c:v>6.8028650283813477</c:v>
                </c:pt>
                <c:pt idx="5">
                  <c:v>8.4881868362426758</c:v>
                </c:pt>
                <c:pt idx="6">
                  <c:v>10.14722728729248</c:v>
                </c:pt>
                <c:pt idx="7">
                  <c:v>11.750110626220703</c:v>
                </c:pt>
                <c:pt idx="8">
                  <c:v>13.358545303344727</c:v>
                </c:pt>
                <c:pt idx="9">
                  <c:v>14.959380149841309</c:v>
                </c:pt>
                <c:pt idx="10">
                  <c:v>16.562793731689453</c:v>
                </c:pt>
                <c:pt idx="11">
                  <c:v>18.154090881347656</c:v>
                </c:pt>
                <c:pt idx="12">
                  <c:v>19.747608184814453</c:v>
                </c:pt>
                <c:pt idx="13">
                  <c:v>21.342744827270508</c:v>
                </c:pt>
                <c:pt idx="14">
                  <c:v>22.927743911743164</c:v>
                </c:pt>
                <c:pt idx="15">
                  <c:v>24.512763977050781</c:v>
                </c:pt>
                <c:pt idx="16">
                  <c:v>26.09205436706543</c:v>
                </c:pt>
                <c:pt idx="17">
                  <c:v>27.672607421875</c:v>
                </c:pt>
                <c:pt idx="18">
                  <c:v>29.239034652709961</c:v>
                </c:pt>
                <c:pt idx="19">
                  <c:v>30.808956146240234</c:v>
                </c:pt>
                <c:pt idx="20">
                  <c:v>32.379077911376953</c:v>
                </c:pt>
                <c:pt idx="21">
                  <c:v>33.944206237792969</c:v>
                </c:pt>
                <c:pt idx="22">
                  <c:v>35.506721496582031</c:v>
                </c:pt>
                <c:pt idx="23">
                  <c:v>37.073944091796875</c:v>
                </c:pt>
                <c:pt idx="24">
                  <c:v>38.627876281738281</c:v>
                </c:pt>
                <c:pt idx="25">
                  <c:v>40.184440612792969</c:v>
                </c:pt>
                <c:pt idx="26">
                  <c:v>41.739269256591797</c:v>
                </c:pt>
                <c:pt idx="27">
                  <c:v>43.294853210449219</c:v>
                </c:pt>
                <c:pt idx="28">
                  <c:v>44.846912384033203</c:v>
                </c:pt>
                <c:pt idx="29">
                  <c:v>46.394123077392578</c:v>
                </c:pt>
                <c:pt idx="30">
                  <c:v>47.955303192138672</c:v>
                </c:pt>
                <c:pt idx="31">
                  <c:v>49.506393432617188</c:v>
                </c:pt>
                <c:pt idx="32">
                  <c:v>51.021007537841797</c:v>
                </c:pt>
                <c:pt idx="33">
                  <c:v>52.557285308837891</c:v>
                </c:pt>
                <c:pt idx="34">
                  <c:v>54.092765808105469</c:v>
                </c:pt>
                <c:pt idx="35">
                  <c:v>55.637050628662109</c:v>
                </c:pt>
                <c:pt idx="36">
                  <c:v>57.169197082519531</c:v>
                </c:pt>
                <c:pt idx="37">
                  <c:v>58.700717926025391</c:v>
                </c:pt>
                <c:pt idx="38">
                  <c:v>60.231086730957031</c:v>
                </c:pt>
                <c:pt idx="39">
                  <c:v>61.757427215576172</c:v>
                </c:pt>
                <c:pt idx="40">
                  <c:v>63.316188812255859</c:v>
                </c:pt>
              </c:numCache>
            </c:numRef>
          </c:yVal>
          <c:smooth val="0"/>
          <c:extLst>
            <c:ext xmlns:c16="http://schemas.microsoft.com/office/drawing/2014/chart" uri="{C3380CC4-5D6E-409C-BE32-E72D297353CC}">
              <c16:uniqueId val="{00000000-83E4-6941-AF2D-06892B57A8B9}"/>
            </c:ext>
          </c:extLst>
        </c:ser>
        <c:ser>
          <c:idx val="1"/>
          <c:order val="1"/>
          <c:tx>
            <c:strRef>
              <c:f>'Gráficos 22.06.22'!$I$5</c:f>
              <c:strCache>
                <c:ptCount val="1"/>
                <c:pt idx="0">
                  <c:v>Proyecto Gobierno</c:v>
                </c:pt>
              </c:strCache>
            </c:strRef>
          </c:tx>
          <c:spPr>
            <a:ln w="25400" cap="rnd">
              <a:solidFill>
                <a:srgbClr val="0070C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22.06.2022'!$J$3:$J$43</c:f>
              <c:numCache>
                <c:formatCode>#,##0.0</c:formatCode>
                <c:ptCount val="41"/>
                <c:pt idx="0">
                  <c:v>-1.2804127931594849</c:v>
                </c:pt>
                <c:pt idx="1">
                  <c:v>0.66614753007888794</c:v>
                </c:pt>
                <c:pt idx="2">
                  <c:v>2.5845372676849365</c:v>
                </c:pt>
                <c:pt idx="3">
                  <c:v>4.3186421394348145</c:v>
                </c:pt>
                <c:pt idx="4">
                  <c:v>6.0149660110473633</c:v>
                </c:pt>
                <c:pt idx="5">
                  <c:v>7.6197953224182129</c:v>
                </c:pt>
                <c:pt idx="6">
                  <c:v>9.1969223022460938</c:v>
                </c:pt>
                <c:pt idx="7">
                  <c:v>10.729212760925293</c:v>
                </c:pt>
                <c:pt idx="8">
                  <c:v>12.182003021240234</c:v>
                </c:pt>
                <c:pt idx="9">
                  <c:v>13.573585510253906</c:v>
                </c:pt>
                <c:pt idx="10">
                  <c:v>14.939221382141113</c:v>
                </c:pt>
                <c:pt idx="11">
                  <c:v>16.255893707275391</c:v>
                </c:pt>
                <c:pt idx="12">
                  <c:v>17.546964645385742</c:v>
                </c:pt>
                <c:pt idx="13">
                  <c:v>18.757719039916992</c:v>
                </c:pt>
                <c:pt idx="14">
                  <c:v>19.878505706787109</c:v>
                </c:pt>
                <c:pt idx="15">
                  <c:v>20.960811614990234</c:v>
                </c:pt>
                <c:pt idx="16">
                  <c:v>22.00462532043457</c:v>
                </c:pt>
                <c:pt idx="17">
                  <c:v>23.00993537902832</c:v>
                </c:pt>
                <c:pt idx="18">
                  <c:v>23.976741790771484</c:v>
                </c:pt>
                <c:pt idx="19">
                  <c:v>24.905033111572266</c:v>
                </c:pt>
                <c:pt idx="20">
                  <c:v>25.794805526733398</c:v>
                </c:pt>
                <c:pt idx="21">
                  <c:v>26.646053314208984</c:v>
                </c:pt>
                <c:pt idx="22">
                  <c:v>27.458774566650391</c:v>
                </c:pt>
                <c:pt idx="23">
                  <c:v>28.146125793457031</c:v>
                </c:pt>
                <c:pt idx="24">
                  <c:v>28.698457717895508</c:v>
                </c:pt>
                <c:pt idx="25">
                  <c:v>29.199394226074219</c:v>
                </c:pt>
                <c:pt idx="26">
                  <c:v>29.648933410644531</c:v>
                </c:pt>
                <c:pt idx="27">
                  <c:v>30.047065734863281</c:v>
                </c:pt>
                <c:pt idx="28">
                  <c:v>30.393795013427734</c:v>
                </c:pt>
                <c:pt idx="29">
                  <c:v>30.689115524291992</c:v>
                </c:pt>
                <c:pt idx="30">
                  <c:v>30.933025360107422</c:v>
                </c:pt>
                <c:pt idx="31">
                  <c:v>32.025928497314453</c:v>
                </c:pt>
                <c:pt idx="32">
                  <c:v>33.118850708007813</c:v>
                </c:pt>
                <c:pt idx="33">
                  <c:v>34.211788177490234</c:v>
                </c:pt>
                <c:pt idx="34">
                  <c:v>35.304740905761719</c:v>
                </c:pt>
                <c:pt idx="35">
                  <c:v>36.397705078125</c:v>
                </c:pt>
                <c:pt idx="36">
                  <c:v>37.490684509277344</c:v>
                </c:pt>
                <c:pt idx="37">
                  <c:v>38.583671569824219</c:v>
                </c:pt>
                <c:pt idx="38">
                  <c:v>39.676673889160156</c:v>
                </c:pt>
                <c:pt idx="39">
                  <c:v>40.769687652587891</c:v>
                </c:pt>
                <c:pt idx="40">
                  <c:v>41.862709045410156</c:v>
                </c:pt>
              </c:numCache>
            </c:numRef>
          </c:yVal>
          <c:smooth val="0"/>
          <c:extLst>
            <c:ext xmlns:c16="http://schemas.microsoft.com/office/drawing/2014/chart" uri="{C3380CC4-5D6E-409C-BE32-E72D297353CC}">
              <c16:uniqueId val="{00000001-83E4-6941-AF2D-06892B57A8B9}"/>
            </c:ext>
          </c:extLst>
        </c:ser>
        <c:ser>
          <c:idx val="2"/>
          <c:order val="2"/>
          <c:tx>
            <c:strRef>
              <c:f>'Gráficos 22.06.22'!$I$6</c:f>
              <c:strCache>
                <c:ptCount val="1"/>
                <c:pt idx="0">
                  <c:v>Com. Minería Senado</c:v>
                </c:pt>
              </c:strCache>
            </c:strRef>
          </c:tx>
          <c:spPr>
            <a:ln w="25400" cap="rnd">
              <a:solidFill>
                <a:srgbClr val="C0000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22.06.2022'!$K$3:$K$43</c:f>
              <c:numCache>
                <c:formatCode>#,##0.0</c:formatCode>
                <c:ptCount val="41"/>
                <c:pt idx="0">
                  <c:v>-1.2804127931594849</c:v>
                </c:pt>
                <c:pt idx="1">
                  <c:v>0.70912116765975952</c:v>
                </c:pt>
                <c:pt idx="2">
                  <c:v>2.6624901294708252</c:v>
                </c:pt>
                <c:pt idx="3">
                  <c:v>4.244056224822998</c:v>
                </c:pt>
                <c:pt idx="4">
                  <c:v>6.0258879661560059</c:v>
                </c:pt>
                <c:pt idx="5">
                  <c:v>7.7231693267822266</c:v>
                </c:pt>
                <c:pt idx="6">
                  <c:v>9.4016847610473633</c:v>
                </c:pt>
                <c:pt idx="7">
                  <c:v>11.038780212402344</c:v>
                </c:pt>
                <c:pt idx="8">
                  <c:v>12.64911937713623</c:v>
                </c:pt>
                <c:pt idx="9">
                  <c:v>14.256649017333984</c:v>
                </c:pt>
                <c:pt idx="10">
                  <c:v>15.863119125366211</c:v>
                </c:pt>
                <c:pt idx="11">
                  <c:v>17.449033737182617</c:v>
                </c:pt>
                <c:pt idx="12">
                  <c:v>19.032716751098633</c:v>
                </c:pt>
                <c:pt idx="13">
                  <c:v>20.603908538818359</c:v>
                </c:pt>
                <c:pt idx="14">
                  <c:v>22.161880493164063</c:v>
                </c:pt>
                <c:pt idx="15">
                  <c:v>23.437820434570313</c:v>
                </c:pt>
                <c:pt idx="16">
                  <c:v>24.960380554199219</c:v>
                </c:pt>
                <c:pt idx="17">
                  <c:v>26.479555130004883</c:v>
                </c:pt>
                <c:pt idx="18">
                  <c:v>27.983905792236328</c:v>
                </c:pt>
                <c:pt idx="19">
                  <c:v>29.472982406616211</c:v>
                </c:pt>
                <c:pt idx="20">
                  <c:v>30.958538055419922</c:v>
                </c:pt>
                <c:pt idx="21">
                  <c:v>32.416103363037109</c:v>
                </c:pt>
                <c:pt idx="22">
                  <c:v>33.869861602783203</c:v>
                </c:pt>
                <c:pt idx="23">
                  <c:v>35.307319641113281</c:v>
                </c:pt>
                <c:pt idx="24">
                  <c:v>36.728187561035156</c:v>
                </c:pt>
                <c:pt idx="25">
                  <c:v>38.145294189453125</c:v>
                </c:pt>
                <c:pt idx="26">
                  <c:v>39.527061462402344</c:v>
                </c:pt>
                <c:pt idx="27">
                  <c:v>40.904781341552734</c:v>
                </c:pt>
                <c:pt idx="28">
                  <c:v>42.262432098388672</c:v>
                </c:pt>
                <c:pt idx="29">
                  <c:v>43.599723815917969</c:v>
                </c:pt>
                <c:pt idx="30">
                  <c:v>44.933013916015625</c:v>
                </c:pt>
                <c:pt idx="31">
                  <c:v>46.228977203369141</c:v>
                </c:pt>
                <c:pt idx="32">
                  <c:v>47.520782470703125</c:v>
                </c:pt>
                <c:pt idx="33">
                  <c:v>48.785888671875</c:v>
                </c:pt>
                <c:pt idx="34">
                  <c:v>50.023944854736328</c:v>
                </c:pt>
                <c:pt idx="35">
                  <c:v>51.257770538330078</c:v>
                </c:pt>
                <c:pt idx="36">
                  <c:v>52.440956115722656</c:v>
                </c:pt>
                <c:pt idx="37">
                  <c:v>53.619670867919922</c:v>
                </c:pt>
                <c:pt idx="38">
                  <c:v>54.770496368408203</c:v>
                </c:pt>
                <c:pt idx="39">
                  <c:v>55.893165588378906</c:v>
                </c:pt>
                <c:pt idx="40">
                  <c:v>57.011409759521484</c:v>
                </c:pt>
              </c:numCache>
            </c:numRef>
          </c:yVal>
          <c:smooth val="0"/>
          <c:extLst>
            <c:ext xmlns:c16="http://schemas.microsoft.com/office/drawing/2014/chart" uri="{C3380CC4-5D6E-409C-BE32-E72D297353CC}">
              <c16:uniqueId val="{00000002-83E4-6941-AF2D-06892B57A8B9}"/>
            </c:ext>
          </c:extLst>
        </c:ser>
        <c:ser>
          <c:idx val="3"/>
          <c:order val="3"/>
          <c:tx>
            <c:strRef>
              <c:f>'Gráficos 22.06.22'!$I$7</c:f>
              <c:strCache>
                <c:ptCount val="1"/>
                <c:pt idx="0">
                  <c:v>Cámara</c:v>
                </c:pt>
              </c:strCache>
            </c:strRef>
          </c:tx>
          <c:spPr>
            <a:ln w="25400" cap="rnd">
              <a:solidFill>
                <a:srgbClr val="FFC00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22.06.2022'!$L$3:$L$43</c:f>
              <c:numCache>
                <c:formatCode>#,##0.0</c:formatCode>
                <c:ptCount val="41"/>
                <c:pt idx="0">
                  <c:v>-2.3292007446289063</c:v>
                </c:pt>
                <c:pt idx="1">
                  <c:v>-0.77068620920181274</c:v>
                </c:pt>
                <c:pt idx="2">
                  <c:v>0.7968561053276062</c:v>
                </c:pt>
                <c:pt idx="3">
                  <c:v>2.3590209484100342</c:v>
                </c:pt>
                <c:pt idx="4">
                  <c:v>3.8935880661010742</c:v>
                </c:pt>
                <c:pt idx="5">
                  <c:v>5.3378205299377441</c:v>
                </c:pt>
                <c:pt idx="6">
                  <c:v>6.290855884552002</c:v>
                </c:pt>
                <c:pt idx="7">
                  <c:v>7.2205410003662109</c:v>
                </c:pt>
                <c:pt idx="8">
                  <c:v>8.1609535217285156</c:v>
                </c:pt>
                <c:pt idx="9">
                  <c:v>9.0716190338134766</c:v>
                </c:pt>
                <c:pt idx="10">
                  <c:v>9.9810342788696289</c:v>
                </c:pt>
                <c:pt idx="11">
                  <c:v>10.596073150634766</c:v>
                </c:pt>
                <c:pt idx="12">
                  <c:v>11.221505165100098</c:v>
                </c:pt>
                <c:pt idx="13">
                  <c:v>11.856287956237793</c:v>
                </c:pt>
                <c:pt idx="14">
                  <c:v>12.490238189697266</c:v>
                </c:pt>
                <c:pt idx="15">
                  <c:v>13.130190849304199</c:v>
                </c:pt>
                <c:pt idx="16">
                  <c:v>13.586200714111328</c:v>
                </c:pt>
                <c:pt idx="17">
                  <c:v>14.050863265991211</c:v>
                </c:pt>
                <c:pt idx="18">
                  <c:v>14.51385498046875</c:v>
                </c:pt>
                <c:pt idx="19">
                  <c:v>14.984709739685059</c:v>
                </c:pt>
                <c:pt idx="20">
                  <c:v>15.46156120300293</c:v>
                </c:pt>
                <c:pt idx="21">
                  <c:v>15.666609764099121</c:v>
                </c:pt>
                <c:pt idx="22">
                  <c:v>15.877483367919922</c:v>
                </c:pt>
                <c:pt idx="23">
                  <c:v>16.097721099853516</c:v>
                </c:pt>
                <c:pt idx="24">
                  <c:v>16.317083358764648</c:v>
                </c:pt>
                <c:pt idx="25">
                  <c:v>16.543422698974609</c:v>
                </c:pt>
                <c:pt idx="26">
                  <c:v>16.774246215820313</c:v>
                </c:pt>
                <c:pt idx="27">
                  <c:v>17.010189056396484</c:v>
                </c:pt>
                <c:pt idx="28">
                  <c:v>17.248710632324219</c:v>
                </c:pt>
                <c:pt idx="29">
                  <c:v>17.489839553833008</c:v>
                </c:pt>
                <c:pt idx="30">
                  <c:v>17.742580413818359</c:v>
                </c:pt>
                <c:pt idx="31">
                  <c:v>17.993801116943359</c:v>
                </c:pt>
                <c:pt idx="32">
                  <c:v>18.247318267822266</c:v>
                </c:pt>
                <c:pt idx="33">
                  <c:v>18.501750946044922</c:v>
                </c:pt>
                <c:pt idx="34">
                  <c:v>18.759326934814453</c:v>
                </c:pt>
                <c:pt idx="35">
                  <c:v>19.024402618408203</c:v>
                </c:pt>
                <c:pt idx="36">
                  <c:v>19.286972045898438</c:v>
                </c:pt>
                <c:pt idx="37">
                  <c:v>19.552204132080078</c:v>
                </c:pt>
                <c:pt idx="38">
                  <c:v>19.81907844543457</c:v>
                </c:pt>
                <c:pt idx="39">
                  <c:v>20.089006423950195</c:v>
                </c:pt>
                <c:pt idx="40">
                  <c:v>20.374898910522461</c:v>
                </c:pt>
              </c:numCache>
            </c:numRef>
          </c:yVal>
          <c:smooth val="0"/>
          <c:extLst>
            <c:ext xmlns:c16="http://schemas.microsoft.com/office/drawing/2014/chart" uri="{C3380CC4-5D6E-409C-BE32-E72D297353CC}">
              <c16:uniqueId val="{00000003-83E4-6941-AF2D-06892B57A8B9}"/>
            </c:ext>
          </c:extLst>
        </c:ser>
        <c:dLbls>
          <c:showLegendKey val="0"/>
          <c:showVal val="0"/>
          <c:showCatName val="0"/>
          <c:showSerName val="0"/>
          <c:showPercent val="0"/>
          <c:showBubbleSize val="0"/>
        </c:dLbls>
        <c:axId val="1058744432"/>
        <c:axId val="1058730288"/>
      </c:scatterChart>
      <c:valAx>
        <c:axId val="1058744432"/>
        <c:scaling>
          <c:orientation val="minMax"/>
          <c:max val="5"/>
          <c:min val="2.5"/>
        </c:scaling>
        <c:delete val="0"/>
        <c:axPos val="b"/>
        <c:title>
          <c:tx>
            <c:rich>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r>
                  <a:rPr lang="es-CL"/>
                  <a:t>Precio del Cobre en US$/lb</a:t>
                </a:r>
              </a:p>
            </c:rich>
          </c:tx>
          <c:layout>
            <c:manualLayout>
              <c:xMode val="edge"/>
              <c:yMode val="edge"/>
              <c:x val="0.43410128817027399"/>
              <c:y val="0.783330913088217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title>
        <c:numFmt formatCode="#,##0.0"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30288"/>
        <c:crossesAt val="-5"/>
        <c:crossBetween val="midCat"/>
        <c:majorUnit val="0.1"/>
        <c:minorUnit val="0.1"/>
      </c:valAx>
      <c:valAx>
        <c:axId val="1058730288"/>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44432"/>
        <c:crosses val="autoZero"/>
        <c:crossBetween val="midCat"/>
        <c:majorUnit val="5"/>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Entry>
      <c:legendEntry>
        <c:idx val="2"/>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05191118874418E-2"/>
          <c:y val="3.4231925880063734E-2"/>
          <c:w val="0.88796776702738844"/>
          <c:h val="0.65185683029946428"/>
        </c:manualLayout>
      </c:layout>
      <c:scatterChart>
        <c:scatterStyle val="lineMarker"/>
        <c:varyColors val="0"/>
        <c:ser>
          <c:idx val="0"/>
          <c:order val="0"/>
          <c:tx>
            <c:strRef>
              <c:f>'Gráficos 22.06.22'!$I$208</c:f>
              <c:strCache>
                <c:ptCount val="1"/>
                <c:pt idx="0">
                  <c:v>Situación actual</c:v>
                </c:pt>
              </c:strCache>
            </c:strRef>
          </c:tx>
          <c:spPr>
            <a:ln w="25400" cap="rnd">
              <a:solidFill>
                <a:schemeClr val="tx1"/>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22.06.2022'!$AS$3:$AS$43</c:f>
              <c:numCache>
                <c:formatCode>0.0</c:formatCode>
                <c:ptCount val="41"/>
                <c:pt idx="0">
                  <c:v>0</c:v>
                </c:pt>
                <c:pt idx="1">
                  <c:v>0</c:v>
                </c:pt>
                <c:pt idx="2">
                  <c:v>0</c:v>
                </c:pt>
                <c:pt idx="3">
                  <c:v>0</c:v>
                </c:pt>
                <c:pt idx="4">
                  <c:v>0</c:v>
                </c:pt>
                <c:pt idx="5" formatCode="0">
                  <c:v>234.79314672068315</c:v>
                </c:pt>
                <c:pt idx="6" formatCode="0">
                  <c:v>124.84034097466939</c:v>
                </c:pt>
                <c:pt idx="7" formatCode="0">
                  <c:v>92.813883418851788</c:v>
                </c:pt>
                <c:pt idx="8" formatCode="0">
                  <c:v>77.280199797547994</c:v>
                </c:pt>
                <c:pt idx="9" formatCode="0">
                  <c:v>68.203354040447238</c:v>
                </c:pt>
                <c:pt idx="10" formatCode="0">
                  <c:v>62.303491270535559</c:v>
                </c:pt>
                <c:pt idx="11" formatCode="0">
                  <c:v>58.191743443786137</c:v>
                </c:pt>
                <c:pt idx="12" formatCode="0">
                  <c:v>55.136032109608735</c:v>
                </c:pt>
                <c:pt idx="13" formatCode="0">
                  <c:v>52.795868620970111</c:v>
                </c:pt>
                <c:pt idx="14" formatCode="0">
                  <c:v>51.005052048713125</c:v>
                </c:pt>
                <c:pt idx="15" formatCode="0">
                  <c:v>49.553885768103292</c:v>
                </c:pt>
                <c:pt idx="16" formatCode="0">
                  <c:v>48.373192873009366</c:v>
                </c:pt>
                <c:pt idx="17" formatCode="0">
                  <c:v>47.373259827681913</c:v>
                </c:pt>
                <c:pt idx="18" formatCode="0">
                  <c:v>46.549063482641664</c:v>
                </c:pt>
                <c:pt idx="19" formatCode="0">
                  <c:v>45.833378621947602</c:v>
                </c:pt>
                <c:pt idx="20" formatCode="0">
                  <c:v>45.20259705451322</c:v>
                </c:pt>
                <c:pt idx="21" formatCode="0">
                  <c:v>44.668134641656607</c:v>
                </c:pt>
                <c:pt idx="22" formatCode="0">
                  <c:v>44.196514032938452</c:v>
                </c:pt>
                <c:pt idx="23" formatCode="0">
                  <c:v>43.769865697945285</c:v>
                </c:pt>
                <c:pt idx="24" formatCode="0">
                  <c:v>43.407501470221327</c:v>
                </c:pt>
                <c:pt idx="25" formatCode="0">
                  <c:v>43.074090418766588</c:v>
                </c:pt>
                <c:pt idx="26" formatCode="0">
                  <c:v>42.780734996779039</c:v>
                </c:pt>
                <c:pt idx="27" formatCode="0">
                  <c:v>42.50568071282008</c:v>
                </c:pt>
                <c:pt idx="28" formatCode="0">
                  <c:v>42.26719027283221</c:v>
                </c:pt>
                <c:pt idx="29" formatCode="0">
                  <c:v>42.053877967571154</c:v>
                </c:pt>
                <c:pt idx="30" formatCode="0">
                  <c:v>41.838016255313249</c:v>
                </c:pt>
                <c:pt idx="31" formatCode="0">
                  <c:v>41.628099891300806</c:v>
                </c:pt>
                <c:pt idx="32" formatCode="0">
                  <c:v>41.475319813970209</c:v>
                </c:pt>
                <c:pt idx="33" formatCode="0">
                  <c:v>41.329517441778421</c:v>
                </c:pt>
                <c:pt idx="34" formatCode="0">
                  <c:v>41.195237920577448</c:v>
                </c:pt>
                <c:pt idx="35" formatCode="0">
                  <c:v>41.055716644695977</c:v>
                </c:pt>
                <c:pt idx="36" formatCode="0">
                  <c:v>40.943346983774951</c:v>
                </c:pt>
                <c:pt idx="37" formatCode="0">
                  <c:v>40.835975077701761</c:v>
                </c:pt>
                <c:pt idx="38" formatCode="0">
                  <c:v>40.73992573129842</c:v>
                </c:pt>
                <c:pt idx="39" formatCode="0">
                  <c:v>40.64863429416917</c:v>
                </c:pt>
                <c:pt idx="40" formatCode="0">
                  <c:v>40.506394333461827</c:v>
                </c:pt>
              </c:numCache>
            </c:numRef>
          </c:yVal>
          <c:smooth val="0"/>
          <c:extLst>
            <c:ext xmlns:c16="http://schemas.microsoft.com/office/drawing/2014/chart" uri="{C3380CC4-5D6E-409C-BE32-E72D297353CC}">
              <c16:uniqueId val="{00000000-644D-ED41-8D00-DDCA2105461D}"/>
            </c:ext>
          </c:extLst>
        </c:ser>
        <c:ser>
          <c:idx val="1"/>
          <c:order val="1"/>
          <c:tx>
            <c:strRef>
              <c:f>'Gráficos 22.06.22'!$I$209</c:f>
              <c:strCache>
                <c:ptCount val="1"/>
                <c:pt idx="0">
                  <c:v>Proyecto Gobierno</c:v>
                </c:pt>
              </c:strCache>
            </c:strRef>
          </c:tx>
          <c:spPr>
            <a:ln w="25400" cap="rnd">
              <a:solidFill>
                <a:srgbClr val="0070C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22.06.2022'!$AT$3:$AT$43</c:f>
              <c:numCache>
                <c:formatCode>0.0</c:formatCode>
                <c:ptCount val="41"/>
                <c:pt idx="0">
                  <c:v>0</c:v>
                </c:pt>
                <c:pt idx="1">
                  <c:v>0</c:v>
                </c:pt>
                <c:pt idx="2">
                  <c:v>0</c:v>
                </c:pt>
                <c:pt idx="3">
                  <c:v>0</c:v>
                </c:pt>
                <c:pt idx="4">
                  <c:v>0</c:v>
                </c:pt>
                <c:pt idx="5" formatCode="0">
                  <c:v>274.95220607108041</c:v>
                </c:pt>
                <c:pt idx="6" formatCode="0">
                  <c:v>145.71996307575085</c:v>
                </c:pt>
                <c:pt idx="7" formatCode="0">
                  <c:v>107.6256410650325</c:v>
                </c:pt>
                <c:pt idx="8" formatCode="0">
                  <c:v>90.12821361591719</c:v>
                </c:pt>
                <c:pt idx="9" formatCode="0">
                  <c:v>80.396842879759205</c:v>
                </c:pt>
                <c:pt idx="10" formatCode="0">
                  <c:v>74.198110808149892</c:v>
                </c:pt>
                <c:pt idx="11" formatCode="0">
                  <c:v>70.207055628996571</c:v>
                </c:pt>
                <c:pt idx="12" formatCode="0">
                  <c:v>67.366171050359839</c:v>
                </c:pt>
                <c:pt idx="13" formatCode="0">
                  <c:v>65.557622473038791</c:v>
                </c:pt>
                <c:pt idx="14" formatCode="0">
                  <c:v>64.50708582112884</c:v>
                </c:pt>
                <c:pt idx="15" formatCode="0">
                  <c:v>63.823042067725254</c:v>
                </c:pt>
                <c:pt idx="16" formatCode="0">
                  <c:v>63.403862358801774</c:v>
                </c:pt>
                <c:pt idx="17" formatCode="0">
                  <c:v>63.171263146250098</c:v>
                </c:pt>
                <c:pt idx="18" formatCode="0">
                  <c:v>63.08483767967801</c:v>
                </c:pt>
                <c:pt idx="19" formatCode="0">
                  <c:v>63.115072430342764</c:v>
                </c:pt>
                <c:pt idx="20" formatCode="0">
                  <c:v>63.239889528529822</c:v>
                </c:pt>
                <c:pt idx="21" formatCode="0">
                  <c:v>63.442447714839609</c:v>
                </c:pt>
                <c:pt idx="22" formatCode="0">
                  <c:v>63.709692475941978</c:v>
                </c:pt>
                <c:pt idx="23" formatCode="0">
                  <c:v>64.22731199174757</c:v>
                </c:pt>
                <c:pt idx="24" formatCode="0">
                  <c:v>64.977116477700719</c:v>
                </c:pt>
                <c:pt idx="25" formatCode="0">
                  <c:v>65.754758591701474</c:v>
                </c:pt>
                <c:pt idx="26" formatCode="0">
                  <c:v>66.556415822922332</c:v>
                </c:pt>
                <c:pt idx="27" formatCode="0">
                  <c:v>67.378934256850513</c:v>
                </c:pt>
                <c:pt idx="28" formatCode="0">
                  <c:v>68.219691474310054</c:v>
                </c:pt>
                <c:pt idx="29" formatCode="0">
                  <c:v>69.076491222062572</c:v>
                </c:pt>
                <c:pt idx="30" formatCode="0">
                  <c:v>69.947467027523444</c:v>
                </c:pt>
                <c:pt idx="31" formatCode="0">
                  <c:v>69.420402963385044</c:v>
                </c:pt>
                <c:pt idx="32" formatCode="0">
                  <c:v>68.931180357875888</c:v>
                </c:pt>
                <c:pt idx="33" formatCode="0">
                  <c:v>68.47586833113732</c:v>
                </c:pt>
                <c:pt idx="34" formatCode="0">
                  <c:v>68.051052221324781</c:v>
                </c:pt>
                <c:pt idx="35" formatCode="0">
                  <c:v>67.653774288470132</c:v>
                </c:pt>
                <c:pt idx="36" formatCode="0">
                  <c:v>67.281439088862243</c:v>
                </c:pt>
                <c:pt idx="37" formatCode="0">
                  <c:v>66.931767569200701</c:v>
                </c:pt>
                <c:pt idx="38" formatCode="0">
                  <c:v>66.602753048669356</c:v>
                </c:pt>
                <c:pt idx="39" formatCode="0">
                  <c:v>66.292615596424497</c:v>
                </c:pt>
                <c:pt idx="40" formatCode="0">
                  <c:v>65.999775840586821</c:v>
                </c:pt>
              </c:numCache>
            </c:numRef>
          </c:yVal>
          <c:smooth val="0"/>
          <c:extLst>
            <c:ext xmlns:c16="http://schemas.microsoft.com/office/drawing/2014/chart" uri="{C3380CC4-5D6E-409C-BE32-E72D297353CC}">
              <c16:uniqueId val="{00000001-644D-ED41-8D00-DDCA2105461D}"/>
            </c:ext>
          </c:extLst>
        </c:ser>
        <c:dLbls>
          <c:showLegendKey val="0"/>
          <c:showVal val="0"/>
          <c:showCatName val="0"/>
          <c:showSerName val="0"/>
          <c:showPercent val="0"/>
          <c:showBubbleSize val="0"/>
        </c:dLbls>
        <c:axId val="1058744432"/>
        <c:axId val="1058730288"/>
      </c:scatterChart>
      <c:valAx>
        <c:axId val="1058744432"/>
        <c:scaling>
          <c:orientation val="minMax"/>
          <c:max val="5"/>
          <c:min val="3"/>
        </c:scaling>
        <c:delete val="0"/>
        <c:axPos val="b"/>
        <c:title>
          <c:tx>
            <c:rich>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r>
                  <a:rPr lang="es-CL"/>
                  <a:t>Precio del Cobre en US$/lb</a:t>
                </a:r>
              </a:p>
            </c:rich>
          </c:tx>
          <c:layout>
            <c:manualLayout>
              <c:xMode val="edge"/>
              <c:yMode val="edge"/>
              <c:x val="0.36485527913863453"/>
              <c:y val="0.8181578618335664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title>
        <c:numFmt formatCode="#,##0.0"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30288"/>
        <c:crosses val="autoZero"/>
        <c:crossBetween val="midCat"/>
        <c:majorUnit val="0.1"/>
        <c:minorUnit val="0.1"/>
      </c:valAx>
      <c:valAx>
        <c:axId val="1058730288"/>
        <c:scaling>
          <c:orientation val="minMax"/>
          <c:max val="100"/>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44432"/>
        <c:crosses val="autoZero"/>
        <c:crossBetween val="midCat"/>
        <c:majorUnit val="10"/>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Entry>
      <c:layout>
        <c:manualLayout>
          <c:xMode val="edge"/>
          <c:yMode val="edge"/>
          <c:x val="6.9801589486628878E-4"/>
          <c:y val="0.87597530665201795"/>
          <c:w val="0.98758933979406416"/>
          <c:h val="0.124024693347982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740495541813997E-2"/>
          <c:y val="3.7655118468070105E-2"/>
          <c:w val="0.9036183849111884"/>
          <c:h val="0.68930480001917127"/>
        </c:manualLayout>
      </c:layout>
      <c:scatterChart>
        <c:scatterStyle val="lineMarker"/>
        <c:varyColors val="0"/>
        <c:ser>
          <c:idx val="0"/>
          <c:order val="0"/>
          <c:tx>
            <c:v>Situación actual Chile</c:v>
          </c:tx>
          <c:spPr>
            <a:ln w="25400" cap="rnd">
              <a:solidFill>
                <a:schemeClr val="tx1"/>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22.06.2022'!$AM$3:$AM$43</c:f>
              <c:numCache>
                <c:formatCode>0.0</c:formatCode>
                <c:ptCount val="41"/>
                <c:pt idx="0">
                  <c:v>81.81116555394199</c:v>
                </c:pt>
                <c:pt idx="1">
                  <c:v>50.096072238798037</c:v>
                </c:pt>
                <c:pt idx="2">
                  <c:v>41.06387126813069</c:v>
                </c:pt>
                <c:pt idx="3">
                  <c:v>37.068965980881629</c:v>
                </c:pt>
                <c:pt idx="4">
                  <c:v>35.097297987607959</c:v>
                </c:pt>
                <c:pt idx="5">
                  <c:v>34.264976783433447</c:v>
                </c:pt>
                <c:pt idx="6">
                  <c:v>33.796932347148683</c:v>
                </c:pt>
                <c:pt idx="7">
                  <c:v>33.755514925833936</c:v>
                </c:pt>
                <c:pt idx="8">
                  <c:v>33.666037704716757</c:v>
                </c:pt>
                <c:pt idx="9">
                  <c:v>33.621863074290985</c:v>
                </c:pt>
                <c:pt idx="10">
                  <c:v>33.626489673746399</c:v>
                </c:pt>
                <c:pt idx="11">
                  <c:v>33.668670398886249</c:v>
                </c:pt>
                <c:pt idx="12">
                  <c:v>33.709690725687935</c:v>
                </c:pt>
                <c:pt idx="13">
                  <c:v>33.760911129062613</c:v>
                </c:pt>
                <c:pt idx="14">
                  <c:v>33.854564997740454</c:v>
                </c:pt>
                <c:pt idx="15">
                  <c:v>33.942995281077586</c:v>
                </c:pt>
                <c:pt idx="16">
                  <c:v>34.038948397497911</c:v>
                </c:pt>
                <c:pt idx="17">
                  <c:v>34.122010972306057</c:v>
                </c:pt>
                <c:pt idx="18">
                  <c:v>34.219321504111903</c:v>
                </c:pt>
                <c:pt idx="19">
                  <c:v>34.304974392045921</c:v>
                </c:pt>
                <c:pt idx="20">
                  <c:v>34.378312999681334</c:v>
                </c:pt>
                <c:pt idx="21">
                  <c:v>34.461494017073569</c:v>
                </c:pt>
                <c:pt idx="22">
                  <c:v>34.53971275884814</c:v>
                </c:pt>
                <c:pt idx="23">
                  <c:v>34.60736997849061</c:v>
                </c:pt>
                <c:pt idx="24">
                  <c:v>34.686604131440554</c:v>
                </c:pt>
                <c:pt idx="25">
                  <c:v>34.755025333701617</c:v>
                </c:pt>
                <c:pt idx="26">
                  <c:v>34.826117138475091</c:v>
                </c:pt>
                <c:pt idx="27">
                  <c:v>34.886051275403588</c:v>
                </c:pt>
                <c:pt idx="28">
                  <c:v>34.952995017853304</c:v>
                </c:pt>
                <c:pt idx="29">
                  <c:v>35.020436920358506</c:v>
                </c:pt>
                <c:pt idx="30">
                  <c:v>35.06753770066652</c:v>
                </c:pt>
                <c:pt idx="31">
                  <c:v>35.103136294418704</c:v>
                </c:pt>
                <c:pt idx="32">
                  <c:v>35.172238701032057</c:v>
                </c:pt>
                <c:pt idx="33">
                  <c:v>35.234175565194839</c:v>
                </c:pt>
                <c:pt idx="34">
                  <c:v>35.294062527537676</c:v>
                </c:pt>
                <c:pt idx="35">
                  <c:v>35.338604619410248</c:v>
                </c:pt>
                <c:pt idx="36">
                  <c:v>35.396627600281576</c:v>
                </c:pt>
                <c:pt idx="37">
                  <c:v>35.449982765864483</c:v>
                </c:pt>
                <c:pt idx="38">
                  <c:v>35.504931521907203</c:v>
                </c:pt>
                <c:pt idx="39">
                  <c:v>35.55646378122897</c:v>
                </c:pt>
                <c:pt idx="40">
                  <c:v>35.556279207928995</c:v>
                </c:pt>
              </c:numCache>
            </c:numRef>
          </c:yVal>
          <c:smooth val="0"/>
          <c:extLst>
            <c:ext xmlns:c16="http://schemas.microsoft.com/office/drawing/2014/chart" uri="{C3380CC4-5D6E-409C-BE32-E72D297353CC}">
              <c16:uniqueId val="{00000000-6BAA-0649-8E17-79BFF0FDD12A}"/>
            </c:ext>
          </c:extLst>
        </c:ser>
        <c:ser>
          <c:idx val="1"/>
          <c:order val="1"/>
          <c:tx>
            <c:v>Proyecto Gobierno</c:v>
          </c:tx>
          <c:spPr>
            <a:ln w="25400" cap="rnd">
              <a:solidFill>
                <a:srgbClr val="0070C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22.06.2022'!$AN$3:$AN$43</c:f>
              <c:numCache>
                <c:formatCode>0.0</c:formatCode>
                <c:ptCount val="41"/>
                <c:pt idx="0">
                  <c:v>104.55811968912572</c:v>
                </c:pt>
                <c:pt idx="1">
                  <c:v>61.874151068335635</c:v>
                </c:pt>
                <c:pt idx="2">
                  <c:v>49.273465698188524</c:v>
                </c:pt>
                <c:pt idx="3">
                  <c:v>43.985455388728013</c:v>
                </c:pt>
                <c:pt idx="4">
                  <c:v>41.243750161798346</c:v>
                </c:pt>
                <c:pt idx="5">
                  <c:v>40.125664182128595</c:v>
                </c:pt>
                <c:pt idx="6">
                  <c:v>39.449489606083631</c:v>
                </c:pt>
                <c:pt idx="7">
                  <c:v>39.142408436659018</c:v>
                </c:pt>
                <c:pt idx="8">
                  <c:v>39.263095149871859</c:v>
                </c:pt>
                <c:pt idx="9">
                  <c:v>39.632825700998701</c:v>
                </c:pt>
                <c:pt idx="10">
                  <c:v>40.046263155106431</c:v>
                </c:pt>
                <c:pt idx="11">
                  <c:v>40.620508611026459</c:v>
                </c:pt>
                <c:pt idx="12">
                  <c:v>41.187091355557783</c:v>
                </c:pt>
                <c:pt idx="13">
                  <c:v>41.921557954362385</c:v>
                </c:pt>
                <c:pt idx="14">
                  <c:v>42.816529775530888</c:v>
                </c:pt>
                <c:pt idx="15">
                  <c:v>43.716959470476915</c:v>
                </c:pt>
                <c:pt idx="16">
                  <c:v>44.615636695702143</c:v>
                </c:pt>
                <c:pt idx="17">
                  <c:v>45.500996597055476</c:v>
                </c:pt>
                <c:pt idx="18">
                  <c:v>46.375161627056372</c:v>
                </c:pt>
                <c:pt idx="19">
                  <c:v>47.239828451970837</c:v>
                </c:pt>
                <c:pt idx="20">
                  <c:v>48.096367420110404</c:v>
                </c:pt>
                <c:pt idx="21">
                  <c:v>48.945888380898012</c:v>
                </c:pt>
                <c:pt idx="22">
                  <c:v>49.78932221744008</c:v>
                </c:pt>
                <c:pt idx="23">
                  <c:v>50.782389056466727</c:v>
                </c:pt>
                <c:pt idx="24">
                  <c:v>51.922719357867152</c:v>
                </c:pt>
                <c:pt idx="25">
                  <c:v>53.055288653764634</c:v>
                </c:pt>
                <c:pt idx="26">
                  <c:v>54.180965659908949</c:v>
                </c:pt>
                <c:pt idx="27">
                  <c:v>55.300489627438843</c:v>
                </c:pt>
                <c:pt idx="28">
                  <c:v>56.414503089260371</c:v>
                </c:pt>
                <c:pt idx="29">
                  <c:v>57.5235631155672</c:v>
                </c:pt>
                <c:pt idx="30">
                  <c:v>58.628148669508228</c:v>
                </c:pt>
                <c:pt idx="31">
                  <c:v>58.539156800342361</c:v>
                </c:pt>
                <c:pt idx="32">
                  <c:v>58.455581303907557</c:v>
                </c:pt>
                <c:pt idx="33">
                  <c:v>58.376940165276679</c:v>
                </c:pt>
                <c:pt idx="34">
                  <c:v>58.302809096399123</c:v>
                </c:pt>
                <c:pt idx="35">
                  <c:v>58.232815694862254</c:v>
                </c:pt>
                <c:pt idx="36">
                  <c:v>58.166618493188672</c:v>
                </c:pt>
                <c:pt idx="37">
                  <c:v>58.103914558235381</c:v>
                </c:pt>
                <c:pt idx="38">
                  <c:v>58.044440281019014</c:v>
                </c:pt>
                <c:pt idx="39">
                  <c:v>57.98795030501973</c:v>
                </c:pt>
                <c:pt idx="40">
                  <c:v>57.934222387946456</c:v>
                </c:pt>
              </c:numCache>
            </c:numRef>
          </c:yVal>
          <c:smooth val="0"/>
          <c:extLst>
            <c:ext xmlns:c16="http://schemas.microsoft.com/office/drawing/2014/chart" uri="{C3380CC4-5D6E-409C-BE32-E72D297353CC}">
              <c16:uniqueId val="{00000001-6BAA-0649-8E17-79BFF0FDD12A}"/>
            </c:ext>
          </c:extLst>
        </c:ser>
        <c:ser>
          <c:idx val="5"/>
          <c:order val="2"/>
          <c:tx>
            <c:v>Perú</c:v>
          </c:tx>
          <c:spPr>
            <a:ln w="25400" cap="rnd">
              <a:solidFill>
                <a:srgbClr val="C00000"/>
              </a:solidFill>
              <a:round/>
            </a:ln>
            <a:effectLst/>
          </c:spPr>
          <c:marker>
            <c:symbol val="none"/>
          </c:marker>
          <c:xVal>
            <c:numRef>
              <c:f>'Datos Gráficos 22.06.2022'!$A$3:$A$43</c:f>
              <c:numCache>
                <c:formatCode>#,##0.0</c:formatCode>
                <c:ptCount val="41"/>
                <c:pt idx="0">
                  <c:v>2</c:v>
                </c:pt>
                <c:pt idx="1">
                  <c:v>2.1</c:v>
                </c:pt>
                <c:pt idx="2">
                  <c:v>2.2000000000000002</c:v>
                </c:pt>
                <c:pt idx="3">
                  <c:v>2.3000000000000003</c:v>
                </c:pt>
                <c:pt idx="4">
                  <c:v>2.4000000000000004</c:v>
                </c:pt>
                <c:pt idx="5">
                  <c:v>2.5000000000000004</c:v>
                </c:pt>
                <c:pt idx="6">
                  <c:v>2.6000000000000005</c:v>
                </c:pt>
                <c:pt idx="7">
                  <c:v>2.7000000000000006</c:v>
                </c:pt>
                <c:pt idx="8">
                  <c:v>2.8000000000000007</c:v>
                </c:pt>
                <c:pt idx="9">
                  <c:v>2.9000000000000008</c:v>
                </c:pt>
                <c:pt idx="10">
                  <c:v>3.0000000000000009</c:v>
                </c:pt>
                <c:pt idx="11">
                  <c:v>3.100000000000001</c:v>
                </c:pt>
                <c:pt idx="12">
                  <c:v>3.2000000000000011</c:v>
                </c:pt>
                <c:pt idx="13">
                  <c:v>3.3000000000000012</c:v>
                </c:pt>
                <c:pt idx="14">
                  <c:v>3.4000000000000012</c:v>
                </c:pt>
                <c:pt idx="15">
                  <c:v>3.5000000000000013</c:v>
                </c:pt>
                <c:pt idx="16">
                  <c:v>3.6000000000000014</c:v>
                </c:pt>
                <c:pt idx="17">
                  <c:v>3.7000000000000015</c:v>
                </c:pt>
                <c:pt idx="18">
                  <c:v>3.8000000000000016</c:v>
                </c:pt>
                <c:pt idx="19">
                  <c:v>3.9000000000000017</c:v>
                </c:pt>
                <c:pt idx="20">
                  <c:v>4.0000000000000018</c:v>
                </c:pt>
                <c:pt idx="21">
                  <c:v>4.1000000000000014</c:v>
                </c:pt>
                <c:pt idx="22">
                  <c:v>4.2000000000000011</c:v>
                </c:pt>
                <c:pt idx="23">
                  <c:v>4.3000000000000007</c:v>
                </c:pt>
                <c:pt idx="24">
                  <c:v>4.4000000000000004</c:v>
                </c:pt>
                <c:pt idx="25">
                  <c:v>4.5</c:v>
                </c:pt>
                <c:pt idx="26">
                  <c:v>4.5999999999999996</c:v>
                </c:pt>
                <c:pt idx="27">
                  <c:v>4.6999999999999993</c:v>
                </c:pt>
                <c:pt idx="28">
                  <c:v>4.7999999999999989</c:v>
                </c:pt>
                <c:pt idx="29">
                  <c:v>4.8999999999999986</c:v>
                </c:pt>
                <c:pt idx="30">
                  <c:v>4.9999999999999982</c:v>
                </c:pt>
                <c:pt idx="31">
                  <c:v>5.0999999999999979</c:v>
                </c:pt>
                <c:pt idx="32">
                  <c:v>5.1999999999999975</c:v>
                </c:pt>
                <c:pt idx="33">
                  <c:v>5.2999999999999972</c:v>
                </c:pt>
                <c:pt idx="34">
                  <c:v>5.3999999999999968</c:v>
                </c:pt>
                <c:pt idx="35">
                  <c:v>5.4999999999999964</c:v>
                </c:pt>
                <c:pt idx="36">
                  <c:v>5.5999999999999961</c:v>
                </c:pt>
                <c:pt idx="37">
                  <c:v>5.6999999999999957</c:v>
                </c:pt>
                <c:pt idx="38">
                  <c:v>5.7999999999999954</c:v>
                </c:pt>
                <c:pt idx="39">
                  <c:v>5.899999999999995</c:v>
                </c:pt>
                <c:pt idx="40">
                  <c:v>5.9999999999999947</c:v>
                </c:pt>
              </c:numCache>
            </c:numRef>
          </c:xVal>
          <c:yVal>
            <c:numRef>
              <c:f>'Datos Gráficos 22.06.2022'!$AR$3:$AR$43</c:f>
              <c:numCache>
                <c:formatCode>0.0</c:formatCode>
                <c:ptCount val="41"/>
                <c:pt idx="0">
                  <c:v>110.00557601648036</c:v>
                </c:pt>
                <c:pt idx="1">
                  <c:v>68.088050650000341</c:v>
                </c:pt>
                <c:pt idx="2">
                  <c:v>56.154037725178682</c:v>
                </c:pt>
                <c:pt idx="3">
                  <c:v>50.813655362312637</c:v>
                </c:pt>
                <c:pt idx="4">
                  <c:v>48.212429219013885</c:v>
                </c:pt>
                <c:pt idx="5">
                  <c:v>47.088863357331789</c:v>
                </c:pt>
                <c:pt idx="6">
                  <c:v>46.452928974992943</c:v>
                </c:pt>
                <c:pt idx="7">
                  <c:v>46.221068844208531</c:v>
                </c:pt>
                <c:pt idx="8">
                  <c:v>46.056270069048793</c:v>
                </c:pt>
                <c:pt idx="9">
                  <c:v>45.94265975925024</c:v>
                </c:pt>
                <c:pt idx="10">
                  <c:v>45.898868506068865</c:v>
                </c:pt>
                <c:pt idx="11">
                  <c:v>45.870161694905917</c:v>
                </c:pt>
                <c:pt idx="12">
                  <c:v>45.854249075590808</c:v>
                </c:pt>
                <c:pt idx="13">
                  <c:v>45.86602756942618</c:v>
                </c:pt>
                <c:pt idx="14">
                  <c:v>45.922215977741814</c:v>
                </c:pt>
                <c:pt idx="15">
                  <c:v>45.975352313840389</c:v>
                </c:pt>
                <c:pt idx="16">
                  <c:v>46.023938506253401</c:v>
                </c:pt>
                <c:pt idx="17">
                  <c:v>46.070790938947248</c:v>
                </c:pt>
                <c:pt idx="18">
                  <c:v>46.117472616818894</c:v>
                </c:pt>
                <c:pt idx="19">
                  <c:v>46.159864852219535</c:v>
                </c:pt>
                <c:pt idx="20">
                  <c:v>46.202268261604928</c:v>
                </c:pt>
                <c:pt idx="21">
                  <c:v>46.241524473199377</c:v>
                </c:pt>
                <c:pt idx="22">
                  <c:v>46.279075200197532</c:v>
                </c:pt>
                <c:pt idx="23">
                  <c:v>46.313130636679965</c:v>
                </c:pt>
                <c:pt idx="24">
                  <c:v>46.347197766900948</c:v>
                </c:pt>
                <c:pt idx="25">
                  <c:v>46.380285472091444</c:v>
                </c:pt>
                <c:pt idx="26">
                  <c:v>46.4109151966314</c:v>
                </c:pt>
                <c:pt idx="27">
                  <c:v>46.43939876512173</c:v>
                </c:pt>
                <c:pt idx="28">
                  <c:v>46.468168065342155</c:v>
                </c:pt>
                <c:pt idx="29">
                  <c:v>46.495189058173949</c:v>
                </c:pt>
                <c:pt idx="30">
                  <c:v>46.522081834416433</c:v>
                </c:pt>
                <c:pt idx="31">
                  <c:v>46.544761002327959</c:v>
                </c:pt>
                <c:pt idx="32">
                  <c:v>46.569321113483028</c:v>
                </c:pt>
                <c:pt idx="33">
                  <c:v>46.59323996237967</c:v>
                </c:pt>
                <c:pt idx="34">
                  <c:v>46.616037775841399</c:v>
                </c:pt>
                <c:pt idx="35">
                  <c:v>46.639175202901484</c:v>
                </c:pt>
                <c:pt idx="36">
                  <c:v>46.660250781811627</c:v>
                </c:pt>
                <c:pt idx="37">
                  <c:v>46.680467646305452</c:v>
                </c:pt>
                <c:pt idx="38">
                  <c:v>46.699745441004993</c:v>
                </c:pt>
                <c:pt idx="39">
                  <c:v>46.718441802636598</c:v>
                </c:pt>
                <c:pt idx="40">
                  <c:v>46.739399678411466</c:v>
                </c:pt>
              </c:numCache>
            </c:numRef>
          </c:yVal>
          <c:smooth val="0"/>
          <c:extLst>
            <c:ext xmlns:c16="http://schemas.microsoft.com/office/drawing/2014/chart" uri="{C3380CC4-5D6E-409C-BE32-E72D297353CC}">
              <c16:uniqueId val="{00000002-6BAA-0649-8E17-79BFF0FDD12A}"/>
            </c:ext>
          </c:extLst>
        </c:ser>
        <c:dLbls>
          <c:showLegendKey val="0"/>
          <c:showVal val="0"/>
          <c:showCatName val="0"/>
          <c:showSerName val="0"/>
          <c:showPercent val="0"/>
          <c:showBubbleSize val="0"/>
        </c:dLbls>
        <c:axId val="1058744432"/>
        <c:axId val="1058730288"/>
      </c:scatterChart>
      <c:valAx>
        <c:axId val="1058744432"/>
        <c:scaling>
          <c:orientation val="minMax"/>
          <c:max val="5"/>
          <c:min val="2.5"/>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s-CL"/>
                  <a:t>Precio del Cobre en US$/lb</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title>
        <c:numFmt formatCode="#,##0.0"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30288"/>
        <c:crossesAt val="-5"/>
        <c:crossBetween val="midCat"/>
        <c:majorUnit val="0.1"/>
        <c:minorUnit val="0.1"/>
      </c:valAx>
      <c:valAx>
        <c:axId val="1058730288"/>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058744432"/>
        <c:crosses val="autoZero"/>
        <c:crossBetween val="midCat"/>
        <c:majorUnit val="5"/>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Entry>
      <c:layout>
        <c:manualLayout>
          <c:xMode val="edge"/>
          <c:yMode val="edge"/>
          <c:x val="3.029018225868619E-3"/>
          <c:y val="0.87597530665201795"/>
          <c:w val="0.98758933979406416"/>
          <c:h val="0.124024693347982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
    <c:plotVisOnly val="1"/>
    <c:dispBlanksAs val="gap"/>
    <c:showDLblsOverMax val="0"/>
  </c:chart>
  <c:spPr>
    <a:noFill/>
    <a:ln w="9525" cap="flat" cmpd="sng" algn="ctr">
      <a:noFill/>
      <a:round/>
    </a:ln>
    <a:effectLst/>
  </c:spPr>
  <c:txPr>
    <a:bodyPr/>
    <a:lstStyle/>
    <a:p>
      <a:pPr>
        <a:defRPr sz="1400">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Hoja2!$C$8</c:f>
              <c:strCache>
                <c:ptCount val="1"/>
                <c:pt idx="0">
                  <c:v>Cumplido</c:v>
                </c:pt>
              </c:strCache>
            </c:strRef>
          </c:tx>
          <c:spPr>
            <a:solidFill>
              <a:srgbClr val="92D050"/>
            </a:solidFill>
            <a:ln>
              <a:solidFill>
                <a:srgbClr val="92D050"/>
              </a:solidFill>
            </a:ln>
            <a:effectLst/>
          </c:spPr>
          <c:invertIfNegative val="0"/>
          <c:cat>
            <c:strRef>
              <c:f>Hoja2!$B$9:$B$14</c:f>
              <c:strCache>
                <c:ptCount val="5"/>
                <c:pt idx="0">
                  <c:v>Presupuesto con objetivos declarados, y métricas asociadas </c:v>
                </c:pt>
                <c:pt idx="1">
                  <c:v>Facilitar que el debate presupuestario priorice mejor los recursos públicos </c:v>
                </c:pt>
                <c:pt idx="2">
                  <c:v>Sistema de Monitoreo y Evaluación consistente y vinculado al proceso presupuestario </c:v>
                </c:pt>
                <c:pt idx="3">
                  <c:v>Aumentar la Transparencia Fiscal </c:v>
                </c:pt>
                <c:pt idx="4">
                  <c:v>Aumentar conocimiento, participación e involucramiento de la ciudadanía en etapas presupuestarias</c:v>
                </c:pt>
              </c:strCache>
              <c:extLst/>
            </c:strRef>
          </c:cat>
          <c:val>
            <c:numRef>
              <c:f>Hoja2!$C$9:$C$14</c:f>
              <c:numCache>
                <c:formatCode>General</c:formatCode>
                <c:ptCount val="6"/>
                <c:pt idx="0">
                  <c:v>2</c:v>
                </c:pt>
                <c:pt idx="1">
                  <c:v>1</c:v>
                </c:pt>
                <c:pt idx="2">
                  <c:v>2</c:v>
                </c:pt>
                <c:pt idx="3">
                  <c:v>5</c:v>
                </c:pt>
                <c:pt idx="4">
                  <c:v>0</c:v>
                </c:pt>
              </c:numCache>
              <c:extLst/>
            </c:numRef>
          </c:val>
          <c:extLst>
            <c:ext xmlns:c16="http://schemas.microsoft.com/office/drawing/2014/chart" uri="{C3380CC4-5D6E-409C-BE32-E72D297353CC}">
              <c16:uniqueId val="{00000000-C1BD-442C-B973-46603F6C2952}"/>
            </c:ext>
          </c:extLst>
        </c:ser>
        <c:ser>
          <c:idx val="1"/>
          <c:order val="1"/>
          <c:tx>
            <c:strRef>
              <c:f>Hoja2!$D$8</c:f>
              <c:strCache>
                <c:ptCount val="1"/>
                <c:pt idx="0">
                  <c:v>Avance</c:v>
                </c:pt>
              </c:strCache>
            </c:strRef>
          </c:tx>
          <c:spPr>
            <a:solidFill>
              <a:srgbClr val="FFC000"/>
            </a:solidFill>
            <a:ln>
              <a:noFill/>
            </a:ln>
            <a:effectLst/>
          </c:spPr>
          <c:invertIfNegative val="0"/>
          <c:cat>
            <c:strRef>
              <c:f>Hoja2!$B$9:$B$14</c:f>
              <c:strCache>
                <c:ptCount val="5"/>
                <c:pt idx="0">
                  <c:v>Presupuesto con objetivos declarados, y métricas asociadas </c:v>
                </c:pt>
                <c:pt idx="1">
                  <c:v>Facilitar que el debate presupuestario priorice mejor los recursos públicos </c:v>
                </c:pt>
                <c:pt idx="2">
                  <c:v>Sistema de Monitoreo y Evaluación consistente y vinculado al proceso presupuestario </c:v>
                </c:pt>
                <c:pt idx="3">
                  <c:v>Aumentar la Transparencia Fiscal </c:v>
                </c:pt>
                <c:pt idx="4">
                  <c:v>Aumentar conocimiento, participación e involucramiento de la ciudadanía en etapas presupuestarias</c:v>
                </c:pt>
              </c:strCache>
              <c:extLst/>
            </c:strRef>
          </c:cat>
          <c:val>
            <c:numRef>
              <c:f>Hoja2!$D$9:$D$14</c:f>
              <c:numCache>
                <c:formatCode>General</c:formatCode>
                <c:ptCount val="6"/>
                <c:pt idx="0">
                  <c:v>3</c:v>
                </c:pt>
                <c:pt idx="1">
                  <c:v>3</c:v>
                </c:pt>
                <c:pt idx="2">
                  <c:v>4</c:v>
                </c:pt>
                <c:pt idx="3">
                  <c:v>0</c:v>
                </c:pt>
                <c:pt idx="4">
                  <c:v>0</c:v>
                </c:pt>
              </c:numCache>
              <c:extLst/>
            </c:numRef>
          </c:val>
          <c:extLst>
            <c:ext xmlns:c16="http://schemas.microsoft.com/office/drawing/2014/chart" uri="{C3380CC4-5D6E-409C-BE32-E72D297353CC}">
              <c16:uniqueId val="{00000001-C1BD-442C-B973-46603F6C2952}"/>
            </c:ext>
          </c:extLst>
        </c:ser>
        <c:ser>
          <c:idx val="2"/>
          <c:order val="2"/>
          <c:tx>
            <c:strRef>
              <c:f>Hoja2!$E$8</c:f>
              <c:strCache>
                <c:ptCount val="1"/>
                <c:pt idx="0">
                  <c:v>No avance</c:v>
                </c:pt>
              </c:strCache>
            </c:strRef>
          </c:tx>
          <c:spPr>
            <a:solidFill>
              <a:srgbClr val="FF0000"/>
            </a:solidFill>
            <a:ln>
              <a:noFill/>
            </a:ln>
            <a:effectLst/>
          </c:spPr>
          <c:invertIfNegative val="0"/>
          <c:cat>
            <c:strRef>
              <c:f>Hoja2!$B$9:$B$14</c:f>
              <c:strCache>
                <c:ptCount val="5"/>
                <c:pt idx="0">
                  <c:v>Presupuesto con objetivos declarados, y métricas asociadas </c:v>
                </c:pt>
                <c:pt idx="1">
                  <c:v>Facilitar que el debate presupuestario priorice mejor los recursos públicos </c:v>
                </c:pt>
                <c:pt idx="2">
                  <c:v>Sistema de Monitoreo y Evaluación consistente y vinculado al proceso presupuestario </c:v>
                </c:pt>
                <c:pt idx="3">
                  <c:v>Aumentar la Transparencia Fiscal </c:v>
                </c:pt>
                <c:pt idx="4">
                  <c:v>Aumentar conocimiento, participación e involucramiento de la ciudadanía en etapas presupuestarias</c:v>
                </c:pt>
              </c:strCache>
              <c:extLst/>
            </c:strRef>
          </c:cat>
          <c:val>
            <c:numRef>
              <c:f>Hoja2!$E$9:$E$14</c:f>
              <c:numCache>
                <c:formatCode>General</c:formatCode>
                <c:ptCount val="6"/>
                <c:pt idx="0">
                  <c:v>3</c:v>
                </c:pt>
                <c:pt idx="1">
                  <c:v>4</c:v>
                </c:pt>
                <c:pt idx="2">
                  <c:v>1</c:v>
                </c:pt>
                <c:pt idx="3">
                  <c:v>0</c:v>
                </c:pt>
                <c:pt idx="4">
                  <c:v>6</c:v>
                </c:pt>
              </c:numCache>
              <c:extLst/>
            </c:numRef>
          </c:val>
          <c:extLst>
            <c:ext xmlns:c16="http://schemas.microsoft.com/office/drawing/2014/chart" uri="{C3380CC4-5D6E-409C-BE32-E72D297353CC}">
              <c16:uniqueId val="{00000002-C1BD-442C-B973-46603F6C2952}"/>
            </c:ext>
          </c:extLst>
        </c:ser>
        <c:dLbls>
          <c:showLegendKey val="0"/>
          <c:showVal val="0"/>
          <c:showCatName val="0"/>
          <c:showSerName val="0"/>
          <c:showPercent val="0"/>
          <c:showBubbleSize val="0"/>
        </c:dLbls>
        <c:gapWidth val="150"/>
        <c:overlap val="100"/>
        <c:axId val="50038656"/>
        <c:axId val="50037408"/>
        <c:extLst>
          <c:ext xmlns:c15="http://schemas.microsoft.com/office/drawing/2012/chart" uri="{02D57815-91ED-43cb-92C2-25804820EDAC}">
            <c15:filteredBarSeries>
              <c15:ser>
                <c:idx val="3"/>
                <c:order val="3"/>
                <c:tx>
                  <c:strRef>
                    <c:extLst>
                      <c:ext uri="{02D57815-91ED-43cb-92C2-25804820EDAC}">
                        <c15:formulaRef>
                          <c15:sqref>Hoja2!$F$8</c15:sqref>
                        </c15:formulaRef>
                      </c:ext>
                    </c:extLst>
                    <c:strCache>
                      <c:ptCount val="1"/>
                      <c:pt idx="0">
                        <c:v>Total</c:v>
                      </c:pt>
                    </c:strCache>
                  </c:strRef>
                </c:tx>
                <c:spPr>
                  <a:solidFill>
                    <a:schemeClr val="accent4"/>
                  </a:solidFill>
                  <a:ln>
                    <a:noFill/>
                  </a:ln>
                  <a:effectLst/>
                </c:spPr>
                <c:invertIfNegative val="0"/>
                <c:cat>
                  <c:strRef>
                    <c:extLst>
                      <c:ext uri="{02D57815-91ED-43cb-92C2-25804820EDAC}">
                        <c15:formulaRef>
                          <c15:sqref>Hoja2!$B$9:$B$14</c15:sqref>
                        </c15:formulaRef>
                      </c:ext>
                    </c:extLst>
                    <c:strCache>
                      <c:ptCount val="5"/>
                      <c:pt idx="0">
                        <c:v>Presupuesto con objetivos declarados, y métricas asociadas </c:v>
                      </c:pt>
                      <c:pt idx="1">
                        <c:v>Facilitar que el debate presupuestario priorice mejor los recursos públicos </c:v>
                      </c:pt>
                      <c:pt idx="2">
                        <c:v>Sistema de Monitoreo y Evaluación consistente y vinculado al proceso presupuestario </c:v>
                      </c:pt>
                      <c:pt idx="3">
                        <c:v>Aumentar la Transparencia Fiscal </c:v>
                      </c:pt>
                      <c:pt idx="4">
                        <c:v>Aumentar conocimiento, participación e involucramiento de la ciudadanía en etapas presupuestarias</c:v>
                      </c:pt>
                    </c:strCache>
                  </c:strRef>
                </c:cat>
                <c:val>
                  <c:numRef>
                    <c:extLst>
                      <c:ext uri="{02D57815-91ED-43cb-92C2-25804820EDAC}">
                        <c15:formulaRef>
                          <c15:sqref>Hoja2!$F$9:$F$14</c15:sqref>
                        </c15:formulaRef>
                      </c:ext>
                    </c:extLst>
                    <c:numCache>
                      <c:formatCode>General</c:formatCode>
                      <c:ptCount val="6"/>
                      <c:pt idx="0">
                        <c:v>8</c:v>
                      </c:pt>
                      <c:pt idx="1">
                        <c:v>8</c:v>
                      </c:pt>
                      <c:pt idx="2">
                        <c:v>7</c:v>
                      </c:pt>
                      <c:pt idx="3">
                        <c:v>5</c:v>
                      </c:pt>
                      <c:pt idx="4">
                        <c:v>6</c:v>
                      </c:pt>
                    </c:numCache>
                  </c:numRef>
                </c:val>
                <c:extLst>
                  <c:ext xmlns:c16="http://schemas.microsoft.com/office/drawing/2014/chart" uri="{C3380CC4-5D6E-409C-BE32-E72D297353CC}">
                    <c16:uniqueId val="{00000003-C1BD-442C-B973-46603F6C2952}"/>
                  </c:ext>
                </c:extLst>
              </c15:ser>
            </c15:filteredBarSeries>
          </c:ext>
        </c:extLst>
      </c:barChart>
      <c:catAx>
        <c:axId val="50038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50037408"/>
        <c:crosses val="autoZero"/>
        <c:auto val="1"/>
        <c:lblAlgn val="ctr"/>
        <c:lblOffset val="100"/>
        <c:noMultiLvlLbl val="0"/>
      </c:catAx>
      <c:valAx>
        <c:axId val="50037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003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Resumen!$I$12</c:f>
              <c:strCache>
                <c:ptCount val="1"/>
                <c:pt idx="0">
                  <c:v>Fondos</c:v>
                </c:pt>
              </c:strCache>
            </c:strRef>
          </c:tx>
          <c:spPr>
            <a:solidFill>
              <a:srgbClr val="0070C0"/>
            </a:solidFill>
            <a:ln>
              <a:noFill/>
            </a:ln>
            <a:effectLst/>
          </c:spPr>
          <c:invertIfNegative val="0"/>
          <c:cat>
            <c:strRef>
              <c:f>Resumen!$J$11:$K$11</c:f>
              <c:strCache>
                <c:ptCount val="2"/>
                <c:pt idx="0">
                  <c:v>Situación actual</c:v>
                </c:pt>
                <c:pt idx="1">
                  <c:v>Situación con reforma</c:v>
                </c:pt>
              </c:strCache>
            </c:strRef>
          </c:cat>
          <c:val>
            <c:numRef>
              <c:f>Resumen!$J$12:$K$12</c:f>
              <c:numCache>
                <c:formatCode>#,##0</c:formatCode>
                <c:ptCount val="2"/>
                <c:pt idx="0">
                  <c:v>1573.4373557312254</c:v>
                </c:pt>
                <c:pt idx="1">
                  <c:v>1573.4373557312254</c:v>
                </c:pt>
              </c:numCache>
            </c:numRef>
          </c:val>
          <c:extLst>
            <c:ext xmlns:c16="http://schemas.microsoft.com/office/drawing/2014/chart" uri="{C3380CC4-5D6E-409C-BE32-E72D297353CC}">
              <c16:uniqueId val="{00000000-0912-4FC5-9D21-1FE2CED0DDFA}"/>
            </c:ext>
          </c:extLst>
        </c:ser>
        <c:ser>
          <c:idx val="1"/>
          <c:order val="1"/>
          <c:tx>
            <c:strRef>
              <c:f>Resumen!$I$13</c:f>
              <c:strCache>
                <c:ptCount val="1"/>
                <c:pt idx="0">
                  <c:v>Ingresos propios</c:v>
                </c:pt>
              </c:strCache>
            </c:strRef>
          </c:tx>
          <c:spPr>
            <a:solidFill>
              <a:srgbClr val="C00000"/>
            </a:solidFill>
            <a:ln>
              <a:noFill/>
            </a:ln>
            <a:effectLst/>
          </c:spPr>
          <c:invertIfNegative val="0"/>
          <c:cat>
            <c:strRef>
              <c:f>Resumen!$J$11:$K$11</c:f>
              <c:strCache>
                <c:ptCount val="2"/>
                <c:pt idx="0">
                  <c:v>Situación actual</c:v>
                </c:pt>
                <c:pt idx="1">
                  <c:v>Situación con reforma</c:v>
                </c:pt>
              </c:strCache>
            </c:strRef>
          </c:cat>
          <c:val>
            <c:numRef>
              <c:f>Resumen!$J$13:$K$13</c:f>
              <c:numCache>
                <c:formatCode>#,##0</c:formatCode>
                <c:ptCount val="2"/>
                <c:pt idx="0">
                  <c:v>150.00624505928855</c:v>
                </c:pt>
                <c:pt idx="1">
                  <c:v>1328.3447408467582</c:v>
                </c:pt>
              </c:numCache>
            </c:numRef>
          </c:val>
          <c:extLst>
            <c:ext xmlns:c16="http://schemas.microsoft.com/office/drawing/2014/chart" uri="{C3380CC4-5D6E-409C-BE32-E72D297353CC}">
              <c16:uniqueId val="{00000001-0912-4FC5-9D21-1FE2CED0DDFA}"/>
            </c:ext>
          </c:extLst>
        </c:ser>
        <c:dLbls>
          <c:showLegendKey val="0"/>
          <c:showVal val="0"/>
          <c:showCatName val="0"/>
          <c:showSerName val="0"/>
          <c:showPercent val="0"/>
          <c:showBubbleSize val="0"/>
        </c:dLbls>
        <c:gapWidth val="150"/>
        <c:overlap val="100"/>
        <c:axId val="1813289344"/>
        <c:axId val="1813288512"/>
      </c:barChart>
      <c:catAx>
        <c:axId val="1813289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Helvetica Neue"/>
                <a:ea typeface="+mn-ea"/>
                <a:cs typeface="+mn-cs"/>
              </a:defRPr>
            </a:pPr>
            <a:endParaRPr lang="es-CL"/>
          </a:p>
        </c:txPr>
        <c:crossAx val="1813288512"/>
        <c:crosses val="autoZero"/>
        <c:auto val="1"/>
        <c:lblAlgn val="ctr"/>
        <c:lblOffset val="100"/>
        <c:noMultiLvlLbl val="0"/>
      </c:catAx>
      <c:valAx>
        <c:axId val="181328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Helvetica Neue"/>
                <a:ea typeface="+mn-ea"/>
                <a:cs typeface="+mn-cs"/>
              </a:defRPr>
            </a:pPr>
            <a:endParaRPr lang="es-CL"/>
          </a:p>
        </c:txPr>
        <c:crossAx val="181328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Helvetica Neue"/>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Helvetica Neue"/>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'Por tipo de impuesto'!$B$3</c:f>
              <c:strCache>
                <c:ptCount val="1"/>
                <c:pt idx="0">
                  <c:v>Renta de empresas</c:v>
                </c:pt>
              </c:strCache>
            </c:strRef>
          </c:tx>
          <c:spPr>
            <a:solidFill>
              <a:srgbClr val="0070C0"/>
            </a:solidFill>
            <a:ln>
              <a:noFill/>
            </a:ln>
            <a:effectLst/>
          </c:spPr>
          <c:invertIfNegative val="0"/>
          <c:cat>
            <c:numRef>
              <c:f>'Por tipo de impuesto'!$C$2:$F$2</c:f>
              <c:numCache>
                <c:formatCode>General</c:formatCode>
                <c:ptCount val="4"/>
                <c:pt idx="0">
                  <c:v>2023</c:v>
                </c:pt>
                <c:pt idx="1">
                  <c:v>2024</c:v>
                </c:pt>
                <c:pt idx="2">
                  <c:v>2025</c:v>
                </c:pt>
                <c:pt idx="3">
                  <c:v>2026</c:v>
                </c:pt>
              </c:numCache>
            </c:numRef>
          </c:cat>
          <c:val>
            <c:numRef>
              <c:f>'Por tipo de impuesto'!$C$3:$F$3</c:f>
              <c:numCache>
                <c:formatCode>0.0</c:formatCode>
                <c:ptCount val="4"/>
                <c:pt idx="0">
                  <c:v>0.31212213718265813</c:v>
                </c:pt>
                <c:pt idx="1">
                  <c:v>0.76205795239788043</c:v>
                </c:pt>
                <c:pt idx="2">
                  <c:v>0.94552775654793786</c:v>
                </c:pt>
                <c:pt idx="3">
                  <c:v>1.0479315446481687</c:v>
                </c:pt>
              </c:numCache>
            </c:numRef>
          </c:val>
          <c:extLst>
            <c:ext xmlns:c16="http://schemas.microsoft.com/office/drawing/2014/chart" uri="{C3380CC4-5D6E-409C-BE32-E72D297353CC}">
              <c16:uniqueId val="{00000000-9E1E-4041-856D-3866548E9B47}"/>
            </c:ext>
          </c:extLst>
        </c:ser>
        <c:ser>
          <c:idx val="1"/>
          <c:order val="1"/>
          <c:tx>
            <c:strRef>
              <c:f>'Por tipo de impuesto'!$B$4</c:f>
              <c:strCache>
                <c:ptCount val="1"/>
                <c:pt idx="0">
                  <c:v>Renta de personas</c:v>
                </c:pt>
              </c:strCache>
            </c:strRef>
          </c:tx>
          <c:spPr>
            <a:solidFill>
              <a:srgbClr val="FF9900"/>
            </a:solidFill>
            <a:ln>
              <a:noFill/>
            </a:ln>
            <a:effectLst/>
          </c:spPr>
          <c:invertIfNegative val="0"/>
          <c:cat>
            <c:numRef>
              <c:f>'Por tipo de impuesto'!$C$2:$F$2</c:f>
              <c:numCache>
                <c:formatCode>General</c:formatCode>
                <c:ptCount val="4"/>
                <c:pt idx="0">
                  <c:v>2023</c:v>
                </c:pt>
                <c:pt idx="1">
                  <c:v>2024</c:v>
                </c:pt>
                <c:pt idx="2">
                  <c:v>2025</c:v>
                </c:pt>
                <c:pt idx="3">
                  <c:v>2026</c:v>
                </c:pt>
              </c:numCache>
            </c:numRef>
          </c:cat>
          <c:val>
            <c:numRef>
              <c:f>'Por tipo de impuesto'!$C$4:$F$4</c:f>
              <c:numCache>
                <c:formatCode>0.0</c:formatCode>
                <c:ptCount val="4"/>
                <c:pt idx="0">
                  <c:v>0.21819129222810463</c:v>
                </c:pt>
                <c:pt idx="1">
                  <c:v>0.54573440131206252</c:v>
                </c:pt>
                <c:pt idx="2">
                  <c:v>0.95946383283369086</c:v>
                </c:pt>
                <c:pt idx="3">
                  <c:v>1.4207987865461134</c:v>
                </c:pt>
              </c:numCache>
            </c:numRef>
          </c:val>
          <c:extLst>
            <c:ext xmlns:c16="http://schemas.microsoft.com/office/drawing/2014/chart" uri="{C3380CC4-5D6E-409C-BE32-E72D297353CC}">
              <c16:uniqueId val="{00000001-9E1E-4041-856D-3866548E9B47}"/>
            </c:ext>
          </c:extLst>
        </c:ser>
        <c:ser>
          <c:idx val="2"/>
          <c:order val="2"/>
          <c:tx>
            <c:strRef>
              <c:f>'Por tipo de impuesto'!$B$5</c:f>
              <c:strCache>
                <c:ptCount val="1"/>
                <c:pt idx="0">
                  <c:v>Riqueza de personas</c:v>
                </c:pt>
              </c:strCache>
            </c:strRef>
          </c:tx>
          <c:spPr>
            <a:solidFill>
              <a:schemeClr val="tx2">
                <a:lumMod val="60000"/>
                <a:lumOff val="40000"/>
              </a:schemeClr>
            </a:solidFill>
            <a:ln>
              <a:noFill/>
            </a:ln>
            <a:effectLst/>
          </c:spPr>
          <c:invertIfNegative val="0"/>
          <c:cat>
            <c:numRef>
              <c:f>'Por tipo de impuesto'!$C$2:$F$2</c:f>
              <c:numCache>
                <c:formatCode>General</c:formatCode>
                <c:ptCount val="4"/>
                <c:pt idx="0">
                  <c:v>2023</c:v>
                </c:pt>
                <c:pt idx="1">
                  <c:v>2024</c:v>
                </c:pt>
                <c:pt idx="2">
                  <c:v>2025</c:v>
                </c:pt>
                <c:pt idx="3">
                  <c:v>2026</c:v>
                </c:pt>
              </c:numCache>
            </c:numRef>
          </c:cat>
          <c:val>
            <c:numRef>
              <c:f>'Por tipo de impuesto'!$C$5:$F$5</c:f>
              <c:numCache>
                <c:formatCode>0.0</c:formatCode>
                <c:ptCount val="4"/>
                <c:pt idx="0">
                  <c:v>0</c:v>
                </c:pt>
                <c:pt idx="1">
                  <c:v>0.38</c:v>
                </c:pt>
                <c:pt idx="2">
                  <c:v>0.48161740499999994</c:v>
                </c:pt>
                <c:pt idx="3">
                  <c:v>0.48161740499999994</c:v>
                </c:pt>
              </c:numCache>
            </c:numRef>
          </c:val>
          <c:extLst>
            <c:ext xmlns:c16="http://schemas.microsoft.com/office/drawing/2014/chart" uri="{C3380CC4-5D6E-409C-BE32-E72D297353CC}">
              <c16:uniqueId val="{00000002-9E1E-4041-856D-3866548E9B47}"/>
            </c:ext>
          </c:extLst>
        </c:ser>
        <c:ser>
          <c:idx val="3"/>
          <c:order val="3"/>
          <c:tx>
            <c:strRef>
              <c:f>'Por tipo de impuesto'!$B$6</c:f>
              <c:strCache>
                <c:ptCount val="1"/>
                <c:pt idx="0">
                  <c:v>Recursps naturales</c:v>
                </c:pt>
              </c:strCache>
            </c:strRef>
          </c:tx>
          <c:spPr>
            <a:solidFill>
              <a:srgbClr val="FFFF00"/>
            </a:solidFill>
            <a:ln>
              <a:noFill/>
            </a:ln>
            <a:effectLst/>
          </c:spPr>
          <c:invertIfNegative val="0"/>
          <c:cat>
            <c:numRef>
              <c:f>'Por tipo de impuesto'!$C$2:$F$2</c:f>
              <c:numCache>
                <c:formatCode>General</c:formatCode>
                <c:ptCount val="4"/>
                <c:pt idx="0">
                  <c:v>2023</c:v>
                </c:pt>
                <c:pt idx="1">
                  <c:v>2024</c:v>
                </c:pt>
                <c:pt idx="2">
                  <c:v>2025</c:v>
                </c:pt>
                <c:pt idx="3">
                  <c:v>2026</c:v>
                </c:pt>
              </c:numCache>
            </c:numRef>
          </c:cat>
          <c:val>
            <c:numRef>
              <c:f>'Por tipo de impuesto'!$C$6:$F$6</c:f>
              <c:numCache>
                <c:formatCode>0.0</c:formatCode>
                <c:ptCount val="4"/>
                <c:pt idx="0">
                  <c:v>0</c:v>
                </c:pt>
                <c:pt idx="1">
                  <c:v>7.7413936182655102E-2</c:v>
                </c:pt>
                <c:pt idx="2">
                  <c:v>0.504</c:v>
                </c:pt>
                <c:pt idx="3">
                  <c:v>0.504</c:v>
                </c:pt>
              </c:numCache>
            </c:numRef>
          </c:val>
          <c:extLst>
            <c:ext xmlns:c16="http://schemas.microsoft.com/office/drawing/2014/chart" uri="{C3380CC4-5D6E-409C-BE32-E72D297353CC}">
              <c16:uniqueId val="{00000003-9E1E-4041-856D-3866548E9B47}"/>
            </c:ext>
          </c:extLst>
        </c:ser>
        <c:ser>
          <c:idx val="4"/>
          <c:order val="4"/>
          <c:tx>
            <c:strRef>
              <c:f>'Por tipo de impuesto'!$B$7</c:f>
              <c:strCache>
                <c:ptCount val="1"/>
                <c:pt idx="0">
                  <c:v>Correctivos</c:v>
                </c:pt>
              </c:strCache>
            </c:strRef>
          </c:tx>
          <c:spPr>
            <a:solidFill>
              <a:srgbClr val="00B0F0"/>
            </a:solidFill>
            <a:ln>
              <a:noFill/>
            </a:ln>
            <a:effectLst/>
          </c:spPr>
          <c:invertIfNegative val="0"/>
          <c:cat>
            <c:numRef>
              <c:f>'Por tipo de impuesto'!$C$2:$F$2</c:f>
              <c:numCache>
                <c:formatCode>General</c:formatCode>
                <c:ptCount val="4"/>
                <c:pt idx="0">
                  <c:v>2023</c:v>
                </c:pt>
                <c:pt idx="1">
                  <c:v>2024</c:v>
                </c:pt>
                <c:pt idx="2">
                  <c:v>2025</c:v>
                </c:pt>
                <c:pt idx="3">
                  <c:v>2026</c:v>
                </c:pt>
              </c:numCache>
            </c:numRef>
          </c:cat>
          <c:val>
            <c:numRef>
              <c:f>'Por tipo de impuesto'!$C$7:$F$7</c:f>
              <c:numCache>
                <c:formatCode>0.0</c:formatCode>
                <c:ptCount val="4"/>
                <c:pt idx="0">
                  <c:v>0</c:v>
                </c:pt>
                <c:pt idx="1">
                  <c:v>0</c:v>
                </c:pt>
                <c:pt idx="2">
                  <c:v>0.1</c:v>
                </c:pt>
                <c:pt idx="3">
                  <c:v>0.3</c:v>
                </c:pt>
              </c:numCache>
            </c:numRef>
          </c:val>
          <c:extLst>
            <c:ext xmlns:c16="http://schemas.microsoft.com/office/drawing/2014/chart" uri="{C3380CC4-5D6E-409C-BE32-E72D297353CC}">
              <c16:uniqueId val="{00000004-9E1E-4041-856D-3866548E9B47}"/>
            </c:ext>
          </c:extLst>
        </c:ser>
        <c:ser>
          <c:idx val="5"/>
          <c:order val="5"/>
          <c:tx>
            <c:strRef>
              <c:f>'Por tipo de impuesto'!$B$8</c:f>
              <c:strCache>
                <c:ptCount val="1"/>
                <c:pt idx="0">
                  <c:v>Indirectos</c:v>
                </c:pt>
              </c:strCache>
            </c:strRef>
          </c:tx>
          <c:spPr>
            <a:solidFill>
              <a:srgbClr val="00B050"/>
            </a:solidFill>
            <a:ln>
              <a:noFill/>
            </a:ln>
            <a:effectLst/>
          </c:spPr>
          <c:invertIfNegative val="0"/>
          <c:cat>
            <c:numRef>
              <c:f>'Por tipo de impuesto'!$C$2:$F$2</c:f>
              <c:numCache>
                <c:formatCode>General</c:formatCode>
                <c:ptCount val="4"/>
                <c:pt idx="0">
                  <c:v>2023</c:v>
                </c:pt>
                <c:pt idx="1">
                  <c:v>2024</c:v>
                </c:pt>
                <c:pt idx="2">
                  <c:v>2025</c:v>
                </c:pt>
                <c:pt idx="3">
                  <c:v>2026</c:v>
                </c:pt>
              </c:numCache>
            </c:numRef>
          </c:cat>
          <c:val>
            <c:numRef>
              <c:f>'Por tipo de impuesto'!$C$8:$F$8</c:f>
              <c:numCache>
                <c:formatCode>0.0</c:formatCode>
                <c:ptCount val="4"/>
                <c:pt idx="0">
                  <c:v>8.0980835301184523E-2</c:v>
                </c:pt>
                <c:pt idx="1">
                  <c:v>0.16598083530118454</c:v>
                </c:pt>
                <c:pt idx="2">
                  <c:v>0.25098083530118453</c:v>
                </c:pt>
                <c:pt idx="3">
                  <c:v>0.33598083530118455</c:v>
                </c:pt>
              </c:numCache>
            </c:numRef>
          </c:val>
          <c:extLst>
            <c:ext xmlns:c16="http://schemas.microsoft.com/office/drawing/2014/chart" uri="{C3380CC4-5D6E-409C-BE32-E72D297353CC}">
              <c16:uniqueId val="{00000005-9E1E-4041-856D-3866548E9B47}"/>
            </c:ext>
          </c:extLst>
        </c:ser>
        <c:dLbls>
          <c:showLegendKey val="0"/>
          <c:showVal val="0"/>
          <c:showCatName val="0"/>
          <c:showSerName val="0"/>
          <c:showPercent val="0"/>
          <c:showBubbleSize val="0"/>
        </c:dLbls>
        <c:gapWidth val="150"/>
        <c:overlap val="100"/>
        <c:axId val="754966720"/>
        <c:axId val="754936496"/>
      </c:barChart>
      <c:catAx>
        <c:axId val="754966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754936496"/>
        <c:crosses val="autoZero"/>
        <c:auto val="1"/>
        <c:lblAlgn val="ctr"/>
        <c:lblOffset val="100"/>
        <c:noMultiLvlLbl val="0"/>
      </c:catAx>
      <c:valAx>
        <c:axId val="754936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75496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22196575822282E-2"/>
          <c:y val="6.481687070881513E-2"/>
          <c:w val="0.92321802972679989"/>
          <c:h val="0.37038211833608647"/>
        </c:manualLayout>
      </c:layout>
      <c:barChart>
        <c:barDir val="col"/>
        <c:grouping val="stacked"/>
        <c:varyColors val="0"/>
        <c:ser>
          <c:idx val="0"/>
          <c:order val="0"/>
          <c:tx>
            <c:strRef>
              <c:f>'resumen  2019'!$C$2</c:f>
              <c:strCache>
                <c:ptCount val="1"/>
                <c:pt idx="0">
                  <c:v>Ingresos tributarios</c:v>
                </c:pt>
              </c:strCache>
            </c:strRef>
          </c:tx>
          <c:spPr>
            <a:solidFill>
              <a:srgbClr val="0070C0"/>
            </a:solidFill>
            <a:ln w="25400">
              <a:noFill/>
            </a:ln>
          </c:spPr>
          <c:invertIfNegative val="0"/>
          <c:dPt>
            <c:idx val="18"/>
            <c:invertIfNegative val="0"/>
            <c:bubble3D val="0"/>
            <c:spPr>
              <a:solidFill>
                <a:srgbClr val="00B050"/>
              </a:solidFill>
              <a:ln w="25400">
                <a:noFill/>
              </a:ln>
            </c:spPr>
            <c:extLst>
              <c:ext xmlns:c16="http://schemas.microsoft.com/office/drawing/2014/chart" uri="{C3380CC4-5D6E-409C-BE32-E72D297353CC}">
                <c16:uniqueId val="{00000001-AEA8-1143-973C-41E764E11A20}"/>
              </c:ext>
            </c:extLst>
          </c:dPt>
          <c:dPt>
            <c:idx val="25"/>
            <c:invertIfNegative val="0"/>
            <c:bubble3D val="0"/>
            <c:spPr>
              <a:solidFill>
                <a:srgbClr val="C00000"/>
              </a:solidFill>
              <a:ln w="25400">
                <a:noFill/>
              </a:ln>
            </c:spPr>
            <c:extLst>
              <c:ext xmlns:c16="http://schemas.microsoft.com/office/drawing/2014/chart" uri="{C3380CC4-5D6E-409C-BE32-E72D297353CC}">
                <c16:uniqueId val="{00000010-AEA8-1143-973C-41E764E11A20}"/>
              </c:ext>
            </c:extLst>
          </c:dPt>
          <c:dPt>
            <c:idx val="29"/>
            <c:invertIfNegative val="0"/>
            <c:bubble3D val="0"/>
            <c:extLst>
              <c:ext xmlns:c16="http://schemas.microsoft.com/office/drawing/2014/chart" uri="{C3380CC4-5D6E-409C-BE32-E72D297353CC}">
                <c16:uniqueId val="{00000002-AEA8-1143-973C-41E764E11A20}"/>
              </c:ext>
            </c:extLst>
          </c:dPt>
          <c:dPt>
            <c:idx val="30"/>
            <c:invertIfNegative val="0"/>
            <c:bubble3D val="0"/>
            <c:spPr>
              <a:solidFill>
                <a:srgbClr val="C00000"/>
              </a:solidFill>
              <a:ln w="25400">
                <a:noFill/>
              </a:ln>
            </c:spPr>
            <c:extLst>
              <c:ext xmlns:c16="http://schemas.microsoft.com/office/drawing/2014/chart" uri="{C3380CC4-5D6E-409C-BE32-E72D297353CC}">
                <c16:uniqueId val="{00000004-AEA8-1143-973C-41E764E11A20}"/>
              </c:ext>
            </c:extLst>
          </c:dPt>
          <c:dLbls>
            <c:dLbl>
              <c:idx val="18"/>
              <c:layout>
                <c:manualLayout>
                  <c:x val="-3.2327584835410549E-3"/>
                  <c:y val="-0.1851851851851852"/>
                </c:manualLayout>
              </c:layout>
              <c:tx>
                <c:rich>
                  <a:bodyPr/>
                  <a:lstStyle/>
                  <a:p>
                    <a:pPr>
                      <a:defRPr b="1">
                        <a:solidFill>
                          <a:srgbClr val="00B050"/>
                        </a:solidFill>
                      </a:defRPr>
                    </a:pPr>
                    <a:r>
                      <a:rPr lang="en-US" b="1">
                        <a:solidFill>
                          <a:srgbClr val="00B050"/>
                        </a:solidFill>
                      </a:rPr>
                      <a:t>34,7</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A8-1143-973C-41E764E11A20}"/>
                </c:ext>
              </c:extLst>
            </c:dLbl>
            <c:dLbl>
              <c:idx val="27"/>
              <c:layout>
                <c:manualLayout>
                  <c:x val="-4.8491377253115052E-2"/>
                  <c:y val="-0.19444444444444445"/>
                </c:manualLayout>
              </c:layout>
              <c:tx>
                <c:rich>
                  <a:bodyPr/>
                  <a:lstStyle/>
                  <a:p>
                    <a:r>
                      <a:rPr lang="en-US" b="1">
                        <a:solidFill>
                          <a:srgbClr val="C00000"/>
                        </a:solidFill>
                      </a:rPr>
                      <a:t>31,7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A8-1143-973C-41E764E11A20}"/>
                </c:ext>
              </c:extLst>
            </c:dLbl>
            <c:dLbl>
              <c:idx val="30"/>
              <c:layout>
                <c:manualLayout>
                  <c:x val="-1.1853310842525316E-16"/>
                  <c:y val="-0.18518518518518523"/>
                </c:manualLayout>
              </c:layout>
              <c:tx>
                <c:rich>
                  <a:bodyPr/>
                  <a:lstStyle/>
                  <a:p>
                    <a:r>
                      <a:rPr lang="en-US" b="1">
                        <a:solidFill>
                          <a:srgbClr val="C00000"/>
                        </a:solidFill>
                      </a:rPr>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A8-1143-973C-41E764E11A20}"/>
                </c:ext>
              </c:extLst>
            </c:dLbl>
            <c:spPr>
              <a:noFill/>
              <a:ln>
                <a:noFill/>
              </a:ln>
              <a:effectLst/>
            </c:spPr>
            <c:txPr>
              <a:bodyPr/>
              <a:lstStyle/>
              <a:p>
                <a:pPr>
                  <a:defRPr b="1">
                    <a:solidFill>
                      <a:srgbClr val="C0000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'resumen  2019'!$B$4:$B$39</c:f>
              <c:strCache>
                <c:ptCount val="36"/>
                <c:pt idx="0">
                  <c:v>Dinamarca</c:v>
                </c:pt>
                <c:pt idx="1">
                  <c:v>Francia</c:v>
                </c:pt>
                <c:pt idx="2">
                  <c:v>Suecia</c:v>
                </c:pt>
                <c:pt idx="3">
                  <c:v>Bélgica</c:v>
                </c:pt>
                <c:pt idx="4">
                  <c:v>Austria</c:v>
                </c:pt>
                <c:pt idx="5">
                  <c:v>Finandia</c:v>
                </c:pt>
                <c:pt idx="6">
                  <c:v>Italia</c:v>
                </c:pt>
                <c:pt idx="7">
                  <c:v>Islandia</c:v>
                </c:pt>
                <c:pt idx="8">
                  <c:v>Noruega</c:v>
                </c:pt>
                <c:pt idx="9">
                  <c:v>Grecia</c:v>
                </c:pt>
                <c:pt idx="10">
                  <c:v>Alemania</c:v>
                </c:pt>
                <c:pt idx="11">
                  <c:v>Luxemburgo</c:v>
                </c:pt>
                <c:pt idx="12">
                  <c:v>Eslovenia</c:v>
                </c:pt>
                <c:pt idx="13">
                  <c:v>Hungría</c:v>
                </c:pt>
                <c:pt idx="14">
                  <c:v>Suiza</c:v>
                </c:pt>
                <c:pt idx="15">
                  <c:v>Eslovaquia</c:v>
                </c:pt>
                <c:pt idx="16">
                  <c:v>Polonia</c:v>
                </c:pt>
                <c:pt idx="17">
                  <c:v>Rep. Checa</c:v>
                </c:pt>
                <c:pt idx="18">
                  <c:v>OCDE</c:v>
                </c:pt>
                <c:pt idx="19">
                  <c:v>España</c:v>
                </c:pt>
                <c:pt idx="20">
                  <c:v>Estonia</c:v>
                </c:pt>
                <c:pt idx="21">
                  <c:v>Portugal</c:v>
                </c:pt>
                <c:pt idx="22">
                  <c:v>Canadá</c:v>
                </c:pt>
                <c:pt idx="23">
                  <c:v>Israel</c:v>
                </c:pt>
                <c:pt idx="24">
                  <c:v>R. Unido</c:v>
                </c:pt>
                <c:pt idx="25">
                  <c:v>Chile, con reforma</c:v>
                </c:pt>
                <c:pt idx="26">
                  <c:v>Japón</c:v>
                </c:pt>
                <c:pt idx="27">
                  <c:v>Letonia</c:v>
                </c:pt>
                <c:pt idx="28">
                  <c:v>Lituania</c:v>
                </c:pt>
                <c:pt idx="29">
                  <c:v>Corea del Sur</c:v>
                </c:pt>
                <c:pt idx="30">
                  <c:v>Chile, sin reforma</c:v>
                </c:pt>
                <c:pt idx="31">
                  <c:v>EEUU</c:v>
                </c:pt>
                <c:pt idx="32">
                  <c:v>Colombia</c:v>
                </c:pt>
                <c:pt idx="33">
                  <c:v>Turquía</c:v>
                </c:pt>
                <c:pt idx="34">
                  <c:v>Irlanda</c:v>
                </c:pt>
                <c:pt idx="35">
                  <c:v>México</c:v>
                </c:pt>
              </c:strCache>
            </c:strRef>
          </c:cat>
          <c:val>
            <c:numRef>
              <c:f>'resumen  2019'!$C$4:$C$39</c:f>
              <c:numCache>
                <c:formatCode>0.0</c:formatCode>
                <c:ptCount val="36"/>
                <c:pt idx="0">
                  <c:v>46.603000000000002</c:v>
                </c:pt>
                <c:pt idx="1">
                  <c:v>44.884999999999998</c:v>
                </c:pt>
                <c:pt idx="2">
                  <c:v>42.832999999999998</c:v>
                </c:pt>
                <c:pt idx="3">
                  <c:v>42.7</c:v>
                </c:pt>
                <c:pt idx="4">
                  <c:v>42.561999999999998</c:v>
                </c:pt>
                <c:pt idx="5">
                  <c:v>42.250999999999998</c:v>
                </c:pt>
                <c:pt idx="6">
                  <c:v>42.414999999999999</c:v>
                </c:pt>
                <c:pt idx="7">
                  <c:v>34.844000000000001</c:v>
                </c:pt>
                <c:pt idx="8">
                  <c:v>39.905999999999999</c:v>
                </c:pt>
                <c:pt idx="9">
                  <c:v>39.484000000000002</c:v>
                </c:pt>
                <c:pt idx="10">
                  <c:v>38.616999999999997</c:v>
                </c:pt>
                <c:pt idx="11">
                  <c:v>38.948999999999998</c:v>
                </c:pt>
                <c:pt idx="12">
                  <c:v>37.167999999999999</c:v>
                </c:pt>
                <c:pt idx="13">
                  <c:v>36.465000000000003</c:v>
                </c:pt>
                <c:pt idx="14">
                  <c:v>27.358000000000001</c:v>
                </c:pt>
                <c:pt idx="15">
                  <c:v>34.570999999999998</c:v>
                </c:pt>
                <c:pt idx="16">
                  <c:v>35.106000000000002</c:v>
                </c:pt>
                <c:pt idx="17">
                  <c:v>34.780999999999999</c:v>
                </c:pt>
                <c:pt idx="18">
                  <c:v>33.767676470588235</c:v>
                </c:pt>
                <c:pt idx="19">
                  <c:v>34.682000000000002</c:v>
                </c:pt>
                <c:pt idx="20">
                  <c:v>33.526000000000003</c:v>
                </c:pt>
                <c:pt idx="21">
                  <c:v>34.502000000000002</c:v>
                </c:pt>
                <c:pt idx="22">
                  <c:v>33.808</c:v>
                </c:pt>
                <c:pt idx="23">
                  <c:v>30.210999999999999</c:v>
                </c:pt>
                <c:pt idx="24">
                  <c:v>32.718000000000004</c:v>
                </c:pt>
                <c:pt idx="25">
                  <c:v>25.651</c:v>
                </c:pt>
                <c:pt idx="26">
                  <c:v>31.411999999999999</c:v>
                </c:pt>
                <c:pt idx="27">
                  <c:v>31.244</c:v>
                </c:pt>
                <c:pt idx="28">
                  <c:v>30.279</c:v>
                </c:pt>
                <c:pt idx="29">
                  <c:v>27.305</c:v>
                </c:pt>
                <c:pt idx="30">
                  <c:v>20.890999999999998</c:v>
                </c:pt>
                <c:pt idx="31">
                  <c:v>24.969000000000001</c:v>
                </c:pt>
                <c:pt idx="32">
                  <c:v>19.702999999999999</c:v>
                </c:pt>
                <c:pt idx="33">
                  <c:v>23.103000000000002</c:v>
                </c:pt>
                <c:pt idx="34">
                  <c:v>21.902999999999999</c:v>
                </c:pt>
                <c:pt idx="35">
                  <c:v>16.347000000000001</c:v>
                </c:pt>
              </c:numCache>
            </c:numRef>
          </c:val>
          <c:extLst>
            <c:ext xmlns:c16="http://schemas.microsoft.com/office/drawing/2014/chart" uri="{C3380CC4-5D6E-409C-BE32-E72D297353CC}">
              <c16:uniqueId val="{00000006-AEA8-1143-973C-41E764E11A20}"/>
            </c:ext>
          </c:extLst>
        </c:ser>
        <c:ser>
          <c:idx val="1"/>
          <c:order val="1"/>
          <c:tx>
            <c:strRef>
              <c:f>'resumen  2019'!$D$2</c:f>
              <c:strCache>
                <c:ptCount val="1"/>
                <c:pt idx="0">
                  <c:v>Cotizaciones obligatorias privadas</c:v>
                </c:pt>
              </c:strCache>
            </c:strRef>
          </c:tx>
          <c:spPr>
            <a:solidFill>
              <a:srgbClr val="99CCFF"/>
            </a:solidFill>
            <a:ln w="25400">
              <a:noFill/>
            </a:ln>
          </c:spPr>
          <c:invertIfNegative val="0"/>
          <c:dPt>
            <c:idx val="18"/>
            <c:invertIfNegative val="0"/>
            <c:bubble3D val="0"/>
            <c:spPr>
              <a:solidFill>
                <a:schemeClr val="accent3">
                  <a:lumMod val="40000"/>
                  <a:lumOff val="60000"/>
                </a:schemeClr>
              </a:solidFill>
              <a:ln w="25400">
                <a:noFill/>
              </a:ln>
            </c:spPr>
            <c:extLst>
              <c:ext xmlns:c16="http://schemas.microsoft.com/office/drawing/2014/chart" uri="{C3380CC4-5D6E-409C-BE32-E72D297353CC}">
                <c16:uniqueId val="{00000008-AEA8-1143-973C-41E764E11A20}"/>
              </c:ext>
            </c:extLst>
          </c:dPt>
          <c:dPt>
            <c:idx val="25"/>
            <c:invertIfNegative val="0"/>
            <c:bubble3D val="0"/>
            <c:spPr>
              <a:solidFill>
                <a:srgbClr val="FF7B58"/>
              </a:solidFill>
              <a:ln w="25400">
                <a:noFill/>
              </a:ln>
            </c:spPr>
            <c:extLst>
              <c:ext xmlns:c16="http://schemas.microsoft.com/office/drawing/2014/chart" uri="{C3380CC4-5D6E-409C-BE32-E72D297353CC}">
                <c16:uniqueId val="{00000011-AEA8-1143-973C-41E764E11A20}"/>
              </c:ext>
            </c:extLst>
          </c:dPt>
          <c:dPt>
            <c:idx val="27"/>
            <c:invertIfNegative val="0"/>
            <c:bubble3D val="0"/>
            <c:spPr>
              <a:solidFill>
                <a:schemeClr val="accent2">
                  <a:lumMod val="60000"/>
                  <a:lumOff val="40000"/>
                </a:schemeClr>
              </a:solidFill>
              <a:ln w="25400">
                <a:noFill/>
              </a:ln>
            </c:spPr>
            <c:extLst>
              <c:ext xmlns:c16="http://schemas.microsoft.com/office/drawing/2014/chart" uri="{C3380CC4-5D6E-409C-BE32-E72D297353CC}">
                <c16:uniqueId val="{0000000A-AEA8-1143-973C-41E764E11A20}"/>
              </c:ext>
            </c:extLst>
          </c:dPt>
          <c:dPt>
            <c:idx val="29"/>
            <c:invertIfNegative val="0"/>
            <c:bubble3D val="0"/>
            <c:spPr>
              <a:solidFill>
                <a:schemeClr val="accent2">
                  <a:lumMod val="75000"/>
                </a:schemeClr>
              </a:solidFill>
              <a:ln w="25400">
                <a:noFill/>
              </a:ln>
            </c:spPr>
            <c:extLst>
              <c:ext xmlns:c16="http://schemas.microsoft.com/office/drawing/2014/chart" uri="{C3380CC4-5D6E-409C-BE32-E72D297353CC}">
                <c16:uniqueId val="{0000000C-AEA8-1143-973C-41E764E11A20}"/>
              </c:ext>
            </c:extLst>
          </c:dPt>
          <c:dPt>
            <c:idx val="30"/>
            <c:invertIfNegative val="0"/>
            <c:bubble3D val="0"/>
            <c:spPr>
              <a:solidFill>
                <a:srgbClr val="FF7B58"/>
              </a:solidFill>
              <a:ln w="25400">
                <a:noFill/>
              </a:ln>
            </c:spPr>
            <c:extLst>
              <c:ext xmlns:c16="http://schemas.microsoft.com/office/drawing/2014/chart" uri="{C3380CC4-5D6E-409C-BE32-E72D297353CC}">
                <c16:uniqueId val="{0000000E-AEA8-1143-973C-41E764E11A20}"/>
              </c:ext>
            </c:extLst>
          </c:dPt>
          <c:cat>
            <c:strRef>
              <c:f>'resumen  2019'!$B$4:$B$39</c:f>
              <c:strCache>
                <c:ptCount val="36"/>
                <c:pt idx="0">
                  <c:v>Dinamarca</c:v>
                </c:pt>
                <c:pt idx="1">
                  <c:v>Francia</c:v>
                </c:pt>
                <c:pt idx="2">
                  <c:v>Suecia</c:v>
                </c:pt>
                <c:pt idx="3">
                  <c:v>Bélgica</c:v>
                </c:pt>
                <c:pt idx="4">
                  <c:v>Austria</c:v>
                </c:pt>
                <c:pt idx="5">
                  <c:v>Finandia</c:v>
                </c:pt>
                <c:pt idx="6">
                  <c:v>Italia</c:v>
                </c:pt>
                <c:pt idx="7">
                  <c:v>Islandia</c:v>
                </c:pt>
                <c:pt idx="8">
                  <c:v>Noruega</c:v>
                </c:pt>
                <c:pt idx="9">
                  <c:v>Grecia</c:v>
                </c:pt>
                <c:pt idx="10">
                  <c:v>Alemania</c:v>
                </c:pt>
                <c:pt idx="11">
                  <c:v>Luxemburgo</c:v>
                </c:pt>
                <c:pt idx="12">
                  <c:v>Eslovenia</c:v>
                </c:pt>
                <c:pt idx="13">
                  <c:v>Hungría</c:v>
                </c:pt>
                <c:pt idx="14">
                  <c:v>Suiza</c:v>
                </c:pt>
                <c:pt idx="15">
                  <c:v>Eslovaquia</c:v>
                </c:pt>
                <c:pt idx="16">
                  <c:v>Polonia</c:v>
                </c:pt>
                <c:pt idx="17">
                  <c:v>Rep. Checa</c:v>
                </c:pt>
                <c:pt idx="18">
                  <c:v>OCDE</c:v>
                </c:pt>
                <c:pt idx="19">
                  <c:v>España</c:v>
                </c:pt>
                <c:pt idx="20">
                  <c:v>Estonia</c:v>
                </c:pt>
                <c:pt idx="21">
                  <c:v>Portugal</c:v>
                </c:pt>
                <c:pt idx="22">
                  <c:v>Canadá</c:v>
                </c:pt>
                <c:pt idx="23">
                  <c:v>Israel</c:v>
                </c:pt>
                <c:pt idx="24">
                  <c:v>R. Unido</c:v>
                </c:pt>
                <c:pt idx="25">
                  <c:v>Chile, con reforma</c:v>
                </c:pt>
                <c:pt idx="26">
                  <c:v>Japón</c:v>
                </c:pt>
                <c:pt idx="27">
                  <c:v>Letonia</c:v>
                </c:pt>
                <c:pt idx="28">
                  <c:v>Lituania</c:v>
                </c:pt>
                <c:pt idx="29">
                  <c:v>Corea del Sur</c:v>
                </c:pt>
                <c:pt idx="30">
                  <c:v>Chile, sin reforma</c:v>
                </c:pt>
                <c:pt idx="31">
                  <c:v>EEUU</c:v>
                </c:pt>
                <c:pt idx="32">
                  <c:v>Colombia</c:v>
                </c:pt>
                <c:pt idx="33">
                  <c:v>Turquía</c:v>
                </c:pt>
                <c:pt idx="34">
                  <c:v>Irlanda</c:v>
                </c:pt>
                <c:pt idx="35">
                  <c:v>México</c:v>
                </c:pt>
              </c:strCache>
            </c:strRef>
          </c:cat>
          <c:val>
            <c:numRef>
              <c:f>'resumen  2019'!$D$4:$D$38</c:f>
              <c:numCache>
                <c:formatCode>0.00</c:formatCode>
                <c:ptCount val="35"/>
                <c:pt idx="0">
                  <c:v>0.122</c:v>
                </c:pt>
                <c:pt idx="1">
                  <c:v>0</c:v>
                </c:pt>
                <c:pt idx="2">
                  <c:v>0</c:v>
                </c:pt>
                <c:pt idx="3">
                  <c:v>0</c:v>
                </c:pt>
                <c:pt idx="4">
                  <c:v>0</c:v>
                </c:pt>
                <c:pt idx="5">
                  <c:v>0.27300000000000002</c:v>
                </c:pt>
                <c:pt idx="6">
                  <c:v>0</c:v>
                </c:pt>
                <c:pt idx="7">
                  <c:v>6.1360000000000001</c:v>
                </c:pt>
                <c:pt idx="8">
                  <c:v>0</c:v>
                </c:pt>
                <c:pt idx="9">
                  <c:v>0</c:v>
                </c:pt>
                <c:pt idx="10">
                  <c:v>0.39700000000000002</c:v>
                </c:pt>
                <c:pt idx="11">
                  <c:v>0</c:v>
                </c:pt>
                <c:pt idx="12">
                  <c:v>0</c:v>
                </c:pt>
                <c:pt idx="13">
                  <c:v>0</c:v>
                </c:pt>
                <c:pt idx="14">
                  <c:v>8.1620000000000008</c:v>
                </c:pt>
                <c:pt idx="15">
                  <c:v>0.76</c:v>
                </c:pt>
                <c:pt idx="16">
                  <c:v>0</c:v>
                </c:pt>
                <c:pt idx="17">
                  <c:v>0.154</c:v>
                </c:pt>
                <c:pt idx="18" formatCode="0.0">
                  <c:v>0.91788235294117659</c:v>
                </c:pt>
                <c:pt idx="19">
                  <c:v>0</c:v>
                </c:pt>
                <c:pt idx="20">
                  <c:v>1.08</c:v>
                </c:pt>
                <c:pt idx="21">
                  <c:v>0</c:v>
                </c:pt>
                <c:pt idx="22">
                  <c:v>0</c:v>
                </c:pt>
                <c:pt idx="23">
                  <c:v>2.6579999999999999</c:v>
                </c:pt>
                <c:pt idx="24">
                  <c:v>0</c:v>
                </c:pt>
                <c:pt idx="25">
                  <c:v>6.0979999999999999</c:v>
                </c:pt>
                <c:pt idx="26">
                  <c:v>0</c:v>
                </c:pt>
                <c:pt idx="27">
                  <c:v>0</c:v>
                </c:pt>
                <c:pt idx="28">
                  <c:v>6.0000000000000001E-3</c:v>
                </c:pt>
                <c:pt idx="29">
                  <c:v>0</c:v>
                </c:pt>
                <c:pt idx="30">
                  <c:v>6.0979999999999999</c:v>
                </c:pt>
                <c:pt idx="31">
                  <c:v>0</c:v>
                </c:pt>
                <c:pt idx="32">
                  <c:v>4.1210000000000004</c:v>
                </c:pt>
                <c:pt idx="33">
                  <c:v>0</c:v>
                </c:pt>
                <c:pt idx="34">
                  <c:v>0</c:v>
                </c:pt>
              </c:numCache>
            </c:numRef>
          </c:val>
          <c:extLst>
            <c:ext xmlns:c16="http://schemas.microsoft.com/office/drawing/2014/chart" uri="{C3380CC4-5D6E-409C-BE32-E72D297353CC}">
              <c16:uniqueId val="{0000000F-AEA8-1143-973C-41E764E11A20}"/>
            </c:ext>
          </c:extLst>
        </c:ser>
        <c:dLbls>
          <c:showLegendKey val="0"/>
          <c:showVal val="0"/>
          <c:showCatName val="0"/>
          <c:showSerName val="0"/>
          <c:showPercent val="0"/>
          <c:showBubbleSize val="0"/>
        </c:dLbls>
        <c:gapWidth val="80"/>
        <c:overlap val="100"/>
        <c:axId val="848977184"/>
        <c:axId val="1"/>
      </c:barChart>
      <c:catAx>
        <c:axId val="848977184"/>
        <c:scaling>
          <c:orientation val="minMax"/>
        </c:scaling>
        <c:delete val="0"/>
        <c:axPos val="b"/>
        <c:numFmt formatCode="General" sourceLinked="1"/>
        <c:majorTickMark val="none"/>
        <c:minorTickMark val="none"/>
        <c:tickLblPos val="nextTo"/>
        <c:spPr>
          <a:ln w="3175">
            <a:solidFill>
              <a:srgbClr val="C0C0C0"/>
            </a:solidFill>
            <a:prstDash val="solid"/>
          </a:ln>
        </c:spPr>
        <c:txPr>
          <a:bodyPr rot="-5400000" vert="horz"/>
          <a:lstStyle/>
          <a:p>
            <a:pPr>
              <a:defRPr sz="1200"/>
            </a:pPr>
            <a:endParaRPr lang="es-CL"/>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C0C0C0"/>
              </a:solidFill>
              <a:prstDash val="solid"/>
            </a:ln>
          </c:spPr>
        </c:majorGridlines>
        <c:numFmt formatCode="0" sourceLinked="0"/>
        <c:majorTickMark val="none"/>
        <c:minorTickMark val="none"/>
        <c:tickLblPos val="nextTo"/>
        <c:spPr>
          <a:ln w="6350">
            <a:noFill/>
          </a:ln>
        </c:spPr>
        <c:txPr>
          <a:bodyPr rot="0" vert="horz"/>
          <a:lstStyle/>
          <a:p>
            <a:pPr>
              <a:defRPr/>
            </a:pPr>
            <a:endParaRPr lang="es-CL"/>
          </a:p>
        </c:txPr>
        <c:crossAx val="848977184"/>
        <c:crosses val="autoZero"/>
        <c:crossBetween val="between"/>
        <c:majorUnit val="10"/>
      </c:valAx>
      <c:spPr>
        <a:noFill/>
        <a:ln w="25400">
          <a:noFill/>
        </a:ln>
      </c:spPr>
    </c:plotArea>
    <c:legend>
      <c:legendPos val="b"/>
      <c:layout>
        <c:manualLayout>
          <c:xMode val="edge"/>
          <c:yMode val="edge"/>
          <c:x val="7.4877050176611726E-2"/>
          <c:y val="0.86576820161060219"/>
          <c:w val="0.89168999067972821"/>
          <c:h val="0.10185508254242379"/>
        </c:manualLayout>
      </c:layout>
      <c:overlay val="0"/>
      <c:spPr>
        <a:noFill/>
        <a:ln w="25400">
          <a:noFill/>
        </a:ln>
      </c:spPr>
    </c:legend>
    <c:plotVisOnly val="1"/>
    <c:dispBlanksAs val="gap"/>
    <c:showDLblsOverMax val="0"/>
  </c:chart>
  <c:spPr>
    <a:noFill/>
    <a:ln w="12700">
      <a:noFill/>
      <a:prstDash val="solid"/>
    </a:ln>
  </c:spPr>
  <c:txPr>
    <a:bodyPr/>
    <a:lstStyle/>
    <a:p>
      <a:pPr>
        <a:defRPr sz="1400" b="0" i="0" u="none" strike="noStrik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5664-BF4B-B92A-FF428BE52B2B}"/>
              </c:ext>
            </c:extLst>
          </c:dPt>
          <c:dLbls>
            <c:dLbl>
              <c:idx val="2"/>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1"/>
              <c:showCatName val="0"/>
              <c:showSerName val="0"/>
              <c:showPercent val="0"/>
              <c:showBubbleSize val="0"/>
              <c:extLst>
                <c:ext xmlns:c16="http://schemas.microsoft.com/office/drawing/2014/chart" uri="{C3380CC4-5D6E-409C-BE32-E72D297353CC}">
                  <c16:uniqueId val="{00000001-5664-BF4B-B92A-FF428BE52B2B}"/>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propiedad!$B$2:$B$4</c:f>
              <c:strCache>
                <c:ptCount val="3"/>
                <c:pt idx="0">
                  <c:v>Chile, sin reforma</c:v>
                </c:pt>
                <c:pt idx="1">
                  <c:v>Chile, con reforma</c:v>
                </c:pt>
                <c:pt idx="2">
                  <c:v>Promedio OCDE</c:v>
                </c:pt>
              </c:strCache>
            </c:strRef>
          </c:cat>
          <c:val>
            <c:numRef>
              <c:f>propiedad!$C$2:$C$4</c:f>
              <c:numCache>
                <c:formatCode>0.0</c:formatCode>
                <c:ptCount val="3"/>
                <c:pt idx="0">
                  <c:v>1.0029999999999999</c:v>
                </c:pt>
                <c:pt idx="1">
                  <c:v>1.5029999999999999</c:v>
                </c:pt>
                <c:pt idx="2">
                  <c:v>1.8080000000000001</c:v>
                </c:pt>
              </c:numCache>
            </c:numRef>
          </c:val>
          <c:extLst>
            <c:ext xmlns:c16="http://schemas.microsoft.com/office/drawing/2014/chart" uri="{C3380CC4-5D6E-409C-BE32-E72D297353CC}">
              <c16:uniqueId val="{00000002-5664-BF4B-B92A-FF428BE52B2B}"/>
            </c:ext>
          </c:extLst>
        </c:ser>
        <c:dLbls>
          <c:showLegendKey val="0"/>
          <c:showVal val="0"/>
          <c:showCatName val="0"/>
          <c:showSerName val="0"/>
          <c:showPercent val="0"/>
          <c:showBubbleSize val="0"/>
        </c:dLbls>
        <c:gapWidth val="80"/>
        <c:overlap val="-27"/>
        <c:axId val="648959584"/>
        <c:axId val="859544864"/>
      </c:barChart>
      <c:catAx>
        <c:axId val="64895958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859544864"/>
        <c:crosses val="autoZero"/>
        <c:auto val="1"/>
        <c:lblAlgn val="ctr"/>
        <c:lblOffset val="100"/>
        <c:noMultiLvlLbl val="0"/>
      </c:catAx>
      <c:valAx>
        <c:axId val="859544864"/>
        <c:scaling>
          <c:orientation val="minMax"/>
        </c:scaling>
        <c:delete val="1"/>
        <c:axPos val="l"/>
        <c:numFmt formatCode="0.0" sourceLinked="1"/>
        <c:majorTickMark val="none"/>
        <c:minorTickMark val="none"/>
        <c:tickLblPos val="nextTo"/>
        <c:crossAx val="64895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'resumen  2019'!$C$2</c:f>
              <c:strCache>
                <c:ptCount val="1"/>
                <c:pt idx="0">
                  <c:v>Ingresos tributarios</c:v>
                </c:pt>
              </c:strCache>
            </c:strRef>
          </c:tx>
          <c:spPr>
            <a:solidFill>
              <a:srgbClr val="0070C0"/>
            </a:solidFill>
            <a:ln>
              <a:noFill/>
            </a:ln>
            <a:effectLst/>
          </c:spPr>
          <c:invertIfNegative val="0"/>
          <c:dPt>
            <c:idx val="0"/>
            <c:invertIfNegative val="0"/>
            <c:bubble3D val="0"/>
            <c:spPr>
              <a:solidFill>
                <a:srgbClr val="023A7C"/>
              </a:solidFill>
              <a:ln>
                <a:noFill/>
              </a:ln>
              <a:effectLst/>
            </c:spPr>
            <c:extLst>
              <c:ext xmlns:c16="http://schemas.microsoft.com/office/drawing/2014/chart" uri="{C3380CC4-5D6E-409C-BE32-E72D297353CC}">
                <c16:uniqueId val="{00000001-64ED-AD4C-90FC-5A17C1BFC404}"/>
              </c:ext>
            </c:extLst>
          </c:dPt>
          <c:dPt>
            <c:idx val="1"/>
            <c:invertIfNegative val="0"/>
            <c:bubble3D val="0"/>
            <c:spPr>
              <a:solidFill>
                <a:srgbClr val="023A7C"/>
              </a:solidFill>
              <a:ln>
                <a:noFill/>
              </a:ln>
              <a:effectLst/>
            </c:spPr>
            <c:extLst>
              <c:ext xmlns:c16="http://schemas.microsoft.com/office/drawing/2014/chart" uri="{C3380CC4-5D6E-409C-BE32-E72D297353CC}">
                <c16:uniqueId val="{00000003-64ED-AD4C-90FC-5A17C1BFC404}"/>
              </c:ext>
            </c:extLst>
          </c:dPt>
          <c:dPt>
            <c:idx val="2"/>
            <c:invertIfNegative val="0"/>
            <c:bubble3D val="0"/>
            <c:spPr>
              <a:solidFill>
                <a:srgbClr val="023A7C"/>
              </a:solidFill>
              <a:ln>
                <a:noFill/>
              </a:ln>
              <a:effectLst/>
            </c:spPr>
            <c:extLst>
              <c:ext xmlns:c16="http://schemas.microsoft.com/office/drawing/2014/chart" uri="{C3380CC4-5D6E-409C-BE32-E72D297353CC}">
                <c16:uniqueId val="{00000005-64ED-AD4C-90FC-5A17C1BFC404}"/>
              </c:ext>
            </c:extLst>
          </c:dPt>
          <c:dPt>
            <c:idx val="3"/>
            <c:invertIfNegative val="0"/>
            <c:bubble3D val="0"/>
            <c:spPr>
              <a:solidFill>
                <a:srgbClr val="023A7C"/>
              </a:solidFill>
              <a:ln>
                <a:noFill/>
              </a:ln>
              <a:effectLst/>
            </c:spPr>
            <c:extLst>
              <c:ext xmlns:c16="http://schemas.microsoft.com/office/drawing/2014/chart" uri="{C3380CC4-5D6E-409C-BE32-E72D297353CC}">
                <c16:uniqueId val="{00000007-64ED-AD4C-90FC-5A17C1BFC404}"/>
              </c:ext>
            </c:extLst>
          </c:dPt>
          <c:dPt>
            <c:idx val="4"/>
            <c:invertIfNegative val="0"/>
            <c:bubble3D val="0"/>
            <c:spPr>
              <a:solidFill>
                <a:srgbClr val="023A7C"/>
              </a:solidFill>
              <a:ln>
                <a:noFill/>
              </a:ln>
              <a:effectLst/>
            </c:spPr>
            <c:extLst>
              <c:ext xmlns:c16="http://schemas.microsoft.com/office/drawing/2014/chart" uri="{C3380CC4-5D6E-409C-BE32-E72D297353CC}">
                <c16:uniqueId val="{00000009-64ED-AD4C-90FC-5A17C1BFC404}"/>
              </c:ext>
            </c:extLst>
          </c:dPt>
          <c:dPt>
            <c:idx val="5"/>
            <c:invertIfNegative val="0"/>
            <c:bubble3D val="0"/>
            <c:spPr>
              <a:solidFill>
                <a:srgbClr val="023A7C"/>
              </a:solidFill>
              <a:ln>
                <a:noFill/>
              </a:ln>
              <a:effectLst/>
            </c:spPr>
            <c:extLst>
              <c:ext xmlns:c16="http://schemas.microsoft.com/office/drawing/2014/chart" uri="{C3380CC4-5D6E-409C-BE32-E72D297353CC}">
                <c16:uniqueId val="{0000000B-64ED-AD4C-90FC-5A17C1BFC404}"/>
              </c:ext>
            </c:extLst>
          </c:dPt>
          <c:dPt>
            <c:idx val="6"/>
            <c:invertIfNegative val="0"/>
            <c:bubble3D val="0"/>
            <c:spPr>
              <a:solidFill>
                <a:srgbClr val="023A7C"/>
              </a:solidFill>
              <a:ln>
                <a:noFill/>
              </a:ln>
              <a:effectLst/>
            </c:spPr>
            <c:extLst>
              <c:ext xmlns:c16="http://schemas.microsoft.com/office/drawing/2014/chart" uri="{C3380CC4-5D6E-409C-BE32-E72D297353CC}">
                <c16:uniqueId val="{0000000D-64ED-AD4C-90FC-5A17C1BFC404}"/>
              </c:ext>
            </c:extLst>
          </c:dPt>
          <c:dPt>
            <c:idx val="7"/>
            <c:invertIfNegative val="0"/>
            <c:bubble3D val="0"/>
            <c:spPr>
              <a:solidFill>
                <a:srgbClr val="023A7C"/>
              </a:solidFill>
              <a:ln>
                <a:noFill/>
              </a:ln>
              <a:effectLst/>
            </c:spPr>
            <c:extLst>
              <c:ext xmlns:c16="http://schemas.microsoft.com/office/drawing/2014/chart" uri="{C3380CC4-5D6E-409C-BE32-E72D297353CC}">
                <c16:uniqueId val="{0000000F-64ED-AD4C-90FC-5A17C1BFC404}"/>
              </c:ext>
            </c:extLst>
          </c:dPt>
          <c:dPt>
            <c:idx val="8"/>
            <c:invertIfNegative val="0"/>
            <c:bubble3D val="0"/>
            <c:spPr>
              <a:solidFill>
                <a:srgbClr val="023A7C"/>
              </a:solidFill>
              <a:ln>
                <a:noFill/>
              </a:ln>
              <a:effectLst/>
            </c:spPr>
            <c:extLst>
              <c:ext xmlns:c16="http://schemas.microsoft.com/office/drawing/2014/chart" uri="{C3380CC4-5D6E-409C-BE32-E72D297353CC}">
                <c16:uniqueId val="{00000011-64ED-AD4C-90FC-5A17C1BFC404}"/>
              </c:ext>
            </c:extLst>
          </c:dPt>
          <c:dPt>
            <c:idx val="9"/>
            <c:invertIfNegative val="0"/>
            <c:bubble3D val="0"/>
            <c:spPr>
              <a:solidFill>
                <a:srgbClr val="023A7C"/>
              </a:solidFill>
              <a:ln>
                <a:noFill/>
              </a:ln>
              <a:effectLst/>
            </c:spPr>
            <c:extLst>
              <c:ext xmlns:c16="http://schemas.microsoft.com/office/drawing/2014/chart" uri="{C3380CC4-5D6E-409C-BE32-E72D297353CC}">
                <c16:uniqueId val="{00000013-64ED-AD4C-90FC-5A17C1BFC404}"/>
              </c:ext>
            </c:extLst>
          </c:dPt>
          <c:dPt>
            <c:idx val="10"/>
            <c:invertIfNegative val="0"/>
            <c:bubble3D val="0"/>
            <c:spPr>
              <a:solidFill>
                <a:srgbClr val="023A7C"/>
              </a:solidFill>
              <a:ln>
                <a:noFill/>
              </a:ln>
              <a:effectLst/>
            </c:spPr>
            <c:extLst>
              <c:ext xmlns:c16="http://schemas.microsoft.com/office/drawing/2014/chart" uri="{C3380CC4-5D6E-409C-BE32-E72D297353CC}">
                <c16:uniqueId val="{00000015-64ED-AD4C-90FC-5A17C1BFC404}"/>
              </c:ext>
            </c:extLst>
          </c:dPt>
          <c:dPt>
            <c:idx val="11"/>
            <c:invertIfNegative val="0"/>
            <c:bubble3D val="0"/>
            <c:spPr>
              <a:solidFill>
                <a:srgbClr val="023A7C"/>
              </a:solidFill>
              <a:ln>
                <a:noFill/>
              </a:ln>
              <a:effectLst/>
            </c:spPr>
            <c:extLst>
              <c:ext xmlns:c16="http://schemas.microsoft.com/office/drawing/2014/chart" uri="{C3380CC4-5D6E-409C-BE32-E72D297353CC}">
                <c16:uniqueId val="{00000017-64ED-AD4C-90FC-5A17C1BFC404}"/>
              </c:ext>
            </c:extLst>
          </c:dPt>
          <c:dPt>
            <c:idx val="12"/>
            <c:invertIfNegative val="0"/>
            <c:bubble3D val="0"/>
            <c:spPr>
              <a:solidFill>
                <a:srgbClr val="023A7C"/>
              </a:solidFill>
              <a:ln>
                <a:noFill/>
              </a:ln>
              <a:effectLst/>
            </c:spPr>
            <c:extLst>
              <c:ext xmlns:c16="http://schemas.microsoft.com/office/drawing/2014/chart" uri="{C3380CC4-5D6E-409C-BE32-E72D297353CC}">
                <c16:uniqueId val="{00000019-64ED-AD4C-90FC-5A17C1BFC404}"/>
              </c:ext>
            </c:extLst>
          </c:dPt>
          <c:dPt>
            <c:idx val="13"/>
            <c:invertIfNegative val="0"/>
            <c:bubble3D val="0"/>
            <c:spPr>
              <a:solidFill>
                <a:srgbClr val="023A7C"/>
              </a:solidFill>
              <a:ln>
                <a:noFill/>
              </a:ln>
              <a:effectLst/>
            </c:spPr>
            <c:extLst>
              <c:ext xmlns:c16="http://schemas.microsoft.com/office/drawing/2014/chart" uri="{C3380CC4-5D6E-409C-BE32-E72D297353CC}">
                <c16:uniqueId val="{0000001B-64ED-AD4C-90FC-5A17C1BFC404}"/>
              </c:ext>
            </c:extLst>
          </c:dPt>
          <c:dPt>
            <c:idx val="14"/>
            <c:invertIfNegative val="0"/>
            <c:bubble3D val="0"/>
            <c:spPr>
              <a:solidFill>
                <a:srgbClr val="023A7C"/>
              </a:solidFill>
              <a:ln>
                <a:noFill/>
              </a:ln>
              <a:effectLst/>
            </c:spPr>
            <c:extLst>
              <c:ext xmlns:c16="http://schemas.microsoft.com/office/drawing/2014/chart" uri="{C3380CC4-5D6E-409C-BE32-E72D297353CC}">
                <c16:uniqueId val="{0000001D-64ED-AD4C-90FC-5A17C1BFC404}"/>
              </c:ext>
            </c:extLst>
          </c:dPt>
          <c:dPt>
            <c:idx val="15"/>
            <c:invertIfNegative val="0"/>
            <c:bubble3D val="0"/>
            <c:spPr>
              <a:solidFill>
                <a:srgbClr val="023A7C"/>
              </a:solidFill>
              <a:ln>
                <a:noFill/>
              </a:ln>
              <a:effectLst/>
            </c:spPr>
            <c:extLst>
              <c:ext xmlns:c16="http://schemas.microsoft.com/office/drawing/2014/chart" uri="{C3380CC4-5D6E-409C-BE32-E72D297353CC}">
                <c16:uniqueId val="{0000001F-64ED-AD4C-90FC-5A17C1BFC404}"/>
              </c:ext>
            </c:extLst>
          </c:dPt>
          <c:dPt>
            <c:idx val="16"/>
            <c:invertIfNegative val="0"/>
            <c:bubble3D val="0"/>
            <c:spPr>
              <a:solidFill>
                <a:srgbClr val="023A7C"/>
              </a:solidFill>
              <a:ln>
                <a:noFill/>
              </a:ln>
              <a:effectLst/>
            </c:spPr>
            <c:extLst>
              <c:ext xmlns:c16="http://schemas.microsoft.com/office/drawing/2014/chart" uri="{C3380CC4-5D6E-409C-BE32-E72D297353CC}">
                <c16:uniqueId val="{00000021-64ED-AD4C-90FC-5A17C1BFC404}"/>
              </c:ext>
            </c:extLst>
          </c:dPt>
          <c:dPt>
            <c:idx val="17"/>
            <c:invertIfNegative val="0"/>
            <c:bubble3D val="0"/>
            <c:spPr>
              <a:solidFill>
                <a:srgbClr val="023A7C"/>
              </a:solidFill>
              <a:ln>
                <a:noFill/>
              </a:ln>
              <a:effectLst/>
            </c:spPr>
            <c:extLst>
              <c:ext xmlns:c16="http://schemas.microsoft.com/office/drawing/2014/chart" uri="{C3380CC4-5D6E-409C-BE32-E72D297353CC}">
                <c16:uniqueId val="{00000023-64ED-AD4C-90FC-5A17C1BFC404}"/>
              </c:ext>
            </c:extLst>
          </c:dPt>
          <c:dPt>
            <c:idx val="18"/>
            <c:invertIfNegative val="0"/>
            <c:bubble3D val="0"/>
            <c:spPr>
              <a:solidFill>
                <a:srgbClr val="00B050"/>
              </a:solidFill>
              <a:ln>
                <a:noFill/>
              </a:ln>
              <a:effectLst/>
            </c:spPr>
            <c:extLst>
              <c:ext xmlns:c16="http://schemas.microsoft.com/office/drawing/2014/chart" uri="{C3380CC4-5D6E-409C-BE32-E72D297353CC}">
                <c16:uniqueId val="{00000025-64ED-AD4C-90FC-5A17C1BFC404}"/>
              </c:ext>
            </c:extLst>
          </c:dPt>
          <c:dPt>
            <c:idx val="19"/>
            <c:invertIfNegative val="0"/>
            <c:bubble3D val="0"/>
            <c:spPr>
              <a:solidFill>
                <a:srgbClr val="023A7C"/>
              </a:solidFill>
              <a:ln>
                <a:noFill/>
              </a:ln>
              <a:effectLst/>
            </c:spPr>
            <c:extLst>
              <c:ext xmlns:c16="http://schemas.microsoft.com/office/drawing/2014/chart" uri="{C3380CC4-5D6E-409C-BE32-E72D297353CC}">
                <c16:uniqueId val="{00000027-64ED-AD4C-90FC-5A17C1BFC404}"/>
              </c:ext>
            </c:extLst>
          </c:dPt>
          <c:dPt>
            <c:idx val="20"/>
            <c:invertIfNegative val="0"/>
            <c:bubble3D val="0"/>
            <c:spPr>
              <a:solidFill>
                <a:srgbClr val="023A7C"/>
              </a:solidFill>
              <a:ln>
                <a:noFill/>
              </a:ln>
              <a:effectLst/>
            </c:spPr>
            <c:extLst>
              <c:ext xmlns:c16="http://schemas.microsoft.com/office/drawing/2014/chart" uri="{C3380CC4-5D6E-409C-BE32-E72D297353CC}">
                <c16:uniqueId val="{00000029-64ED-AD4C-90FC-5A17C1BFC404}"/>
              </c:ext>
            </c:extLst>
          </c:dPt>
          <c:dPt>
            <c:idx val="21"/>
            <c:invertIfNegative val="0"/>
            <c:bubble3D val="0"/>
            <c:spPr>
              <a:solidFill>
                <a:srgbClr val="023A7C"/>
              </a:solidFill>
              <a:ln>
                <a:noFill/>
              </a:ln>
              <a:effectLst/>
            </c:spPr>
            <c:extLst>
              <c:ext xmlns:c16="http://schemas.microsoft.com/office/drawing/2014/chart" uri="{C3380CC4-5D6E-409C-BE32-E72D297353CC}">
                <c16:uniqueId val="{0000002B-64ED-AD4C-90FC-5A17C1BFC404}"/>
              </c:ext>
            </c:extLst>
          </c:dPt>
          <c:dPt>
            <c:idx val="22"/>
            <c:invertIfNegative val="0"/>
            <c:bubble3D val="0"/>
            <c:spPr>
              <a:solidFill>
                <a:srgbClr val="023A7C"/>
              </a:solidFill>
              <a:ln>
                <a:noFill/>
              </a:ln>
              <a:effectLst/>
            </c:spPr>
            <c:extLst>
              <c:ext xmlns:c16="http://schemas.microsoft.com/office/drawing/2014/chart" uri="{C3380CC4-5D6E-409C-BE32-E72D297353CC}">
                <c16:uniqueId val="{0000002D-64ED-AD4C-90FC-5A17C1BFC404}"/>
              </c:ext>
            </c:extLst>
          </c:dPt>
          <c:dPt>
            <c:idx val="23"/>
            <c:invertIfNegative val="0"/>
            <c:bubble3D val="0"/>
            <c:spPr>
              <a:solidFill>
                <a:srgbClr val="023A7C"/>
              </a:solidFill>
              <a:ln>
                <a:noFill/>
              </a:ln>
              <a:effectLst/>
            </c:spPr>
            <c:extLst>
              <c:ext xmlns:c16="http://schemas.microsoft.com/office/drawing/2014/chart" uri="{C3380CC4-5D6E-409C-BE32-E72D297353CC}">
                <c16:uniqueId val="{0000002F-64ED-AD4C-90FC-5A17C1BFC404}"/>
              </c:ext>
            </c:extLst>
          </c:dPt>
          <c:dPt>
            <c:idx val="24"/>
            <c:invertIfNegative val="0"/>
            <c:bubble3D val="0"/>
            <c:spPr>
              <a:solidFill>
                <a:srgbClr val="023A7C"/>
              </a:solidFill>
              <a:ln>
                <a:noFill/>
              </a:ln>
              <a:effectLst/>
            </c:spPr>
            <c:extLst>
              <c:ext xmlns:c16="http://schemas.microsoft.com/office/drawing/2014/chart" uri="{C3380CC4-5D6E-409C-BE32-E72D297353CC}">
                <c16:uniqueId val="{00000031-64ED-AD4C-90FC-5A17C1BFC404}"/>
              </c:ext>
            </c:extLst>
          </c:dPt>
          <c:dPt>
            <c:idx val="25"/>
            <c:invertIfNegative val="0"/>
            <c:bubble3D val="0"/>
            <c:spPr>
              <a:solidFill>
                <a:srgbClr val="023A7C"/>
              </a:solidFill>
              <a:ln>
                <a:noFill/>
              </a:ln>
              <a:effectLst/>
            </c:spPr>
            <c:extLst>
              <c:ext xmlns:c16="http://schemas.microsoft.com/office/drawing/2014/chart" uri="{C3380CC4-5D6E-409C-BE32-E72D297353CC}">
                <c16:uniqueId val="{00000033-64ED-AD4C-90FC-5A17C1BFC404}"/>
              </c:ext>
            </c:extLst>
          </c:dPt>
          <c:dPt>
            <c:idx val="26"/>
            <c:invertIfNegative val="0"/>
            <c:bubble3D val="0"/>
            <c:spPr>
              <a:solidFill>
                <a:srgbClr val="023A7C"/>
              </a:solidFill>
              <a:ln>
                <a:noFill/>
              </a:ln>
              <a:effectLst/>
            </c:spPr>
            <c:extLst>
              <c:ext xmlns:c16="http://schemas.microsoft.com/office/drawing/2014/chart" uri="{C3380CC4-5D6E-409C-BE32-E72D297353CC}">
                <c16:uniqueId val="{00000035-64ED-AD4C-90FC-5A17C1BFC404}"/>
              </c:ext>
            </c:extLst>
          </c:dPt>
          <c:dPt>
            <c:idx val="27"/>
            <c:invertIfNegative val="0"/>
            <c:bubble3D val="0"/>
            <c:spPr>
              <a:solidFill>
                <a:srgbClr val="023A7C"/>
              </a:solidFill>
              <a:ln>
                <a:noFill/>
              </a:ln>
              <a:effectLst/>
            </c:spPr>
            <c:extLst>
              <c:ext xmlns:c16="http://schemas.microsoft.com/office/drawing/2014/chart" uri="{C3380CC4-5D6E-409C-BE32-E72D297353CC}">
                <c16:uniqueId val="{00000037-64ED-AD4C-90FC-5A17C1BFC404}"/>
              </c:ext>
            </c:extLst>
          </c:dPt>
          <c:dPt>
            <c:idx val="28"/>
            <c:invertIfNegative val="0"/>
            <c:bubble3D val="0"/>
            <c:spPr>
              <a:solidFill>
                <a:srgbClr val="023A7C"/>
              </a:solidFill>
              <a:ln>
                <a:noFill/>
              </a:ln>
              <a:effectLst/>
            </c:spPr>
            <c:extLst>
              <c:ext xmlns:c16="http://schemas.microsoft.com/office/drawing/2014/chart" uri="{C3380CC4-5D6E-409C-BE32-E72D297353CC}">
                <c16:uniqueId val="{00000039-64ED-AD4C-90FC-5A17C1BFC404}"/>
              </c:ext>
            </c:extLst>
          </c:dPt>
          <c:dPt>
            <c:idx val="29"/>
            <c:invertIfNegative val="0"/>
            <c:bubble3D val="0"/>
            <c:spPr>
              <a:solidFill>
                <a:srgbClr val="C00000"/>
              </a:solidFill>
              <a:ln>
                <a:noFill/>
              </a:ln>
              <a:effectLst/>
            </c:spPr>
            <c:extLst>
              <c:ext xmlns:c16="http://schemas.microsoft.com/office/drawing/2014/chart" uri="{C3380CC4-5D6E-409C-BE32-E72D297353CC}">
                <c16:uniqueId val="{0000003B-64ED-AD4C-90FC-5A17C1BFC404}"/>
              </c:ext>
            </c:extLst>
          </c:dPt>
          <c:dPt>
            <c:idx val="30"/>
            <c:invertIfNegative val="0"/>
            <c:bubble3D val="0"/>
            <c:spPr>
              <a:solidFill>
                <a:srgbClr val="023A7C"/>
              </a:solidFill>
              <a:ln>
                <a:noFill/>
              </a:ln>
              <a:effectLst/>
            </c:spPr>
            <c:extLst>
              <c:ext xmlns:c16="http://schemas.microsoft.com/office/drawing/2014/chart" uri="{C3380CC4-5D6E-409C-BE32-E72D297353CC}">
                <c16:uniqueId val="{0000003D-64ED-AD4C-90FC-5A17C1BFC404}"/>
              </c:ext>
            </c:extLst>
          </c:dPt>
          <c:dPt>
            <c:idx val="31"/>
            <c:invertIfNegative val="0"/>
            <c:bubble3D val="0"/>
            <c:spPr>
              <a:solidFill>
                <a:srgbClr val="023A7C"/>
              </a:solidFill>
              <a:ln>
                <a:noFill/>
              </a:ln>
              <a:effectLst/>
            </c:spPr>
            <c:extLst>
              <c:ext xmlns:c16="http://schemas.microsoft.com/office/drawing/2014/chart" uri="{C3380CC4-5D6E-409C-BE32-E72D297353CC}">
                <c16:uniqueId val="{0000003F-64ED-AD4C-90FC-5A17C1BFC404}"/>
              </c:ext>
            </c:extLst>
          </c:dPt>
          <c:dPt>
            <c:idx val="32"/>
            <c:invertIfNegative val="0"/>
            <c:bubble3D val="0"/>
            <c:spPr>
              <a:solidFill>
                <a:srgbClr val="023A7C"/>
              </a:solidFill>
              <a:ln>
                <a:noFill/>
              </a:ln>
              <a:effectLst/>
            </c:spPr>
            <c:extLst>
              <c:ext xmlns:c16="http://schemas.microsoft.com/office/drawing/2014/chart" uri="{C3380CC4-5D6E-409C-BE32-E72D297353CC}">
                <c16:uniqueId val="{00000041-64ED-AD4C-90FC-5A17C1BFC404}"/>
              </c:ext>
            </c:extLst>
          </c:dPt>
          <c:dPt>
            <c:idx val="33"/>
            <c:invertIfNegative val="0"/>
            <c:bubble3D val="0"/>
            <c:spPr>
              <a:solidFill>
                <a:srgbClr val="023A7C"/>
              </a:solidFill>
              <a:ln>
                <a:noFill/>
              </a:ln>
              <a:effectLst/>
            </c:spPr>
            <c:extLst>
              <c:ext xmlns:c16="http://schemas.microsoft.com/office/drawing/2014/chart" uri="{C3380CC4-5D6E-409C-BE32-E72D297353CC}">
                <c16:uniqueId val="{00000043-64ED-AD4C-90FC-5A17C1BFC404}"/>
              </c:ext>
            </c:extLst>
          </c:dPt>
          <c:dPt>
            <c:idx val="34"/>
            <c:invertIfNegative val="0"/>
            <c:bubble3D val="0"/>
            <c:spPr>
              <a:solidFill>
                <a:srgbClr val="023A7C"/>
              </a:solidFill>
              <a:ln>
                <a:noFill/>
              </a:ln>
              <a:effectLst/>
            </c:spPr>
            <c:extLst>
              <c:ext xmlns:c16="http://schemas.microsoft.com/office/drawing/2014/chart" uri="{C3380CC4-5D6E-409C-BE32-E72D297353CC}">
                <c16:uniqueId val="{00000045-64ED-AD4C-90FC-5A17C1BFC404}"/>
              </c:ext>
            </c:extLst>
          </c:dPt>
          <c:dLbls>
            <c:dLbl>
              <c:idx val="18"/>
              <c:layout>
                <c:manualLayout>
                  <c:x val="1.6844470888643279E-3"/>
                  <c:y val="-0.2043456459743099"/>
                </c:manualLayout>
              </c:layout>
              <c:tx>
                <c:rich>
                  <a:bodyPr rot="0" spcFirstLastPara="1" vertOverflow="ellipsis" vert="horz" wrap="square" anchor="ctr" anchorCtr="1"/>
                  <a:lstStyle/>
                  <a:p>
                    <a:pPr>
                      <a:defRPr sz="1400" b="1" i="0" u="none" strike="noStrike" kern="1200" baseline="0">
                        <a:solidFill>
                          <a:srgbClr val="00B050"/>
                        </a:solidFill>
                        <a:latin typeface="Helvetica Neue Light"/>
                        <a:ea typeface="+mn-ea"/>
                        <a:cs typeface="+mn-cs"/>
                      </a:defRPr>
                    </a:pPr>
                    <a:r>
                      <a:rPr lang="en-US" sz="1000" b="1"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34,7</a:t>
                    </a:r>
                  </a:p>
                </c:rich>
              </c:tx>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Helvetica Neue Ligh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64ED-AD4C-90FC-5A17C1BFC404}"/>
                </c:ext>
              </c:extLst>
            </c:dLbl>
            <c:dLbl>
              <c:idx val="29"/>
              <c:layout>
                <c:manualLayout>
                  <c:x val="0"/>
                  <c:y val="-0.19907407407407407"/>
                </c:manualLayout>
              </c:layout>
              <c:tx>
                <c:rich>
                  <a:bodyPr rot="0" spcFirstLastPara="1" vertOverflow="ellipsis" vert="horz" wrap="square" anchor="ctr" anchorCtr="1"/>
                  <a:lstStyle/>
                  <a:p>
                    <a:pPr>
                      <a:defRPr sz="1400" b="1" i="0" u="none" strike="noStrike" kern="1200" baseline="0">
                        <a:solidFill>
                          <a:srgbClr val="C00000"/>
                        </a:solidFill>
                        <a:latin typeface="Helvetica Neue Light"/>
                        <a:ea typeface="+mn-ea"/>
                        <a:cs typeface="+mn-cs"/>
                      </a:defRPr>
                    </a:pPr>
                    <a:r>
                      <a:rPr lang="en-US" sz="1000" b="1" i="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27,0</a:t>
                    </a:r>
                  </a:p>
                </c:rich>
              </c:tx>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Helvetica Neue Ligh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64ED-AD4C-90FC-5A17C1BFC40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'resumen  2019'!$B$4:$B$38</c:f>
              <c:strCache>
                <c:ptCount val="35"/>
                <c:pt idx="0">
                  <c:v>Dinamarca</c:v>
                </c:pt>
                <c:pt idx="1">
                  <c:v>Francia</c:v>
                </c:pt>
                <c:pt idx="2">
                  <c:v>Suecia</c:v>
                </c:pt>
                <c:pt idx="3">
                  <c:v>Bélgica</c:v>
                </c:pt>
                <c:pt idx="4">
                  <c:v>Austria</c:v>
                </c:pt>
                <c:pt idx="5">
                  <c:v>Finandia</c:v>
                </c:pt>
                <c:pt idx="6">
                  <c:v>Italia</c:v>
                </c:pt>
                <c:pt idx="7">
                  <c:v>Islandia</c:v>
                </c:pt>
                <c:pt idx="8">
                  <c:v>Noruega</c:v>
                </c:pt>
                <c:pt idx="9">
                  <c:v>Grecia</c:v>
                </c:pt>
                <c:pt idx="10">
                  <c:v>Alemania</c:v>
                </c:pt>
                <c:pt idx="11">
                  <c:v>Luxemburgo</c:v>
                </c:pt>
                <c:pt idx="12">
                  <c:v>Eslovenia</c:v>
                </c:pt>
                <c:pt idx="13">
                  <c:v>Hungría</c:v>
                </c:pt>
                <c:pt idx="14">
                  <c:v>Suiza</c:v>
                </c:pt>
                <c:pt idx="15">
                  <c:v>Eslovaquia</c:v>
                </c:pt>
                <c:pt idx="16">
                  <c:v>Polonia</c:v>
                </c:pt>
                <c:pt idx="17">
                  <c:v>Rep. Checa</c:v>
                </c:pt>
                <c:pt idx="18">
                  <c:v>OCDE</c:v>
                </c:pt>
                <c:pt idx="19">
                  <c:v>España</c:v>
                </c:pt>
                <c:pt idx="20">
                  <c:v>Estonia</c:v>
                </c:pt>
                <c:pt idx="21">
                  <c:v>Portugal</c:v>
                </c:pt>
                <c:pt idx="22">
                  <c:v>Canadá</c:v>
                </c:pt>
                <c:pt idx="23">
                  <c:v>Israel</c:v>
                </c:pt>
                <c:pt idx="24">
                  <c:v>R. Unido</c:v>
                </c:pt>
                <c:pt idx="25">
                  <c:v>Japón</c:v>
                </c:pt>
                <c:pt idx="26">
                  <c:v>Letonia</c:v>
                </c:pt>
                <c:pt idx="27">
                  <c:v>Lituania</c:v>
                </c:pt>
                <c:pt idx="28">
                  <c:v>Corea del Sur</c:v>
                </c:pt>
                <c:pt idx="29">
                  <c:v>Chile</c:v>
                </c:pt>
                <c:pt idx="30">
                  <c:v>EEUU</c:v>
                </c:pt>
                <c:pt idx="31">
                  <c:v>Colombia</c:v>
                </c:pt>
                <c:pt idx="32">
                  <c:v>Turquía</c:v>
                </c:pt>
                <c:pt idx="33">
                  <c:v>Irlanda</c:v>
                </c:pt>
                <c:pt idx="34">
                  <c:v>México</c:v>
                </c:pt>
              </c:strCache>
            </c:strRef>
          </c:cat>
          <c:val>
            <c:numRef>
              <c:f>'resumen  2019'!$C$4:$C$38</c:f>
              <c:numCache>
                <c:formatCode>0.0</c:formatCode>
                <c:ptCount val="35"/>
                <c:pt idx="0">
                  <c:v>46.603000000000002</c:v>
                </c:pt>
                <c:pt idx="1">
                  <c:v>44.884999999999998</c:v>
                </c:pt>
                <c:pt idx="2">
                  <c:v>42.832999999999998</c:v>
                </c:pt>
                <c:pt idx="3">
                  <c:v>42.7</c:v>
                </c:pt>
                <c:pt idx="4">
                  <c:v>42.561999999999998</c:v>
                </c:pt>
                <c:pt idx="5">
                  <c:v>42.250999999999998</c:v>
                </c:pt>
                <c:pt idx="6">
                  <c:v>42.414999999999999</c:v>
                </c:pt>
                <c:pt idx="7">
                  <c:v>34.844000000000001</c:v>
                </c:pt>
                <c:pt idx="8">
                  <c:v>39.905999999999999</c:v>
                </c:pt>
                <c:pt idx="9">
                  <c:v>39.484000000000002</c:v>
                </c:pt>
                <c:pt idx="10">
                  <c:v>38.616999999999997</c:v>
                </c:pt>
                <c:pt idx="11">
                  <c:v>38.948999999999998</c:v>
                </c:pt>
                <c:pt idx="12">
                  <c:v>37.167999999999999</c:v>
                </c:pt>
                <c:pt idx="13">
                  <c:v>36.465000000000003</c:v>
                </c:pt>
                <c:pt idx="14">
                  <c:v>27.358000000000001</c:v>
                </c:pt>
                <c:pt idx="15">
                  <c:v>34.570999999999998</c:v>
                </c:pt>
                <c:pt idx="16">
                  <c:v>35.106000000000002</c:v>
                </c:pt>
                <c:pt idx="17">
                  <c:v>34.780999999999999</c:v>
                </c:pt>
                <c:pt idx="18">
                  <c:v>33.767676470588235</c:v>
                </c:pt>
                <c:pt idx="19">
                  <c:v>34.682000000000002</c:v>
                </c:pt>
                <c:pt idx="20">
                  <c:v>33.526000000000003</c:v>
                </c:pt>
                <c:pt idx="21">
                  <c:v>34.502000000000002</c:v>
                </c:pt>
                <c:pt idx="22">
                  <c:v>33.808</c:v>
                </c:pt>
                <c:pt idx="23">
                  <c:v>30.210999999999999</c:v>
                </c:pt>
                <c:pt idx="24">
                  <c:v>32.718000000000004</c:v>
                </c:pt>
                <c:pt idx="25">
                  <c:v>31.411999999999999</c:v>
                </c:pt>
                <c:pt idx="26">
                  <c:v>31.244</c:v>
                </c:pt>
                <c:pt idx="27">
                  <c:v>30.279</c:v>
                </c:pt>
                <c:pt idx="28">
                  <c:v>27.305</c:v>
                </c:pt>
                <c:pt idx="29">
                  <c:v>20.890999999999998</c:v>
                </c:pt>
                <c:pt idx="30">
                  <c:v>24.969000000000001</c:v>
                </c:pt>
                <c:pt idx="31">
                  <c:v>19.702999999999999</c:v>
                </c:pt>
                <c:pt idx="32">
                  <c:v>23.103000000000002</c:v>
                </c:pt>
                <c:pt idx="33">
                  <c:v>21.902999999999999</c:v>
                </c:pt>
                <c:pt idx="34">
                  <c:v>16.347000000000001</c:v>
                </c:pt>
              </c:numCache>
            </c:numRef>
          </c:val>
          <c:extLst>
            <c:ext xmlns:c16="http://schemas.microsoft.com/office/drawing/2014/chart" uri="{C3380CC4-5D6E-409C-BE32-E72D297353CC}">
              <c16:uniqueId val="{00000046-64ED-AD4C-90FC-5A17C1BFC404}"/>
            </c:ext>
          </c:extLst>
        </c:ser>
        <c:ser>
          <c:idx val="1"/>
          <c:order val="1"/>
          <c:tx>
            <c:strRef>
              <c:f>'resumen  2019'!$D$2</c:f>
              <c:strCache>
                <c:ptCount val="1"/>
                <c:pt idx="0">
                  <c:v>Cotizaciones obligatorias privadas</c:v>
                </c:pt>
              </c:strCache>
            </c:strRef>
          </c:tx>
          <c:spPr>
            <a:solidFill>
              <a:srgbClr val="FFC000"/>
            </a:solidFill>
            <a:ln>
              <a:noFill/>
            </a:ln>
            <a:effectLst/>
          </c:spPr>
          <c:invertIfNegative val="0"/>
          <c:dPt>
            <c:idx val="18"/>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48-64ED-AD4C-90FC-5A17C1BFC404}"/>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A-64ED-AD4C-90FC-5A17C1BFC404}"/>
              </c:ext>
            </c:extLst>
          </c:dPt>
          <c:cat>
            <c:strRef>
              <c:f>'resumen  2019'!$B$4:$B$38</c:f>
              <c:strCache>
                <c:ptCount val="35"/>
                <c:pt idx="0">
                  <c:v>Dinamarca</c:v>
                </c:pt>
                <c:pt idx="1">
                  <c:v>Francia</c:v>
                </c:pt>
                <c:pt idx="2">
                  <c:v>Suecia</c:v>
                </c:pt>
                <c:pt idx="3">
                  <c:v>Bélgica</c:v>
                </c:pt>
                <c:pt idx="4">
                  <c:v>Austria</c:v>
                </c:pt>
                <c:pt idx="5">
                  <c:v>Finandia</c:v>
                </c:pt>
                <c:pt idx="6">
                  <c:v>Italia</c:v>
                </c:pt>
                <c:pt idx="7">
                  <c:v>Islandia</c:v>
                </c:pt>
                <c:pt idx="8">
                  <c:v>Noruega</c:v>
                </c:pt>
                <c:pt idx="9">
                  <c:v>Grecia</c:v>
                </c:pt>
                <c:pt idx="10">
                  <c:v>Alemania</c:v>
                </c:pt>
                <c:pt idx="11">
                  <c:v>Luxemburgo</c:v>
                </c:pt>
                <c:pt idx="12">
                  <c:v>Eslovenia</c:v>
                </c:pt>
                <c:pt idx="13">
                  <c:v>Hungría</c:v>
                </c:pt>
                <c:pt idx="14">
                  <c:v>Suiza</c:v>
                </c:pt>
                <c:pt idx="15">
                  <c:v>Eslovaquia</c:v>
                </c:pt>
                <c:pt idx="16">
                  <c:v>Polonia</c:v>
                </c:pt>
                <c:pt idx="17">
                  <c:v>Rep. Checa</c:v>
                </c:pt>
                <c:pt idx="18">
                  <c:v>OCDE</c:v>
                </c:pt>
                <c:pt idx="19">
                  <c:v>España</c:v>
                </c:pt>
                <c:pt idx="20">
                  <c:v>Estonia</c:v>
                </c:pt>
                <c:pt idx="21">
                  <c:v>Portugal</c:v>
                </c:pt>
                <c:pt idx="22">
                  <c:v>Canadá</c:v>
                </c:pt>
                <c:pt idx="23">
                  <c:v>Israel</c:v>
                </c:pt>
                <c:pt idx="24">
                  <c:v>R. Unido</c:v>
                </c:pt>
                <c:pt idx="25">
                  <c:v>Japón</c:v>
                </c:pt>
                <c:pt idx="26">
                  <c:v>Letonia</c:v>
                </c:pt>
                <c:pt idx="27">
                  <c:v>Lituania</c:v>
                </c:pt>
                <c:pt idx="28">
                  <c:v>Corea del Sur</c:v>
                </c:pt>
                <c:pt idx="29">
                  <c:v>Chile</c:v>
                </c:pt>
                <c:pt idx="30">
                  <c:v>EEUU</c:v>
                </c:pt>
                <c:pt idx="31">
                  <c:v>Colombia</c:v>
                </c:pt>
                <c:pt idx="32">
                  <c:v>Turquía</c:v>
                </c:pt>
                <c:pt idx="33">
                  <c:v>Irlanda</c:v>
                </c:pt>
                <c:pt idx="34">
                  <c:v>México</c:v>
                </c:pt>
              </c:strCache>
            </c:strRef>
          </c:cat>
          <c:val>
            <c:numRef>
              <c:f>'resumen  2019'!$D$4:$D$38</c:f>
              <c:numCache>
                <c:formatCode>0.00</c:formatCode>
                <c:ptCount val="35"/>
                <c:pt idx="0">
                  <c:v>0.122</c:v>
                </c:pt>
                <c:pt idx="1">
                  <c:v>0</c:v>
                </c:pt>
                <c:pt idx="2">
                  <c:v>0</c:v>
                </c:pt>
                <c:pt idx="3">
                  <c:v>0</c:v>
                </c:pt>
                <c:pt idx="4">
                  <c:v>0</c:v>
                </c:pt>
                <c:pt idx="5">
                  <c:v>0.27300000000000002</c:v>
                </c:pt>
                <c:pt idx="6">
                  <c:v>0</c:v>
                </c:pt>
                <c:pt idx="7">
                  <c:v>6.1360000000000001</c:v>
                </c:pt>
                <c:pt idx="8">
                  <c:v>0</c:v>
                </c:pt>
                <c:pt idx="9">
                  <c:v>0</c:v>
                </c:pt>
                <c:pt idx="10">
                  <c:v>0.39700000000000002</c:v>
                </c:pt>
                <c:pt idx="11">
                  <c:v>0</c:v>
                </c:pt>
                <c:pt idx="12">
                  <c:v>0</c:v>
                </c:pt>
                <c:pt idx="13">
                  <c:v>0</c:v>
                </c:pt>
                <c:pt idx="14">
                  <c:v>8.1620000000000008</c:v>
                </c:pt>
                <c:pt idx="15">
                  <c:v>0.76</c:v>
                </c:pt>
                <c:pt idx="16">
                  <c:v>0</c:v>
                </c:pt>
                <c:pt idx="17">
                  <c:v>0.154</c:v>
                </c:pt>
                <c:pt idx="18" formatCode="0.0">
                  <c:v>0.91788235294117659</c:v>
                </c:pt>
                <c:pt idx="19">
                  <c:v>0</c:v>
                </c:pt>
                <c:pt idx="20">
                  <c:v>1.08</c:v>
                </c:pt>
                <c:pt idx="21">
                  <c:v>0</c:v>
                </c:pt>
                <c:pt idx="22">
                  <c:v>0</c:v>
                </c:pt>
                <c:pt idx="23">
                  <c:v>2.6579999999999999</c:v>
                </c:pt>
                <c:pt idx="24">
                  <c:v>0</c:v>
                </c:pt>
                <c:pt idx="25">
                  <c:v>0</c:v>
                </c:pt>
                <c:pt idx="26">
                  <c:v>0</c:v>
                </c:pt>
                <c:pt idx="27">
                  <c:v>6.0000000000000001E-3</c:v>
                </c:pt>
                <c:pt idx="28">
                  <c:v>0</c:v>
                </c:pt>
                <c:pt idx="29">
                  <c:v>6.0979999999999999</c:v>
                </c:pt>
                <c:pt idx="30">
                  <c:v>0</c:v>
                </c:pt>
                <c:pt idx="31">
                  <c:v>4.1210000000000004</c:v>
                </c:pt>
                <c:pt idx="32">
                  <c:v>0</c:v>
                </c:pt>
                <c:pt idx="33">
                  <c:v>0</c:v>
                </c:pt>
                <c:pt idx="34">
                  <c:v>1.2410000000000001</c:v>
                </c:pt>
              </c:numCache>
            </c:numRef>
          </c:val>
          <c:extLst>
            <c:ext xmlns:c16="http://schemas.microsoft.com/office/drawing/2014/chart" uri="{C3380CC4-5D6E-409C-BE32-E72D297353CC}">
              <c16:uniqueId val="{0000004B-64ED-AD4C-90FC-5A17C1BFC404}"/>
            </c:ext>
          </c:extLst>
        </c:ser>
        <c:dLbls>
          <c:showLegendKey val="0"/>
          <c:showVal val="0"/>
          <c:showCatName val="0"/>
          <c:showSerName val="0"/>
          <c:showPercent val="0"/>
          <c:showBubbleSize val="0"/>
        </c:dLbls>
        <c:gapWidth val="90"/>
        <c:overlap val="100"/>
        <c:axId val="979483392"/>
        <c:axId val="1542901711"/>
      </c:barChart>
      <c:catAx>
        <c:axId val="979483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crossAx val="1542901711"/>
        <c:crosses val="autoZero"/>
        <c:auto val="1"/>
        <c:lblAlgn val="ctr"/>
        <c:lblOffset val="100"/>
        <c:noMultiLvlLbl val="0"/>
      </c:catAx>
      <c:valAx>
        <c:axId val="1542901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crossAx val="9794833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 Neue Ligh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latin typeface="Helvetica Neue Light"/>
        </a:defRPr>
      </a:pPr>
      <a:endParaRPr lang="es-CL"/>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89F-41AB-892E-CBEDBC0BDF8F}"/>
              </c:ext>
            </c:extLst>
          </c:dPt>
          <c:dPt>
            <c:idx val="1"/>
            <c:invertIfNegative val="0"/>
            <c:bubble3D val="0"/>
            <c:spPr>
              <a:solidFill>
                <a:srgbClr val="C00000"/>
              </a:solidFill>
              <a:ln>
                <a:noFill/>
              </a:ln>
              <a:effectLst/>
            </c:spPr>
            <c:extLst>
              <c:ext xmlns:c16="http://schemas.microsoft.com/office/drawing/2014/chart" uri="{C3380CC4-5D6E-409C-BE32-E72D297353CC}">
                <c16:uniqueId val="{00000003-289F-41AB-892E-CBEDBC0BDF8F}"/>
              </c:ext>
            </c:extLst>
          </c:dPt>
          <c:dPt>
            <c:idx val="2"/>
            <c:invertIfNegative val="0"/>
            <c:bubble3D val="0"/>
            <c:spPr>
              <a:solidFill>
                <a:srgbClr val="0070C0"/>
              </a:solidFill>
              <a:ln>
                <a:noFill/>
              </a:ln>
              <a:effectLst/>
            </c:spPr>
            <c:extLst>
              <c:ext xmlns:c16="http://schemas.microsoft.com/office/drawing/2014/chart" uri="{C3380CC4-5D6E-409C-BE32-E72D297353CC}">
                <c16:uniqueId val="{00000005-289F-41AB-892E-CBEDBC0BDF8F}"/>
              </c:ext>
            </c:extLst>
          </c:dPt>
          <c:dLbls>
            <c:dLbl>
              <c:idx val="2"/>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5-289F-41AB-892E-CBEDBC0BDF8F}"/>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'renta personal'!$B$3:$B$5</c:f>
              <c:strCache>
                <c:ptCount val="3"/>
                <c:pt idx="0">
                  <c:v>Chile, sin reforma</c:v>
                </c:pt>
                <c:pt idx="1">
                  <c:v>Chile, con reforma</c:v>
                </c:pt>
                <c:pt idx="2">
                  <c:v>Promedio OCDE</c:v>
                </c:pt>
              </c:strCache>
            </c:strRef>
          </c:cat>
          <c:val>
            <c:numRef>
              <c:f>'renta personal'!$C$3:$C$5</c:f>
              <c:numCache>
                <c:formatCode>0.0</c:formatCode>
                <c:ptCount val="3"/>
                <c:pt idx="0">
                  <c:v>1.9830000000000001</c:v>
                </c:pt>
                <c:pt idx="1">
                  <c:v>3.4014729082882003</c:v>
                </c:pt>
                <c:pt idx="2">
                  <c:v>8.4</c:v>
                </c:pt>
              </c:numCache>
            </c:numRef>
          </c:val>
          <c:extLst>
            <c:ext xmlns:c16="http://schemas.microsoft.com/office/drawing/2014/chart" uri="{C3380CC4-5D6E-409C-BE32-E72D297353CC}">
              <c16:uniqueId val="{00000006-289F-41AB-892E-CBEDBC0BDF8F}"/>
            </c:ext>
          </c:extLst>
        </c:ser>
        <c:dLbls>
          <c:showLegendKey val="0"/>
          <c:showVal val="0"/>
          <c:showCatName val="0"/>
          <c:showSerName val="0"/>
          <c:showPercent val="0"/>
          <c:showBubbleSize val="0"/>
        </c:dLbls>
        <c:gapWidth val="80"/>
        <c:axId val="859422912"/>
        <c:axId val="859410672"/>
      </c:barChart>
      <c:catAx>
        <c:axId val="85942291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crossAx val="859410672"/>
        <c:crosses val="autoZero"/>
        <c:auto val="1"/>
        <c:lblAlgn val="ctr"/>
        <c:lblOffset val="100"/>
        <c:noMultiLvlLbl val="0"/>
      </c:catAx>
      <c:valAx>
        <c:axId val="859410672"/>
        <c:scaling>
          <c:orientation val="minMax"/>
        </c:scaling>
        <c:delete val="1"/>
        <c:axPos val="l"/>
        <c:numFmt formatCode="0.0" sourceLinked="1"/>
        <c:majorTickMark val="none"/>
        <c:minorTickMark val="none"/>
        <c:tickLblPos val="nextTo"/>
        <c:crossAx val="85942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'Impuestos en Chile y en la OCDE'!$C$2</c:f>
              <c:strCache>
                <c:ptCount val="1"/>
                <c:pt idx="0">
                  <c:v>Chile (2019)</c:v>
                </c:pt>
              </c:strCache>
            </c:strRef>
          </c:tx>
          <c:spPr>
            <a:solidFill>
              <a:srgbClr val="0070C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5C57-6340-AE4E-D60A438F003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Helvetica Neue" panose="02000503000000020004"/>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'Impuestos en Chile y en la OCDE'!$B$3:$B$9</c:f>
              <c:strCache>
                <c:ptCount val="7"/>
                <c:pt idx="0">
                  <c:v>A Individuos</c:v>
                </c:pt>
                <c:pt idx="1">
                  <c:v>A Empresas</c:v>
                </c:pt>
                <c:pt idx="2">
                  <c:v>Contribuciones de Seguridad Social</c:v>
                </c:pt>
                <c:pt idx="3">
                  <c:v>A la nómina y la fuerza de trabajo</c:v>
                </c:pt>
                <c:pt idx="4">
                  <c:v>A la propiedad</c:v>
                </c:pt>
                <c:pt idx="5">
                  <c:v>A bienes y servicios</c:v>
                </c:pt>
                <c:pt idx="6">
                  <c:v>Al valor agregado</c:v>
                </c:pt>
              </c:strCache>
            </c:strRef>
          </c:cat>
          <c:val>
            <c:numRef>
              <c:f>'Impuestos en Chile y en la OCDE'!$C$3:$C$9</c:f>
              <c:numCache>
                <c:formatCode>0.0</c:formatCode>
                <c:ptCount val="7"/>
                <c:pt idx="0">
                  <c:v>1.4958459</c:v>
                </c:pt>
                <c:pt idx="1">
                  <c:v>4.8872106999999998</c:v>
                </c:pt>
                <c:pt idx="2">
                  <c:v>1.5</c:v>
                </c:pt>
                <c:pt idx="3">
                  <c:v>0</c:v>
                </c:pt>
                <c:pt idx="4">
                  <c:v>1.1000000000000001</c:v>
                </c:pt>
                <c:pt idx="5">
                  <c:v>11</c:v>
                </c:pt>
                <c:pt idx="6">
                  <c:v>8.3000000000000007</c:v>
                </c:pt>
              </c:numCache>
            </c:numRef>
          </c:val>
          <c:extLst>
            <c:ext xmlns:c16="http://schemas.microsoft.com/office/drawing/2014/chart" uri="{C3380CC4-5D6E-409C-BE32-E72D297353CC}">
              <c16:uniqueId val="{00000001-5C57-6340-AE4E-D60A438F0032}"/>
            </c:ext>
          </c:extLst>
        </c:ser>
        <c:ser>
          <c:idx val="1"/>
          <c:order val="1"/>
          <c:tx>
            <c:strRef>
              <c:f>'Impuestos en Chile y en la OCDE'!$D$2</c:f>
              <c:strCache>
                <c:ptCount val="1"/>
                <c:pt idx="0">
                  <c:v>OECD (2018)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Helvetica Neue" panose="02000503000000020004"/>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'Impuestos en Chile y en la OCDE'!$B$3:$B$9</c:f>
              <c:strCache>
                <c:ptCount val="7"/>
                <c:pt idx="0">
                  <c:v>A Individuos</c:v>
                </c:pt>
                <c:pt idx="1">
                  <c:v>A Empresas</c:v>
                </c:pt>
                <c:pt idx="2">
                  <c:v>Contribuciones de Seguridad Social</c:v>
                </c:pt>
                <c:pt idx="3">
                  <c:v>A la nómina y la fuerza de trabajo</c:v>
                </c:pt>
                <c:pt idx="4">
                  <c:v>A la propiedad</c:v>
                </c:pt>
                <c:pt idx="5">
                  <c:v>A bienes y servicios</c:v>
                </c:pt>
                <c:pt idx="6">
                  <c:v>Al valor agregado</c:v>
                </c:pt>
              </c:strCache>
            </c:strRef>
          </c:cat>
          <c:val>
            <c:numRef>
              <c:f>'Impuestos en Chile y en la OCDE'!$D$3:$D$9</c:f>
              <c:numCache>
                <c:formatCode>0.0</c:formatCode>
                <c:ptCount val="7"/>
                <c:pt idx="0">
                  <c:v>7.9</c:v>
                </c:pt>
                <c:pt idx="1">
                  <c:v>3.1</c:v>
                </c:pt>
                <c:pt idx="2">
                  <c:v>9</c:v>
                </c:pt>
                <c:pt idx="3">
                  <c:v>0.4</c:v>
                </c:pt>
                <c:pt idx="4">
                  <c:v>1.8</c:v>
                </c:pt>
                <c:pt idx="5">
                  <c:v>11</c:v>
                </c:pt>
                <c:pt idx="6">
                  <c:v>6.7</c:v>
                </c:pt>
              </c:numCache>
            </c:numRef>
          </c:val>
          <c:extLst>
            <c:ext xmlns:c16="http://schemas.microsoft.com/office/drawing/2014/chart" uri="{C3380CC4-5D6E-409C-BE32-E72D297353CC}">
              <c16:uniqueId val="{00000002-5C57-6340-AE4E-D60A438F0032}"/>
            </c:ext>
          </c:extLst>
        </c:ser>
        <c:ser>
          <c:idx val="2"/>
          <c:order val="2"/>
          <c:tx>
            <c:strRef>
              <c:f>'Impuestos en Chile y en la OCDE'!$E$2</c:f>
              <c:strCache>
                <c:ptCount val="1"/>
                <c:pt idx="0">
                  <c:v>OECD (1978)</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Helvetica Neue" panose="02000503000000020004"/>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'Impuestos en Chile y en la OCDE'!$B$3:$B$9</c:f>
              <c:strCache>
                <c:ptCount val="7"/>
                <c:pt idx="0">
                  <c:v>A Individuos</c:v>
                </c:pt>
                <c:pt idx="1">
                  <c:v>A Empresas</c:v>
                </c:pt>
                <c:pt idx="2">
                  <c:v>Contribuciones de Seguridad Social</c:v>
                </c:pt>
                <c:pt idx="3">
                  <c:v>A la nómina y la fuerza de trabajo</c:v>
                </c:pt>
                <c:pt idx="4">
                  <c:v>A la propiedad</c:v>
                </c:pt>
                <c:pt idx="5">
                  <c:v>A bienes y servicios</c:v>
                </c:pt>
                <c:pt idx="6">
                  <c:v>Al valor agregado</c:v>
                </c:pt>
              </c:strCache>
            </c:strRef>
          </c:cat>
          <c:val>
            <c:numRef>
              <c:f>'Impuestos en Chile y en la OCDE'!$E$3:$E$9</c:f>
              <c:numCache>
                <c:formatCode>0.0</c:formatCode>
                <c:ptCount val="7"/>
                <c:pt idx="0">
                  <c:v>9.6</c:v>
                </c:pt>
                <c:pt idx="1">
                  <c:v>2.2000000000000002</c:v>
                </c:pt>
                <c:pt idx="2">
                  <c:v>7</c:v>
                </c:pt>
                <c:pt idx="3">
                  <c:v>0.4</c:v>
                </c:pt>
                <c:pt idx="4">
                  <c:v>1.6</c:v>
                </c:pt>
                <c:pt idx="5">
                  <c:v>9</c:v>
                </c:pt>
                <c:pt idx="6">
                  <c:v>3.9</c:v>
                </c:pt>
              </c:numCache>
            </c:numRef>
          </c:val>
          <c:extLst>
            <c:ext xmlns:c16="http://schemas.microsoft.com/office/drawing/2014/chart" uri="{C3380CC4-5D6E-409C-BE32-E72D297353CC}">
              <c16:uniqueId val="{00000003-5C57-6340-AE4E-D60A438F0032}"/>
            </c:ext>
          </c:extLst>
        </c:ser>
        <c:dLbls>
          <c:showLegendKey val="0"/>
          <c:showVal val="0"/>
          <c:showCatName val="0"/>
          <c:showSerName val="0"/>
          <c:showPercent val="0"/>
          <c:showBubbleSize val="0"/>
        </c:dLbls>
        <c:gapWidth val="80"/>
        <c:axId val="1176176272"/>
        <c:axId val="1176175024"/>
      </c:barChart>
      <c:catAx>
        <c:axId val="1176176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023A7C"/>
                </a:solidFill>
                <a:latin typeface="Helvetica Neue" panose="02000503000000020004"/>
                <a:ea typeface="+mn-ea"/>
                <a:cs typeface="+mn-cs"/>
              </a:defRPr>
            </a:pPr>
            <a:endParaRPr lang="es-CL"/>
          </a:p>
        </c:txPr>
        <c:crossAx val="1176175024"/>
        <c:crosses val="autoZero"/>
        <c:auto val="1"/>
        <c:lblAlgn val="ctr"/>
        <c:lblOffset val="100"/>
        <c:noMultiLvlLbl val="0"/>
      </c:catAx>
      <c:valAx>
        <c:axId val="117617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crossAx val="117617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23A7C"/>
              </a:solidFill>
              <a:latin typeface="Helvetica Neue" panose="02000503000000020004"/>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a:defRPr>
      </a:pPr>
      <a:endParaRPr lang="es-CL"/>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75712097119295E-2"/>
          <c:y val="5.6389682008735321E-2"/>
          <c:w val="0.90280743618486947"/>
          <c:h val="0.65764957608941954"/>
        </c:manualLayout>
      </c:layout>
      <c:barChart>
        <c:barDir val="col"/>
        <c:grouping val="stacked"/>
        <c:varyColors val="1"/>
        <c:ser>
          <c:idx val="0"/>
          <c:order val="0"/>
          <c:tx>
            <c:strRef>
              <c:f>'Tasas efectivas'!$R$2</c:f>
              <c:strCache>
                <c:ptCount val="1"/>
                <c:pt idx="0">
                  <c:v>Impuesto a la renta</c:v>
                </c:pt>
              </c:strCache>
            </c:strRef>
          </c:tx>
          <c:spPr>
            <a:solidFill>
              <a:srgbClr val="0070C0"/>
            </a:solidFill>
            <a:ln>
              <a:noFill/>
            </a:ln>
            <a:effectLst/>
          </c:spPr>
          <c:invertIfNegative val="1"/>
          <c:dPt>
            <c:idx val="16"/>
            <c:invertIfNegative val="1"/>
            <c:bubble3D val="0"/>
            <c:spPr>
              <a:solidFill>
                <a:srgbClr val="0070C0"/>
              </a:solidFill>
              <a:ln w="12700">
                <a:noFill/>
              </a:ln>
              <a:effectLst/>
            </c:spPr>
            <c:extLst>
              <c:ext xmlns:c16="http://schemas.microsoft.com/office/drawing/2014/chart" uri="{C3380CC4-5D6E-409C-BE32-E72D297353CC}">
                <c16:uniqueId val="{00000001-3F66-434B-87C0-9ED9F18A8E1D}"/>
              </c:ext>
            </c:extLst>
          </c:dPt>
          <c:cat>
            <c:strRef>
              <c:f>'Tasas efectivas'!$F$3:$F$19</c:f>
              <c:strCache>
                <c:ptCount val="17"/>
                <c:pt idx="0">
                  <c:v>D1 - D5</c:v>
                </c:pt>
                <c:pt idx="1">
                  <c:v>D6</c:v>
                </c:pt>
                <c:pt idx="2">
                  <c:v>D7</c:v>
                </c:pt>
                <c:pt idx="3">
                  <c:v>D8</c:v>
                </c:pt>
                <c:pt idx="4">
                  <c:v>D9</c:v>
                </c:pt>
                <c:pt idx="5">
                  <c:v>P91</c:v>
                </c:pt>
                <c:pt idx="6">
                  <c:v>P92</c:v>
                </c:pt>
                <c:pt idx="7">
                  <c:v>P93</c:v>
                </c:pt>
                <c:pt idx="8">
                  <c:v>P94</c:v>
                </c:pt>
                <c:pt idx="9">
                  <c:v>P95</c:v>
                </c:pt>
                <c:pt idx="10">
                  <c:v>P96</c:v>
                </c:pt>
                <c:pt idx="11">
                  <c:v>P97</c:v>
                </c:pt>
                <c:pt idx="12">
                  <c:v>P98</c:v>
                </c:pt>
                <c:pt idx="13">
                  <c:v>P99</c:v>
                </c:pt>
                <c:pt idx="14">
                  <c:v>Top 1%</c:v>
                </c:pt>
                <c:pt idx="15">
                  <c:v>Top 0,1%</c:v>
                </c:pt>
                <c:pt idx="16">
                  <c:v>Top 0,01%</c:v>
                </c:pt>
              </c:strCache>
            </c:strRef>
          </c:cat>
          <c:val>
            <c:numRef>
              <c:f>'Tasas efectivas'!$R$3:$R$19</c:f>
              <c:numCache>
                <c:formatCode>0.0</c:formatCode>
                <c:ptCount val="17"/>
                <c:pt idx="0">
                  <c:v>0.35</c:v>
                </c:pt>
                <c:pt idx="1">
                  <c:v>0.62919068497356467</c:v>
                </c:pt>
                <c:pt idx="2">
                  <c:v>0.47057804431329109</c:v>
                </c:pt>
                <c:pt idx="3">
                  <c:v>0.4146780286937275</c:v>
                </c:pt>
                <c:pt idx="4">
                  <c:v>1.1057224828744687</c:v>
                </c:pt>
                <c:pt idx="5">
                  <c:v>1.5923605945580506</c:v>
                </c:pt>
                <c:pt idx="6">
                  <c:v>1.9025523218983895</c:v>
                </c:pt>
                <c:pt idx="7">
                  <c:v>2.170993176443055</c:v>
                </c:pt>
                <c:pt idx="8">
                  <c:v>2.4552639873870139</c:v>
                </c:pt>
                <c:pt idx="9">
                  <c:v>3.2744357489257636</c:v>
                </c:pt>
                <c:pt idx="10">
                  <c:v>3.6793553626267239</c:v>
                </c:pt>
                <c:pt idx="11">
                  <c:v>4.3914815980962727</c:v>
                </c:pt>
                <c:pt idx="12">
                  <c:v>6.1403703418442168</c:v>
                </c:pt>
                <c:pt idx="13">
                  <c:v>9.023130074985076</c:v>
                </c:pt>
                <c:pt idx="14">
                  <c:v>15.919445173383318</c:v>
                </c:pt>
                <c:pt idx="15">
                  <c:v>14.502849905003167</c:v>
                </c:pt>
                <c:pt idx="16">
                  <c:v>11.027703306523682</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2-3F66-434B-87C0-9ED9F18A8E1D}"/>
            </c:ext>
          </c:extLst>
        </c:ser>
        <c:ser>
          <c:idx val="1"/>
          <c:order val="1"/>
          <c:tx>
            <c:strRef>
              <c:f>'Tasas efectivas'!$P$2</c:f>
              <c:strCache>
                <c:ptCount val="1"/>
                <c:pt idx="0">
                  <c:v>IVA</c:v>
                </c:pt>
              </c:strCache>
            </c:strRef>
          </c:tx>
          <c:spPr>
            <a:solidFill>
              <a:srgbClr val="C00000"/>
            </a:solidFill>
            <a:ln>
              <a:noFill/>
            </a:ln>
            <a:effectLst/>
          </c:spPr>
          <c:invertIfNegative val="1"/>
          <c:cat>
            <c:strRef>
              <c:f>'Tasas efectivas'!$F$3:$F$19</c:f>
              <c:strCache>
                <c:ptCount val="17"/>
                <c:pt idx="0">
                  <c:v>D1 - D5</c:v>
                </c:pt>
                <c:pt idx="1">
                  <c:v>D6</c:v>
                </c:pt>
                <c:pt idx="2">
                  <c:v>D7</c:v>
                </c:pt>
                <c:pt idx="3">
                  <c:v>D8</c:v>
                </c:pt>
                <c:pt idx="4">
                  <c:v>D9</c:v>
                </c:pt>
                <c:pt idx="5">
                  <c:v>P91</c:v>
                </c:pt>
                <c:pt idx="6">
                  <c:v>P92</c:v>
                </c:pt>
                <c:pt idx="7">
                  <c:v>P93</c:v>
                </c:pt>
                <c:pt idx="8">
                  <c:v>P94</c:v>
                </c:pt>
                <c:pt idx="9">
                  <c:v>P95</c:v>
                </c:pt>
                <c:pt idx="10">
                  <c:v>P96</c:v>
                </c:pt>
                <c:pt idx="11">
                  <c:v>P97</c:v>
                </c:pt>
                <c:pt idx="12">
                  <c:v>P98</c:v>
                </c:pt>
                <c:pt idx="13">
                  <c:v>P99</c:v>
                </c:pt>
                <c:pt idx="14">
                  <c:v>Top 1%</c:v>
                </c:pt>
                <c:pt idx="15">
                  <c:v>Top 0,1%</c:v>
                </c:pt>
                <c:pt idx="16">
                  <c:v>Top 0,01%</c:v>
                </c:pt>
              </c:strCache>
            </c:strRef>
          </c:cat>
          <c:val>
            <c:numRef>
              <c:f>'Tasas efectivas'!$P$3:$P$19</c:f>
              <c:numCache>
                <c:formatCode>0.0</c:formatCode>
                <c:ptCount val="17"/>
                <c:pt idx="0">
                  <c:v>15.8</c:v>
                </c:pt>
                <c:pt idx="1">
                  <c:v>15.202388779052454</c:v>
                </c:pt>
                <c:pt idx="2">
                  <c:v>14.841395612989125</c:v>
                </c:pt>
                <c:pt idx="3">
                  <c:v>14.046910512083199</c:v>
                </c:pt>
                <c:pt idx="4">
                  <c:v>12.670803957018306</c:v>
                </c:pt>
                <c:pt idx="5">
                  <c:v>11.727866522701996</c:v>
                </c:pt>
                <c:pt idx="6">
                  <c:v>11.44954196848453</c:v>
                </c:pt>
                <c:pt idx="7">
                  <c:v>11.317060569680173</c:v>
                </c:pt>
                <c:pt idx="8">
                  <c:v>11.041272186881795</c:v>
                </c:pt>
                <c:pt idx="9">
                  <c:v>10.176042106503585</c:v>
                </c:pt>
                <c:pt idx="10">
                  <c:v>10.13552606052696</c:v>
                </c:pt>
                <c:pt idx="11">
                  <c:v>9.5517387386803456</c:v>
                </c:pt>
                <c:pt idx="12">
                  <c:v>8.3539049637458209</c:v>
                </c:pt>
                <c:pt idx="13">
                  <c:v>6.4037782089722386</c:v>
                </c:pt>
                <c:pt idx="14">
                  <c:v>3.8106065546114678</c:v>
                </c:pt>
                <c:pt idx="15">
                  <c:v>1.4692126263859973</c:v>
                </c:pt>
                <c:pt idx="16">
                  <c:v>0.73556774795210489</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3-3F66-434B-87C0-9ED9F18A8E1D}"/>
            </c:ext>
          </c:extLst>
        </c:ser>
        <c:dLbls>
          <c:showLegendKey val="0"/>
          <c:showVal val="0"/>
          <c:showCatName val="0"/>
          <c:showSerName val="0"/>
          <c:showPercent val="0"/>
          <c:showBubbleSize val="0"/>
        </c:dLbls>
        <c:gapWidth val="80"/>
        <c:overlap val="100"/>
        <c:axId val="864245761"/>
        <c:axId val="2144866794"/>
      </c:barChart>
      <c:catAx>
        <c:axId val="864245761"/>
        <c:scaling>
          <c:orientation val="minMax"/>
        </c:scaling>
        <c:delete val="0"/>
        <c:axPos val="b"/>
        <c:numFmt formatCode="General" sourceLinked="1"/>
        <c:majorTickMark val="none"/>
        <c:minorTickMark val="none"/>
        <c:tickLblPos val="nextTo"/>
        <c:spPr>
          <a:noFill/>
          <a:ln w="9525" cap="flat" cmpd="sng" algn="ctr">
            <a:solidFill>
              <a:schemeClr val="tx1"/>
            </a:solidFill>
            <a:round/>
            <a:headEnd type="none" w="sm" len="sm"/>
            <a:tailEnd type="none" w="sm" len="sm"/>
          </a:ln>
          <a:effectLst/>
        </c:spPr>
        <c:txPr>
          <a:bodyPr rot="-60000000" vert="horz"/>
          <a:lstStyle/>
          <a:p>
            <a:pPr>
              <a:defRPr sz="1200"/>
            </a:pPr>
            <a:endParaRPr lang="es-CL"/>
          </a:p>
        </c:txPr>
        <c:crossAx val="2144866794"/>
        <c:crosses val="autoZero"/>
        <c:auto val="1"/>
        <c:lblAlgn val="ctr"/>
        <c:lblOffset val="100"/>
        <c:noMultiLvlLbl val="1"/>
      </c:catAx>
      <c:valAx>
        <c:axId val="2144866794"/>
        <c:scaling>
          <c:orientation val="minMax"/>
          <c:max val="2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title>
          <c:tx>
            <c:rich>
              <a:bodyPr rot="-5400000" vert="horz"/>
              <a:lstStyle/>
              <a:p>
                <a:pPr>
                  <a:defRPr b="0"/>
                </a:pPr>
                <a:r>
                  <a:rPr lang="en-US" b="0"/>
                  <a:t>Tasa efectiva (%)</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vert="horz"/>
          <a:lstStyle/>
          <a:p>
            <a:pPr>
              <a:defRPr/>
            </a:pPr>
            <a:endParaRPr lang="es-CL"/>
          </a:p>
        </c:txPr>
        <c:crossAx val="864245761"/>
        <c:crosses val="autoZero"/>
        <c:crossBetween val="between"/>
      </c:valAx>
      <c:spPr>
        <a:noFill/>
        <a:ln>
          <a:noFill/>
        </a:ln>
        <a:effectLst/>
      </c:spPr>
    </c:plotArea>
    <c:legend>
      <c:legendPos val="t"/>
      <c:layout>
        <c:manualLayout>
          <c:xMode val="edge"/>
          <c:yMode val="edge"/>
          <c:x val="0.1007982440859317"/>
          <c:y val="0.93801454341616808"/>
          <c:w val="0.82305904606707081"/>
          <c:h val="4.5887174031648506E-2"/>
        </c:manualLayout>
      </c:layout>
      <c:overlay val="0"/>
      <c:spPr>
        <a:noFill/>
        <a:ln>
          <a:noFill/>
        </a:ln>
        <a:effectLst/>
      </c:spPr>
      <c:txPr>
        <a:bodyPr rot="0" vert="horz"/>
        <a:lstStyle/>
        <a:p>
          <a:pPr>
            <a:defRPr/>
          </a:pPr>
          <a:endParaRPr lang="es-CL"/>
        </a:p>
      </c:txPr>
    </c:legend>
    <c:plotVisOnly val="1"/>
    <c:dispBlanksAs val="zero"/>
    <c:showDLblsOverMax val="1"/>
  </c:chart>
  <c:spPr>
    <a:noFill/>
    <a:ln w="9525" cap="flat" cmpd="sng" algn="ctr">
      <a:noFill/>
      <a:round/>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Hoja1!$O$5:$O$9</c:f>
              <c:numCache>
                <c:formatCode>General</c:formatCode>
                <c:ptCount val="5"/>
                <c:pt idx="0">
                  <c:v>1</c:v>
                </c:pt>
                <c:pt idx="1">
                  <c:v>2</c:v>
                </c:pt>
                <c:pt idx="2">
                  <c:v>3</c:v>
                </c:pt>
                <c:pt idx="3">
                  <c:v>4</c:v>
                </c:pt>
                <c:pt idx="4">
                  <c:v>5</c:v>
                </c:pt>
              </c:numCache>
            </c:numRef>
          </c:cat>
          <c:val>
            <c:numRef>
              <c:f>Hoja1!$P$5:$P$9</c:f>
              <c:numCache>
                <c:formatCode>General</c:formatCode>
                <c:ptCount val="5"/>
                <c:pt idx="0">
                  <c:v>0.104</c:v>
                </c:pt>
                <c:pt idx="1">
                  <c:v>7.8E-2</c:v>
                </c:pt>
                <c:pt idx="2">
                  <c:v>0.25600000000000001</c:v>
                </c:pt>
                <c:pt idx="3">
                  <c:v>0.189</c:v>
                </c:pt>
                <c:pt idx="4">
                  <c:v>0.373</c:v>
                </c:pt>
              </c:numCache>
            </c:numRef>
          </c:val>
          <c:extLst>
            <c:ext xmlns:c16="http://schemas.microsoft.com/office/drawing/2014/chart" uri="{C3380CC4-5D6E-409C-BE32-E72D297353CC}">
              <c16:uniqueId val="{00000000-8508-4AA1-B486-3B516FF24E34}"/>
            </c:ext>
          </c:extLst>
        </c:ser>
        <c:dLbls>
          <c:showLegendKey val="0"/>
          <c:showVal val="0"/>
          <c:showCatName val="0"/>
          <c:showSerName val="0"/>
          <c:showPercent val="0"/>
          <c:showBubbleSize val="0"/>
        </c:dLbls>
        <c:gapWidth val="80"/>
        <c:overlap val="-27"/>
        <c:axId val="238741792"/>
        <c:axId val="238748448"/>
      </c:barChart>
      <c:catAx>
        <c:axId val="238741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crossAx val="238748448"/>
        <c:crosses val="autoZero"/>
        <c:auto val="1"/>
        <c:lblAlgn val="ctr"/>
        <c:lblOffset val="100"/>
        <c:noMultiLvlLbl val="0"/>
      </c:catAx>
      <c:valAx>
        <c:axId val="23874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crossAx val="23874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Hoja1!$B$3:$B$7</c:f>
              <c:numCache>
                <c:formatCode>0.0%</c:formatCode>
                <c:ptCount val="5"/>
                <c:pt idx="0">
                  <c:v>0.29499999999999998</c:v>
                </c:pt>
                <c:pt idx="1">
                  <c:v>0.154</c:v>
                </c:pt>
                <c:pt idx="2">
                  <c:v>0.221</c:v>
                </c:pt>
                <c:pt idx="3">
                  <c:v>0.16600000000000001</c:v>
                </c:pt>
                <c:pt idx="4">
                  <c:v>0.16400000000000001</c:v>
                </c:pt>
              </c:numCache>
            </c:numRef>
          </c:val>
          <c:extLst>
            <c:ext xmlns:c16="http://schemas.microsoft.com/office/drawing/2014/chart" uri="{C3380CC4-5D6E-409C-BE32-E72D297353CC}">
              <c16:uniqueId val="{00000000-E187-4E12-84EF-3DB266C3B4C3}"/>
            </c:ext>
          </c:extLst>
        </c:ser>
        <c:dLbls>
          <c:showLegendKey val="0"/>
          <c:showVal val="0"/>
          <c:showCatName val="0"/>
          <c:showSerName val="0"/>
          <c:showPercent val="0"/>
          <c:showBubbleSize val="0"/>
        </c:dLbls>
        <c:gapWidth val="80"/>
        <c:axId val="84295232"/>
        <c:axId val="84299392"/>
      </c:barChart>
      <c:catAx>
        <c:axId val="84295232"/>
        <c:scaling>
          <c:orientation val="minMax"/>
        </c:scaling>
        <c:delete val="0"/>
        <c:axPos val="b"/>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crossAx val="84299392"/>
        <c:crosses val="autoZero"/>
        <c:auto val="1"/>
        <c:lblAlgn val="ctr"/>
        <c:lblOffset val="100"/>
        <c:noMultiLvlLbl val="0"/>
      </c:catAx>
      <c:valAx>
        <c:axId val="8429939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crossAx val="8429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'Ingreso 100% Trabajo'!$J$4</c:f>
              <c:strCache>
                <c:ptCount val="1"/>
                <c:pt idx="0">
                  <c:v>Cantidad de Personas</c:v>
                </c:pt>
              </c:strCache>
            </c:strRef>
          </c:tx>
          <c:spPr>
            <a:solidFill>
              <a:srgbClr val="00B050"/>
            </a:solidFill>
            <a:ln w="47625">
              <a:noFill/>
              <a:prstDash val="solid"/>
            </a:ln>
            <a:effectLst/>
          </c:spPr>
          <c:invertIfNegative val="0"/>
          <c:cat>
            <c:numRef>
              <c:f>'Ingreso 100% Trabajo'!$A$5:$A$45</c:f>
              <c:numCache>
                <c:formatCode>General</c:formatCode>
                <c:ptCount val="41"/>
                <c:pt idx="0">
                  <c:v>0</c:v>
                </c:pt>
                <c:pt idx="4">
                  <c:v>1</c:v>
                </c:pt>
                <c:pt idx="8">
                  <c:v>2</c:v>
                </c:pt>
                <c:pt idx="12">
                  <c:v>3</c:v>
                </c:pt>
                <c:pt idx="16">
                  <c:v>4</c:v>
                </c:pt>
                <c:pt idx="20">
                  <c:v>5</c:v>
                </c:pt>
                <c:pt idx="24">
                  <c:v>6</c:v>
                </c:pt>
                <c:pt idx="28">
                  <c:v>7</c:v>
                </c:pt>
                <c:pt idx="32">
                  <c:v>8</c:v>
                </c:pt>
                <c:pt idx="36">
                  <c:v>9</c:v>
                </c:pt>
                <c:pt idx="40">
                  <c:v>10</c:v>
                </c:pt>
              </c:numCache>
            </c:numRef>
          </c:cat>
          <c:val>
            <c:numRef>
              <c:f>'Ingreso 100% Trabajo'!$J$5:$J$45</c:f>
              <c:numCache>
                <c:formatCode>#,##0</c:formatCode>
                <c:ptCount val="41"/>
                <c:pt idx="0">
                  <c:v>888889</c:v>
                </c:pt>
                <c:pt idx="1">
                  <c:v>1811111</c:v>
                </c:pt>
                <c:pt idx="2">
                  <c:v>2876544</c:v>
                </c:pt>
                <c:pt idx="3">
                  <c:v>2163014</c:v>
                </c:pt>
                <c:pt idx="4">
                  <c:v>708720</c:v>
                </c:pt>
                <c:pt idx="5">
                  <c:v>491439</c:v>
                </c:pt>
                <c:pt idx="6">
                  <c:v>299841</c:v>
                </c:pt>
                <c:pt idx="7">
                  <c:v>173431</c:v>
                </c:pt>
                <c:pt idx="8">
                  <c:v>154963</c:v>
                </c:pt>
                <c:pt idx="9">
                  <c:v>102037</c:v>
                </c:pt>
                <c:pt idx="10">
                  <c:v>78423</c:v>
                </c:pt>
                <c:pt idx="11">
                  <c:v>70699</c:v>
                </c:pt>
                <c:pt idx="12">
                  <c:v>59736</c:v>
                </c:pt>
                <c:pt idx="13" formatCode="General">
                  <c:v>54321</c:v>
                </c:pt>
                <c:pt idx="14" formatCode="General">
                  <c:v>50679</c:v>
                </c:pt>
                <c:pt idx="15" formatCode="General">
                  <c:v>43999</c:v>
                </c:pt>
                <c:pt idx="16" formatCode="General">
                  <c:v>31225</c:v>
                </c:pt>
                <c:pt idx="17" formatCode="General">
                  <c:v>23332</c:v>
                </c:pt>
                <c:pt idx="18" formatCode="General">
                  <c:v>19563</c:v>
                </c:pt>
                <c:pt idx="19" formatCode="General">
                  <c:v>15012</c:v>
                </c:pt>
                <c:pt idx="20" formatCode="General">
                  <c:v>13723</c:v>
                </c:pt>
                <c:pt idx="21" formatCode="General">
                  <c:v>12056</c:v>
                </c:pt>
                <c:pt idx="22" formatCode="General">
                  <c:v>11123</c:v>
                </c:pt>
                <c:pt idx="23" formatCode="General">
                  <c:v>10858</c:v>
                </c:pt>
                <c:pt idx="24" formatCode="General">
                  <c:v>8225</c:v>
                </c:pt>
                <c:pt idx="25" formatCode="General">
                  <c:v>7804</c:v>
                </c:pt>
                <c:pt idx="26" formatCode="General">
                  <c:v>6953</c:v>
                </c:pt>
                <c:pt idx="27" formatCode="General">
                  <c:v>5894</c:v>
                </c:pt>
                <c:pt idx="28" formatCode="General">
                  <c:v>4565</c:v>
                </c:pt>
                <c:pt idx="29" formatCode="General">
                  <c:v>3589</c:v>
                </c:pt>
                <c:pt idx="30" formatCode="General">
                  <c:v>2989</c:v>
                </c:pt>
                <c:pt idx="31" formatCode="General">
                  <c:v>1793</c:v>
                </c:pt>
                <c:pt idx="32" formatCode="General">
                  <c:v>1018</c:v>
                </c:pt>
                <c:pt idx="33" formatCode="General">
                  <c:v>956</c:v>
                </c:pt>
                <c:pt idx="34" formatCode="General">
                  <c:v>854</c:v>
                </c:pt>
                <c:pt idx="35" formatCode="General">
                  <c:v>712</c:v>
                </c:pt>
                <c:pt idx="36" formatCode="General">
                  <c:v>678</c:v>
                </c:pt>
                <c:pt idx="37" formatCode="General">
                  <c:v>599</c:v>
                </c:pt>
                <c:pt idx="38" formatCode="General">
                  <c:v>592</c:v>
                </c:pt>
                <c:pt idx="39" formatCode="General">
                  <c:v>485</c:v>
                </c:pt>
                <c:pt idx="40" formatCode="General">
                  <c:v>453</c:v>
                </c:pt>
              </c:numCache>
            </c:numRef>
          </c:val>
          <c:extLst>
            <c:ext xmlns:c16="http://schemas.microsoft.com/office/drawing/2014/chart" uri="{C3380CC4-5D6E-409C-BE32-E72D297353CC}">
              <c16:uniqueId val="{00000000-6850-4509-8CEA-7BB8D093D05C}"/>
            </c:ext>
          </c:extLst>
        </c:ser>
        <c:dLbls>
          <c:showLegendKey val="0"/>
          <c:showVal val="0"/>
          <c:showCatName val="0"/>
          <c:showSerName val="0"/>
          <c:showPercent val="0"/>
          <c:showBubbleSize val="0"/>
        </c:dLbls>
        <c:gapWidth val="50"/>
        <c:axId val="1327062320"/>
        <c:axId val="1327058160"/>
      </c:barChart>
      <c:lineChart>
        <c:grouping val="standard"/>
        <c:varyColors val="0"/>
        <c:ser>
          <c:idx val="0"/>
          <c:order val="0"/>
          <c:tx>
            <c:strRef>
              <c:f>'Ingreso 100% Trabajo'!$H$4</c:f>
              <c:strCache>
                <c:ptCount val="1"/>
                <c:pt idx="0">
                  <c:v>Tasa marginal</c:v>
                </c:pt>
              </c:strCache>
            </c:strRef>
          </c:tx>
          <c:spPr>
            <a:ln w="38100" cap="rnd">
              <a:solidFill>
                <a:schemeClr val="accent1"/>
              </a:solidFill>
              <a:round/>
            </a:ln>
            <a:effectLst/>
          </c:spPr>
          <c:marker>
            <c:symbol val="none"/>
          </c:marker>
          <c:cat>
            <c:numRef>
              <c:f>'Ingreso 100% Trabajo'!$A$5:$A$45</c:f>
              <c:numCache>
                <c:formatCode>General</c:formatCode>
                <c:ptCount val="41"/>
                <c:pt idx="0">
                  <c:v>0</c:v>
                </c:pt>
                <c:pt idx="4">
                  <c:v>1</c:v>
                </c:pt>
                <c:pt idx="8">
                  <c:v>2</c:v>
                </c:pt>
                <c:pt idx="12">
                  <c:v>3</c:v>
                </c:pt>
                <c:pt idx="16">
                  <c:v>4</c:v>
                </c:pt>
                <c:pt idx="20">
                  <c:v>5</c:v>
                </c:pt>
                <c:pt idx="24">
                  <c:v>6</c:v>
                </c:pt>
                <c:pt idx="28">
                  <c:v>7</c:v>
                </c:pt>
                <c:pt idx="32">
                  <c:v>8</c:v>
                </c:pt>
                <c:pt idx="36">
                  <c:v>9</c:v>
                </c:pt>
                <c:pt idx="40">
                  <c:v>10</c:v>
                </c:pt>
              </c:numCache>
            </c:numRef>
          </c:cat>
          <c:val>
            <c:numRef>
              <c:f>'Ingreso 100% Trabajo'!$H$5:$H$45</c:f>
              <c:numCache>
                <c:formatCode>0.00%</c:formatCode>
                <c:ptCount val="41"/>
                <c:pt idx="0">
                  <c:v>0</c:v>
                </c:pt>
                <c:pt idx="1">
                  <c:v>0</c:v>
                </c:pt>
                <c:pt idx="2">
                  <c:v>0</c:v>
                </c:pt>
                <c:pt idx="3">
                  <c:v>0</c:v>
                </c:pt>
                <c:pt idx="4">
                  <c:v>0.04</c:v>
                </c:pt>
                <c:pt idx="5">
                  <c:v>0.04</c:v>
                </c:pt>
                <c:pt idx="6">
                  <c:v>0.04</c:v>
                </c:pt>
                <c:pt idx="7">
                  <c:v>0.08</c:v>
                </c:pt>
                <c:pt idx="8">
                  <c:v>0.08</c:v>
                </c:pt>
                <c:pt idx="9">
                  <c:v>0.08</c:v>
                </c:pt>
                <c:pt idx="10">
                  <c:v>0.08</c:v>
                </c:pt>
                <c:pt idx="11">
                  <c:v>0.08</c:v>
                </c:pt>
                <c:pt idx="12">
                  <c:v>0.13500000000000001</c:v>
                </c:pt>
                <c:pt idx="13">
                  <c:v>0.13500000000000001</c:v>
                </c:pt>
                <c:pt idx="14">
                  <c:v>0.13500000000000001</c:v>
                </c:pt>
                <c:pt idx="15">
                  <c:v>0.13500000000000001</c:v>
                </c:pt>
                <c:pt idx="16">
                  <c:v>0.13500000000000001</c:v>
                </c:pt>
                <c:pt idx="17">
                  <c:v>0.26</c:v>
                </c:pt>
                <c:pt idx="18">
                  <c:v>0.26</c:v>
                </c:pt>
                <c:pt idx="19">
                  <c:v>0.26</c:v>
                </c:pt>
                <c:pt idx="20">
                  <c:v>0.26</c:v>
                </c:pt>
                <c:pt idx="21">
                  <c:v>0.35</c:v>
                </c:pt>
                <c:pt idx="22">
                  <c:v>0.35</c:v>
                </c:pt>
                <c:pt idx="23">
                  <c:v>0.35</c:v>
                </c:pt>
                <c:pt idx="24">
                  <c:v>0.35</c:v>
                </c:pt>
                <c:pt idx="25">
                  <c:v>0.35</c:v>
                </c:pt>
                <c:pt idx="26">
                  <c:v>0.4</c:v>
                </c:pt>
                <c:pt idx="27">
                  <c:v>0.4</c:v>
                </c:pt>
                <c:pt idx="28">
                  <c:v>0.4</c:v>
                </c:pt>
                <c:pt idx="29">
                  <c:v>0.4</c:v>
                </c:pt>
                <c:pt idx="30">
                  <c:v>0.4</c:v>
                </c:pt>
                <c:pt idx="31">
                  <c:v>0.4</c:v>
                </c:pt>
                <c:pt idx="32">
                  <c:v>0.4</c:v>
                </c:pt>
                <c:pt idx="33">
                  <c:v>0.43</c:v>
                </c:pt>
                <c:pt idx="34">
                  <c:v>0.43</c:v>
                </c:pt>
                <c:pt idx="35">
                  <c:v>0.43</c:v>
                </c:pt>
                <c:pt idx="36">
                  <c:v>0.43</c:v>
                </c:pt>
                <c:pt idx="37">
                  <c:v>0.43</c:v>
                </c:pt>
                <c:pt idx="38">
                  <c:v>0.43</c:v>
                </c:pt>
                <c:pt idx="39">
                  <c:v>0.43</c:v>
                </c:pt>
                <c:pt idx="40">
                  <c:v>0.43</c:v>
                </c:pt>
              </c:numCache>
            </c:numRef>
          </c:val>
          <c:smooth val="0"/>
          <c:extLst>
            <c:ext xmlns:c16="http://schemas.microsoft.com/office/drawing/2014/chart" uri="{C3380CC4-5D6E-409C-BE32-E72D297353CC}">
              <c16:uniqueId val="{00000001-6850-4509-8CEA-7BB8D093D05C}"/>
            </c:ext>
          </c:extLst>
        </c:ser>
        <c:ser>
          <c:idx val="1"/>
          <c:order val="1"/>
          <c:tx>
            <c:strRef>
              <c:f>'Ingreso 100% Trabajo'!$I$4</c:f>
              <c:strCache>
                <c:ptCount val="1"/>
                <c:pt idx="0">
                  <c:v>Tasa efectiva</c:v>
                </c:pt>
              </c:strCache>
            </c:strRef>
          </c:tx>
          <c:spPr>
            <a:ln w="28575" cap="rnd">
              <a:solidFill>
                <a:srgbClr val="FF0000"/>
              </a:solidFill>
              <a:round/>
            </a:ln>
            <a:effectLst/>
          </c:spPr>
          <c:marker>
            <c:symbol val="none"/>
          </c:marker>
          <c:cat>
            <c:numRef>
              <c:f>'Ingreso 100% Trabajo'!$A$5:$A$45</c:f>
              <c:numCache>
                <c:formatCode>General</c:formatCode>
                <c:ptCount val="41"/>
                <c:pt idx="0">
                  <c:v>0</c:v>
                </c:pt>
                <c:pt idx="4">
                  <c:v>1</c:v>
                </c:pt>
                <c:pt idx="8">
                  <c:v>2</c:v>
                </c:pt>
                <c:pt idx="12">
                  <c:v>3</c:v>
                </c:pt>
                <c:pt idx="16">
                  <c:v>4</c:v>
                </c:pt>
                <c:pt idx="20">
                  <c:v>5</c:v>
                </c:pt>
                <c:pt idx="24">
                  <c:v>6</c:v>
                </c:pt>
                <c:pt idx="28">
                  <c:v>7</c:v>
                </c:pt>
                <c:pt idx="32">
                  <c:v>8</c:v>
                </c:pt>
                <c:pt idx="36">
                  <c:v>9</c:v>
                </c:pt>
                <c:pt idx="40">
                  <c:v>10</c:v>
                </c:pt>
              </c:numCache>
            </c:numRef>
          </c:cat>
          <c:val>
            <c:numRef>
              <c:f>'Ingreso 100% Trabajo'!$I$5:$I$45</c:f>
              <c:numCache>
                <c:formatCode>0%</c:formatCode>
                <c:ptCount val="41"/>
                <c:pt idx="0" formatCode="General">
                  <c:v>0</c:v>
                </c:pt>
                <c:pt idx="1">
                  <c:v>0</c:v>
                </c:pt>
                <c:pt idx="2">
                  <c:v>0</c:v>
                </c:pt>
                <c:pt idx="3">
                  <c:v>0</c:v>
                </c:pt>
                <c:pt idx="4">
                  <c:v>8.9192200000000003E-3</c:v>
                </c:pt>
                <c:pt idx="5">
                  <c:v>1.5135376000000001E-2</c:v>
                </c:pt>
                <c:pt idx="6">
                  <c:v>1.9279480000000002E-2</c:v>
                </c:pt>
                <c:pt idx="7">
                  <c:v>2.2771897142857146E-2</c:v>
                </c:pt>
                <c:pt idx="8">
                  <c:v>2.9925410000000003E-2</c:v>
                </c:pt>
                <c:pt idx="9">
                  <c:v>3.5489253333333338E-2</c:v>
                </c:pt>
                <c:pt idx="10">
                  <c:v>3.9940328000000004E-2</c:v>
                </c:pt>
                <c:pt idx="11">
                  <c:v>4.3582116363636368E-2</c:v>
                </c:pt>
                <c:pt idx="12">
                  <c:v>4.8856356666666663E-2</c:v>
                </c:pt>
                <c:pt idx="13">
                  <c:v>5.5482790769230766E-2</c:v>
                </c:pt>
                <c:pt idx="14">
                  <c:v>6.1162591428571424E-2</c:v>
                </c:pt>
                <c:pt idx="15">
                  <c:v>6.6085085333333335E-2</c:v>
                </c:pt>
                <c:pt idx="16">
                  <c:v>7.0392267499999994E-2</c:v>
                </c:pt>
                <c:pt idx="17">
                  <c:v>8.0693016470588227E-2</c:v>
                </c:pt>
                <c:pt idx="18">
                  <c:v>9.0654515555555551E-2</c:v>
                </c:pt>
                <c:pt idx="19">
                  <c:v>9.9567435789473677E-2</c:v>
                </c:pt>
                <c:pt idx="20">
                  <c:v>0.107589064</c:v>
                </c:pt>
                <c:pt idx="21">
                  <c:v>0.11604449904761904</c:v>
                </c:pt>
                <c:pt idx="22">
                  <c:v>0.12667883999999999</c:v>
                </c:pt>
                <c:pt idx="23">
                  <c:v>0.13638845565217392</c:v>
                </c:pt>
                <c:pt idx="24">
                  <c:v>0.14528893666666665</c:v>
                </c:pt>
                <c:pt idx="25" formatCode="0.0%">
                  <c:v>0.15347737919999999</c:v>
                </c:pt>
                <c:pt idx="26">
                  <c:v>0.1623338646153846</c:v>
                </c:pt>
                <c:pt idx="27">
                  <c:v>0.17113631407407406</c:v>
                </c:pt>
                <c:pt idx="28">
                  <c:v>0.17931001714285713</c:v>
                </c:pt>
                <c:pt idx="29">
                  <c:v>0.18692001655172413</c:v>
                </c:pt>
                <c:pt idx="30">
                  <c:v>0.19402268266666664</c:v>
                </c:pt>
                <c:pt idx="31">
                  <c:v>0.2006671122580645</c:v>
                </c:pt>
                <c:pt idx="32" formatCode="0.0%">
                  <c:v>0.20689626499999997</c:v>
                </c:pt>
                <c:pt idx="33">
                  <c:v>0.21344614787878785</c:v>
                </c:pt>
                <c:pt idx="34" formatCode="0.0%">
                  <c:v>0.21981537882352939</c:v>
                </c:pt>
                <c:pt idx="35">
                  <c:v>0.2258206537142857</c:v>
                </c:pt>
                <c:pt idx="36">
                  <c:v>0.2314923022222222</c:v>
                </c:pt>
                <c:pt idx="37">
                  <c:v>0.23685737513513511</c:v>
                </c:pt>
                <c:pt idx="38">
                  <c:v>0.24194007578947366</c:v>
                </c:pt>
                <c:pt idx="39">
                  <c:v>0.24676212512820511</c:v>
                </c:pt>
                <c:pt idx="40">
                  <c:v>0.251343072</c:v>
                </c:pt>
              </c:numCache>
            </c:numRef>
          </c:val>
          <c:smooth val="0"/>
          <c:extLst>
            <c:ext xmlns:c16="http://schemas.microsoft.com/office/drawing/2014/chart" uri="{C3380CC4-5D6E-409C-BE32-E72D297353CC}">
              <c16:uniqueId val="{00000002-6850-4509-8CEA-7BB8D093D05C}"/>
            </c:ext>
          </c:extLst>
        </c:ser>
        <c:dLbls>
          <c:showLegendKey val="0"/>
          <c:showVal val="0"/>
          <c:showCatName val="0"/>
          <c:showSerName val="0"/>
          <c:showPercent val="0"/>
          <c:showBubbleSize val="0"/>
        </c:dLbls>
        <c:marker val="1"/>
        <c:smooth val="0"/>
        <c:axId val="1327072720"/>
        <c:axId val="1327068976"/>
      </c:lineChart>
      <c:catAx>
        <c:axId val="13270623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L"/>
                  <a:t>Ingreso mensual (millones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crossAx val="1327058160"/>
        <c:crosses val="autoZero"/>
        <c:auto val="1"/>
        <c:lblAlgn val="ctr"/>
        <c:lblOffset val="100"/>
        <c:noMultiLvlLbl val="0"/>
      </c:catAx>
      <c:valAx>
        <c:axId val="1327058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L"/>
                  <a:t>Cantidad de Personas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crossAx val="1327062320"/>
        <c:crosses val="autoZero"/>
        <c:crossBetween val="between"/>
      </c:valAx>
      <c:valAx>
        <c:axId val="1327068976"/>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L"/>
                  <a:t>Tasa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crossAx val="1327072720"/>
        <c:crosses val="max"/>
        <c:crossBetween val="between"/>
      </c:valAx>
      <c:catAx>
        <c:axId val="1327072720"/>
        <c:scaling>
          <c:orientation val="minMax"/>
        </c:scaling>
        <c:delete val="1"/>
        <c:axPos val="b"/>
        <c:numFmt formatCode="General" sourceLinked="1"/>
        <c:majorTickMark val="out"/>
        <c:minorTickMark val="none"/>
        <c:tickLblPos val="nextTo"/>
        <c:crossAx val="13270689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1857566643101164"/>
          <c:w val="0.93888888888888888"/>
          <c:h val="0.81758051782017704"/>
        </c:manualLayout>
      </c:layout>
      <c:barChart>
        <c:barDir val="col"/>
        <c:grouping val="clustered"/>
        <c:varyColors val="0"/>
        <c:ser>
          <c:idx val="0"/>
          <c:order val="0"/>
          <c:spPr>
            <a:solidFill>
              <a:srgbClr val="0070C0"/>
            </a:solidFill>
            <a:ln>
              <a:noFill/>
            </a:ln>
            <a:effectLst/>
          </c:spPr>
          <c:invertIfNegative val="0"/>
          <c:dLbls>
            <c:dLbl>
              <c:idx val="0"/>
              <c:tx>
                <c:rich>
                  <a:bodyPr/>
                  <a:lstStyle/>
                  <a:p>
                    <a:fld id="{4C6F2252-046D-CF43-995B-B9B673E26618}"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AB-D547-BD89-34582D0619C0}"/>
                </c:ext>
              </c:extLst>
            </c:dLbl>
            <c:dLbl>
              <c:idx val="1"/>
              <c:tx>
                <c:rich>
                  <a:bodyPr/>
                  <a:lstStyle/>
                  <a:p>
                    <a:fld id="{1585A4C8-EC17-CF4A-BB66-41E4B032FEF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AB-D547-BD89-34582D0619C0}"/>
                </c:ext>
              </c:extLst>
            </c:dLbl>
            <c:dLbl>
              <c:idx val="2"/>
              <c:tx>
                <c:rich>
                  <a:bodyPr/>
                  <a:lstStyle/>
                  <a:p>
                    <a:fld id="{C5F4FE18-A539-004E-BD93-57841E3A31FE}"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AB-D547-BD89-34582D0619C0}"/>
                </c:ext>
              </c:extLst>
            </c:dLbl>
            <c:dLbl>
              <c:idx val="3"/>
              <c:tx>
                <c:rich>
                  <a:bodyPr/>
                  <a:lstStyle/>
                  <a:p>
                    <a:fld id="{9FD88680-3E24-B64F-9252-641B9561B057}"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AB-D547-BD89-34582D0619C0}"/>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Sintesis!$G$9:$G$12</c:f>
              <c:strCache>
                <c:ptCount val="4"/>
                <c:pt idx="0">
                  <c:v>F22</c:v>
                </c:pt>
                <c:pt idx="1">
                  <c:v>DJ F1948</c:v>
                </c:pt>
                <c:pt idx="2">
                  <c:v>DJ F1822</c:v>
                </c:pt>
                <c:pt idx="3">
                  <c:v>DJ F1946</c:v>
                </c:pt>
              </c:strCache>
            </c:strRef>
          </c:cat>
          <c:val>
            <c:numRef>
              <c:f>Sintesis!$K$9:$K$12</c:f>
              <c:numCache>
                <c:formatCode>0.00</c:formatCode>
                <c:ptCount val="4"/>
                <c:pt idx="0">
                  <c:v>-20.689655172413794</c:v>
                </c:pt>
                <c:pt idx="1">
                  <c:v>-48.571428571428577</c:v>
                </c:pt>
                <c:pt idx="2">
                  <c:v>-100</c:v>
                </c:pt>
                <c:pt idx="3">
                  <c:v>-5</c:v>
                </c:pt>
              </c:numCache>
            </c:numRef>
          </c:val>
          <c:extLst>
            <c:ext xmlns:c16="http://schemas.microsoft.com/office/drawing/2014/chart" uri="{C3380CC4-5D6E-409C-BE32-E72D297353CC}">
              <c16:uniqueId val="{00000004-1DAB-D547-BD89-34582D0619C0}"/>
            </c:ext>
          </c:extLst>
        </c:ser>
        <c:dLbls>
          <c:showLegendKey val="0"/>
          <c:showVal val="0"/>
          <c:showCatName val="0"/>
          <c:showSerName val="0"/>
          <c:showPercent val="0"/>
          <c:showBubbleSize val="0"/>
        </c:dLbls>
        <c:gapWidth val="80"/>
        <c:overlap val="-27"/>
        <c:axId val="859189264"/>
        <c:axId val="858887952"/>
      </c:barChart>
      <c:catAx>
        <c:axId val="859189264"/>
        <c:scaling>
          <c:orientation val="minMax"/>
        </c:scaling>
        <c:delete val="0"/>
        <c:axPos val="b"/>
        <c:numFmt formatCode="General" sourceLinked="1"/>
        <c:majorTickMark val="none"/>
        <c:minorTickMark val="none"/>
        <c:tickLblPos val="high"/>
        <c:spPr>
          <a:noFill/>
          <a:ln w="952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858887952"/>
        <c:crosses val="autoZero"/>
        <c:auto val="1"/>
        <c:lblAlgn val="ctr"/>
        <c:lblOffset val="100"/>
        <c:noMultiLvlLbl val="0"/>
      </c:catAx>
      <c:valAx>
        <c:axId val="858887952"/>
        <c:scaling>
          <c:orientation val="minMax"/>
          <c:min val="-100"/>
        </c:scaling>
        <c:delete val="1"/>
        <c:axPos val="l"/>
        <c:numFmt formatCode="0" sourceLinked="0"/>
        <c:majorTickMark val="none"/>
        <c:minorTickMark val="none"/>
        <c:tickLblPos val="nextTo"/>
        <c:crossAx val="85918926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68588301462311E-2"/>
          <c:y val="5.4828590288429693E-2"/>
          <c:w val="0.92046236407949011"/>
          <c:h val="0.38476188162864583"/>
        </c:manualLayout>
      </c:layout>
      <c:barChart>
        <c:barDir val="col"/>
        <c:grouping val="clustered"/>
        <c:varyColors val="0"/>
        <c:ser>
          <c:idx val="0"/>
          <c:order val="0"/>
          <c:tx>
            <c:strRef>
              <c:f>'HDC por país OCDE y otros'!$C$1</c:f>
              <c:strCache>
                <c:ptCount val="1"/>
                <c:pt idx="0">
                  <c:v>Horas de cumplimiento impuesto corporativo</c:v>
                </c:pt>
              </c:strCache>
            </c:strRef>
          </c:tx>
          <c:spPr>
            <a:solidFill>
              <a:srgbClr val="0070C0"/>
            </a:solidFill>
            <a:ln>
              <a:noFill/>
            </a:ln>
            <a:effectLst/>
          </c:spPr>
          <c:invertIfNegative val="0"/>
          <c:dPt>
            <c:idx val="13"/>
            <c:invertIfNegative val="0"/>
            <c:bubble3D val="0"/>
            <c:spPr>
              <a:solidFill>
                <a:srgbClr val="C00000"/>
              </a:solidFill>
              <a:ln>
                <a:noFill/>
              </a:ln>
              <a:effectLst/>
            </c:spPr>
            <c:extLst>
              <c:ext xmlns:c16="http://schemas.microsoft.com/office/drawing/2014/chart" uri="{C3380CC4-5D6E-409C-BE32-E72D297353CC}">
                <c16:uniqueId val="{00000001-4FD7-B342-8FD2-56901D783DB7}"/>
              </c:ext>
            </c:extLst>
          </c:dPt>
          <c:dPt>
            <c:idx val="18"/>
            <c:invertIfNegative val="0"/>
            <c:bubble3D val="0"/>
            <c:spPr>
              <a:solidFill>
                <a:srgbClr val="00B050"/>
              </a:solidFill>
              <a:ln>
                <a:noFill/>
              </a:ln>
              <a:effectLst/>
            </c:spPr>
            <c:extLst>
              <c:ext xmlns:c16="http://schemas.microsoft.com/office/drawing/2014/chart" uri="{C3380CC4-5D6E-409C-BE32-E72D297353CC}">
                <c16:uniqueId val="{00000003-4FD7-B342-8FD2-56901D783DB7}"/>
              </c:ext>
            </c:extLst>
          </c:dPt>
          <c:dPt>
            <c:idx val="22"/>
            <c:invertIfNegative val="0"/>
            <c:bubble3D val="0"/>
            <c:extLst>
              <c:ext xmlns:c16="http://schemas.microsoft.com/office/drawing/2014/chart" uri="{C3380CC4-5D6E-409C-BE32-E72D297353CC}">
                <c16:uniqueId val="{00000005-4FD7-B342-8FD2-56901D783DB7}"/>
              </c:ext>
            </c:extLst>
          </c:dPt>
          <c:dPt>
            <c:idx val="27"/>
            <c:invertIfNegative val="0"/>
            <c:bubble3D val="0"/>
            <c:spPr>
              <a:solidFill>
                <a:srgbClr val="C00000"/>
              </a:solidFill>
              <a:ln>
                <a:noFill/>
              </a:ln>
              <a:effectLst/>
            </c:spPr>
            <c:extLst>
              <c:ext xmlns:c16="http://schemas.microsoft.com/office/drawing/2014/chart" uri="{C3380CC4-5D6E-409C-BE32-E72D297353CC}">
                <c16:uniqueId val="{00000007-4FD7-B342-8FD2-56901D783DB7}"/>
              </c:ext>
            </c:extLst>
          </c:dPt>
          <c:dPt>
            <c:idx val="28"/>
            <c:invertIfNegative val="0"/>
            <c:bubble3D val="0"/>
            <c:extLst>
              <c:ext xmlns:c16="http://schemas.microsoft.com/office/drawing/2014/chart" uri="{C3380CC4-5D6E-409C-BE32-E72D297353CC}">
                <c16:uniqueId val="{00000009-4FD7-B342-8FD2-56901D783DB7}"/>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D7-B342-8FD2-56901D783DB7}"/>
                </c:ext>
              </c:extLst>
            </c:dLbl>
            <c:dLbl>
              <c:idx val="18"/>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D7-B342-8FD2-56901D783DB7}"/>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D7-B342-8FD2-56901D783DB7}"/>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'HDC por país OCDE y otros'!$B$2:$B$37</c:f>
              <c:strCache>
                <c:ptCount val="36"/>
                <c:pt idx="0">
                  <c:v>Estonia</c:v>
                </c:pt>
                <c:pt idx="1">
                  <c:v>Irlanda</c:v>
                </c:pt>
                <c:pt idx="2">
                  <c:v>Suiza</c:v>
                </c:pt>
                <c:pt idx="3">
                  <c:v>Costa Rica</c:v>
                </c:pt>
                <c:pt idx="4">
                  <c:v>Lituania</c:v>
                </c:pt>
                <c:pt idx="5">
                  <c:v>Luxemburgo</c:v>
                </c:pt>
                <c:pt idx="6">
                  <c:v>Bélgica</c:v>
                </c:pt>
                <c:pt idx="7">
                  <c:v>Holanda</c:v>
                </c:pt>
                <c:pt idx="8">
                  <c:v>Letonia</c:v>
                </c:pt>
                <c:pt idx="9">
                  <c:v>Noruega</c:v>
                </c:pt>
                <c:pt idx="10">
                  <c:v>Turquía</c:v>
                </c:pt>
                <c:pt idx="11">
                  <c:v>Dinamarca</c:v>
                </c:pt>
                <c:pt idx="12">
                  <c:v>Francia</c:v>
                </c:pt>
                <c:pt idx="13">
                  <c:v>Chile, con reforma</c:v>
                </c:pt>
                <c:pt idx="14">
                  <c:v>Reino Unido</c:v>
                </c:pt>
                <c:pt idx="15">
                  <c:v>España</c:v>
                </c:pt>
                <c:pt idx="16">
                  <c:v>Nueva Zelandia</c:v>
                </c:pt>
                <c:pt idx="17">
                  <c:v>Hungría</c:v>
                </c:pt>
                <c:pt idx="18">
                  <c:v>Mediana OCDE</c:v>
                </c:pt>
                <c:pt idx="19">
                  <c:v>Japón</c:v>
                </c:pt>
                <c:pt idx="20">
                  <c:v>Italia</c:v>
                </c:pt>
                <c:pt idx="21">
                  <c:v>Islandia</c:v>
                </c:pt>
                <c:pt idx="22">
                  <c:v>Alemania</c:v>
                </c:pt>
                <c:pt idx="23">
                  <c:v>Grecia</c:v>
                </c:pt>
                <c:pt idx="24">
                  <c:v>Canada</c:v>
                </c:pt>
                <c:pt idx="25">
                  <c:v>Austria</c:v>
                </c:pt>
                <c:pt idx="26">
                  <c:v>Eslovaquia</c:v>
                </c:pt>
                <c:pt idx="27">
                  <c:v>Chile, actual</c:v>
                </c:pt>
                <c:pt idx="28">
                  <c:v>Suecia</c:v>
                </c:pt>
                <c:pt idx="29">
                  <c:v>República Checa</c:v>
                </c:pt>
                <c:pt idx="30">
                  <c:v>Polonia</c:v>
                </c:pt>
                <c:pt idx="31">
                  <c:v>Portugal</c:v>
                </c:pt>
                <c:pt idx="32">
                  <c:v>Corea del sur</c:v>
                </c:pt>
                <c:pt idx="33">
                  <c:v>Estados Unidos</c:v>
                </c:pt>
                <c:pt idx="34">
                  <c:v>México</c:v>
                </c:pt>
                <c:pt idx="35">
                  <c:v>Israel</c:v>
                </c:pt>
              </c:strCache>
            </c:strRef>
          </c:cat>
          <c:val>
            <c:numRef>
              <c:f>'HDC por país OCDE y otros'!$C$2:$C$37</c:f>
              <c:numCache>
                <c:formatCode>General</c:formatCode>
                <c:ptCount val="36"/>
                <c:pt idx="0">
                  <c:v>5</c:v>
                </c:pt>
                <c:pt idx="1">
                  <c:v>12</c:v>
                </c:pt>
                <c:pt idx="2">
                  <c:v>15</c:v>
                </c:pt>
                <c:pt idx="3">
                  <c:v>18</c:v>
                </c:pt>
                <c:pt idx="4">
                  <c:v>18</c:v>
                </c:pt>
                <c:pt idx="5">
                  <c:v>19</c:v>
                </c:pt>
                <c:pt idx="6">
                  <c:v>21</c:v>
                </c:pt>
                <c:pt idx="7">
                  <c:v>21</c:v>
                </c:pt>
                <c:pt idx="8">
                  <c:v>22.5</c:v>
                </c:pt>
                <c:pt idx="9">
                  <c:v>24</c:v>
                </c:pt>
                <c:pt idx="10">
                  <c:v>24</c:v>
                </c:pt>
                <c:pt idx="11">
                  <c:v>27</c:v>
                </c:pt>
                <c:pt idx="12">
                  <c:v>28</c:v>
                </c:pt>
                <c:pt idx="13">
                  <c:v>31</c:v>
                </c:pt>
                <c:pt idx="14">
                  <c:v>32</c:v>
                </c:pt>
                <c:pt idx="15">
                  <c:v>33</c:v>
                </c:pt>
                <c:pt idx="16">
                  <c:v>34</c:v>
                </c:pt>
                <c:pt idx="17">
                  <c:v>35</c:v>
                </c:pt>
                <c:pt idx="18">
                  <c:v>35</c:v>
                </c:pt>
                <c:pt idx="19">
                  <c:v>38</c:v>
                </c:pt>
                <c:pt idx="20">
                  <c:v>39</c:v>
                </c:pt>
                <c:pt idx="21">
                  <c:v>40</c:v>
                </c:pt>
                <c:pt idx="22">
                  <c:v>41</c:v>
                </c:pt>
                <c:pt idx="23">
                  <c:v>41</c:v>
                </c:pt>
                <c:pt idx="24">
                  <c:v>45</c:v>
                </c:pt>
                <c:pt idx="25">
                  <c:v>46</c:v>
                </c:pt>
                <c:pt idx="26">
                  <c:v>46</c:v>
                </c:pt>
                <c:pt idx="27">
                  <c:v>48</c:v>
                </c:pt>
                <c:pt idx="28">
                  <c:v>50</c:v>
                </c:pt>
                <c:pt idx="29">
                  <c:v>53</c:v>
                </c:pt>
                <c:pt idx="30">
                  <c:v>59</c:v>
                </c:pt>
                <c:pt idx="31">
                  <c:v>63</c:v>
                </c:pt>
                <c:pt idx="32">
                  <c:v>75</c:v>
                </c:pt>
                <c:pt idx="33">
                  <c:v>87</c:v>
                </c:pt>
                <c:pt idx="34">
                  <c:v>102</c:v>
                </c:pt>
                <c:pt idx="35">
                  <c:v>110</c:v>
                </c:pt>
              </c:numCache>
            </c:numRef>
          </c:val>
          <c:extLst>
            <c:ext xmlns:c16="http://schemas.microsoft.com/office/drawing/2014/chart" uri="{C3380CC4-5D6E-409C-BE32-E72D297353CC}">
              <c16:uniqueId val="{0000000A-4FD7-B342-8FD2-56901D783DB7}"/>
            </c:ext>
          </c:extLst>
        </c:ser>
        <c:dLbls>
          <c:showLegendKey val="0"/>
          <c:showVal val="0"/>
          <c:showCatName val="0"/>
          <c:showSerName val="0"/>
          <c:showPercent val="0"/>
          <c:showBubbleSize val="0"/>
        </c:dLbls>
        <c:gapWidth val="80"/>
        <c:overlap val="-27"/>
        <c:axId val="1307251983"/>
        <c:axId val="1307254063"/>
      </c:barChart>
      <c:catAx>
        <c:axId val="13072519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307254063"/>
        <c:crosses val="autoZero"/>
        <c:auto val="1"/>
        <c:lblAlgn val="ctr"/>
        <c:lblOffset val="100"/>
        <c:noMultiLvlLbl val="0"/>
      </c:catAx>
      <c:valAx>
        <c:axId val="1307254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crossAx val="130725198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0.24592</cdr:x>
      <cdr:y>0.90801</cdr:y>
    </cdr:from>
    <cdr:to>
      <cdr:x>0.25956</cdr:x>
      <cdr:y>0.94288</cdr:y>
    </cdr:to>
    <cdr:sp macro="" textlink="">
      <cdr:nvSpPr>
        <cdr:cNvPr id="2" name="Rectángulo 1">
          <a:extLst xmlns:a="http://schemas.openxmlformats.org/drawingml/2006/main">
            <a:ext uri="{FF2B5EF4-FFF2-40B4-BE49-F238E27FC236}">
              <a16:creationId xmlns:a16="http://schemas.microsoft.com/office/drawing/2014/main" id="{37B9A950-3424-CAB2-1B55-ED232641274A}"/>
            </a:ext>
          </a:extLst>
        </cdr:cNvPr>
        <cdr:cNvSpPr/>
      </cdr:nvSpPr>
      <cdr:spPr>
        <a:xfrm xmlns:a="http://schemas.openxmlformats.org/drawingml/2006/main">
          <a:off x="2259869" y="2676437"/>
          <a:ext cx="125344" cy="102782"/>
        </a:xfrm>
        <a:prstGeom xmlns:a="http://schemas.openxmlformats.org/drawingml/2006/main" prst="rect">
          <a:avLst/>
        </a:prstGeom>
        <a:solidFill xmlns:a="http://schemas.openxmlformats.org/drawingml/2006/main">
          <a:srgbClr val="023A7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2.xml><?xml version="1.0" encoding="utf-8"?>
<c:userShapes xmlns:c="http://schemas.openxmlformats.org/drawingml/2006/chart">
  <cdr:relSizeAnchor xmlns:cdr="http://schemas.openxmlformats.org/drawingml/2006/chartDrawing">
    <cdr:from>
      <cdr:x>0.61434</cdr:x>
      <cdr:y>0.62241</cdr:y>
    </cdr:from>
    <cdr:to>
      <cdr:x>0.72363</cdr:x>
      <cdr:y>0.85686</cdr:y>
    </cdr:to>
    <cdr:sp macro="" textlink="">
      <cdr:nvSpPr>
        <cdr:cNvPr id="2" name="CuadroTexto 1">
          <a:extLst xmlns:a="http://schemas.openxmlformats.org/drawingml/2006/main">
            <a:ext uri="{FF2B5EF4-FFF2-40B4-BE49-F238E27FC236}">
              <a16:creationId xmlns:a16="http://schemas.microsoft.com/office/drawing/2014/main" id="{A9F58775-18C1-362E-90A0-35C059790646}"/>
            </a:ext>
          </a:extLst>
        </cdr:cNvPr>
        <cdr:cNvSpPr txBox="1"/>
      </cdr:nvSpPr>
      <cdr:spPr>
        <a:xfrm xmlns:a="http://schemas.openxmlformats.org/drawingml/2006/main">
          <a:off x="5140356" y="24275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7B8E335-BC07-4F2B-AF12-F036F819E57F}" type="datetimeFigureOut">
              <a:rPr lang="es-CL" smtClean="0"/>
              <a:t>05-07-2022</a:t>
            </a:fld>
            <a:endParaRPr lang="es-CL" dirty="0"/>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6C2DF0F-A1B7-4509-9D89-98789A715D78}" type="slidenum">
              <a:rPr lang="es-CL" smtClean="0"/>
              <a:t>‹Nº›</a:t>
            </a:fld>
            <a:endParaRPr lang="es-CL" dirty="0"/>
          </a:p>
        </p:txBody>
      </p:sp>
    </p:spTree>
    <p:extLst>
      <p:ext uri="{BB962C8B-B14F-4D97-AF65-F5344CB8AC3E}">
        <p14:creationId xmlns:p14="http://schemas.microsoft.com/office/powerpoint/2010/main" val="733036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CL" dirty="0"/>
          </a:p>
        </p:txBody>
      </p:sp>
      <p:sp>
        <p:nvSpPr>
          <p:cNvPr id="3" name="Marcador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2228A76-14A7-40FE-BEEC-54EC085691F9}" type="datetimeFigureOut">
              <a:rPr lang="es-CL" smtClean="0"/>
              <a:t>05-07-2022</a:t>
            </a:fld>
            <a:endParaRPr lang="es-CL" dirty="0"/>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s-CL" dirty="0"/>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EF03BE6-E939-4D3A-911D-E9A710E4213B}" type="slidenum">
              <a:rPr lang="es-CL" smtClean="0"/>
              <a:t>‹Nº›</a:t>
            </a:fld>
            <a:endParaRPr lang="es-CL" dirty="0"/>
          </a:p>
        </p:txBody>
      </p:sp>
    </p:spTree>
    <p:extLst>
      <p:ext uri="{BB962C8B-B14F-4D97-AF65-F5344CB8AC3E}">
        <p14:creationId xmlns:p14="http://schemas.microsoft.com/office/powerpoint/2010/main" val="30759726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a:t>
            </a:fld>
            <a:endParaRPr lang="es-CL" dirty="0"/>
          </a:p>
        </p:txBody>
      </p:sp>
    </p:spTree>
    <p:extLst>
      <p:ext uri="{BB962C8B-B14F-4D97-AF65-F5344CB8AC3E}">
        <p14:creationId xmlns:p14="http://schemas.microsoft.com/office/powerpoint/2010/main" val="3919177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32</a:t>
            </a:fld>
            <a:endParaRPr lang="es-CL" dirty="0"/>
          </a:p>
        </p:txBody>
      </p:sp>
    </p:spTree>
    <p:extLst>
      <p:ext uri="{BB962C8B-B14F-4D97-AF65-F5344CB8AC3E}">
        <p14:creationId xmlns:p14="http://schemas.microsoft.com/office/powerpoint/2010/main" val="96321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37</a:t>
            </a:fld>
            <a:endParaRPr lang="es-CL" dirty="0"/>
          </a:p>
        </p:txBody>
      </p:sp>
    </p:spTree>
    <p:extLst>
      <p:ext uri="{BB962C8B-B14F-4D97-AF65-F5344CB8AC3E}">
        <p14:creationId xmlns:p14="http://schemas.microsoft.com/office/powerpoint/2010/main" val="335598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43</a:t>
            </a:fld>
            <a:endParaRPr lang="es-CL" dirty="0"/>
          </a:p>
        </p:txBody>
      </p:sp>
    </p:spTree>
    <p:extLst>
      <p:ext uri="{BB962C8B-B14F-4D97-AF65-F5344CB8AC3E}">
        <p14:creationId xmlns:p14="http://schemas.microsoft.com/office/powerpoint/2010/main" val="396621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53</a:t>
            </a:fld>
            <a:endParaRPr lang="es-CL" dirty="0"/>
          </a:p>
        </p:txBody>
      </p:sp>
    </p:spTree>
    <p:extLst>
      <p:ext uri="{BB962C8B-B14F-4D97-AF65-F5344CB8AC3E}">
        <p14:creationId xmlns:p14="http://schemas.microsoft.com/office/powerpoint/2010/main" val="312219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55</a:t>
            </a:fld>
            <a:endParaRPr lang="es-CL" dirty="0"/>
          </a:p>
        </p:txBody>
      </p:sp>
    </p:spTree>
    <p:extLst>
      <p:ext uri="{BB962C8B-B14F-4D97-AF65-F5344CB8AC3E}">
        <p14:creationId xmlns:p14="http://schemas.microsoft.com/office/powerpoint/2010/main" val="19511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64</a:t>
            </a:fld>
            <a:endParaRPr lang="es-CL" dirty="0"/>
          </a:p>
        </p:txBody>
      </p:sp>
    </p:spTree>
    <p:extLst>
      <p:ext uri="{BB962C8B-B14F-4D97-AF65-F5344CB8AC3E}">
        <p14:creationId xmlns:p14="http://schemas.microsoft.com/office/powerpoint/2010/main" val="70018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69</a:t>
            </a:fld>
            <a:endParaRPr lang="es-CL" dirty="0"/>
          </a:p>
        </p:txBody>
      </p:sp>
    </p:spTree>
    <p:extLst>
      <p:ext uri="{BB962C8B-B14F-4D97-AF65-F5344CB8AC3E}">
        <p14:creationId xmlns:p14="http://schemas.microsoft.com/office/powerpoint/2010/main" val="1376729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71</a:t>
            </a:fld>
            <a:endParaRPr lang="es-CL" dirty="0"/>
          </a:p>
        </p:txBody>
      </p:sp>
    </p:spTree>
    <p:extLst>
      <p:ext uri="{BB962C8B-B14F-4D97-AF65-F5344CB8AC3E}">
        <p14:creationId xmlns:p14="http://schemas.microsoft.com/office/powerpoint/2010/main" val="409550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64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19</a:t>
            </a:fld>
            <a:endParaRPr lang="es-CL" dirty="0"/>
          </a:p>
        </p:txBody>
      </p:sp>
    </p:spTree>
    <p:extLst>
      <p:ext uri="{BB962C8B-B14F-4D97-AF65-F5344CB8AC3E}">
        <p14:creationId xmlns:p14="http://schemas.microsoft.com/office/powerpoint/2010/main" val="17458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20</a:t>
            </a:fld>
            <a:endParaRPr lang="es-CL" dirty="0"/>
          </a:p>
        </p:txBody>
      </p:sp>
    </p:spTree>
    <p:extLst>
      <p:ext uri="{BB962C8B-B14F-4D97-AF65-F5344CB8AC3E}">
        <p14:creationId xmlns:p14="http://schemas.microsoft.com/office/powerpoint/2010/main" val="37910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21</a:t>
            </a:fld>
            <a:endParaRPr lang="es-CL" dirty="0"/>
          </a:p>
        </p:txBody>
      </p:sp>
    </p:spTree>
    <p:extLst>
      <p:ext uri="{BB962C8B-B14F-4D97-AF65-F5344CB8AC3E}">
        <p14:creationId xmlns:p14="http://schemas.microsoft.com/office/powerpoint/2010/main" val="280411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22</a:t>
            </a:fld>
            <a:endParaRPr lang="es-CL" dirty="0"/>
          </a:p>
        </p:txBody>
      </p:sp>
    </p:spTree>
    <p:extLst>
      <p:ext uri="{BB962C8B-B14F-4D97-AF65-F5344CB8AC3E}">
        <p14:creationId xmlns:p14="http://schemas.microsoft.com/office/powerpoint/2010/main" val="227101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23</a:t>
            </a:fld>
            <a:endParaRPr lang="es-CL" dirty="0"/>
          </a:p>
        </p:txBody>
      </p:sp>
    </p:spTree>
    <p:extLst>
      <p:ext uri="{BB962C8B-B14F-4D97-AF65-F5344CB8AC3E}">
        <p14:creationId xmlns:p14="http://schemas.microsoft.com/office/powerpoint/2010/main" val="409021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24</a:t>
            </a:fld>
            <a:endParaRPr lang="es-CL" dirty="0"/>
          </a:p>
        </p:txBody>
      </p:sp>
    </p:spTree>
    <p:extLst>
      <p:ext uri="{BB962C8B-B14F-4D97-AF65-F5344CB8AC3E}">
        <p14:creationId xmlns:p14="http://schemas.microsoft.com/office/powerpoint/2010/main" val="195505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26</a:t>
            </a:fld>
            <a:endParaRPr lang="es-CL" dirty="0"/>
          </a:p>
        </p:txBody>
      </p:sp>
    </p:spTree>
    <p:extLst>
      <p:ext uri="{BB962C8B-B14F-4D97-AF65-F5344CB8AC3E}">
        <p14:creationId xmlns:p14="http://schemas.microsoft.com/office/powerpoint/2010/main" val="657281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889000" y="1149350"/>
            <a:ext cx="10414000" cy="23241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pPr algn="ctr" defTabSz="412750" hangingPunct="0"/>
            <a:fld id="{86CB4B4D-7CA3-9044-876B-883B54F8677D}" type="slidenum">
              <a:rPr lang="es-CL" kern="0" smtClean="0">
                <a:solidFill>
                  <a:srgbClr val="000000"/>
                </a:solidFill>
              </a:rPr>
              <a:pPr algn="ctr" defTabSz="412750" hangingPunct="0"/>
              <a:t>‹Nº›</a:t>
            </a:fld>
            <a:endParaRPr lang="es-CL" kern="0" dirty="0">
              <a:solidFill>
                <a:srgbClr val="000000"/>
              </a:solidFill>
            </a:endParaRPr>
          </a:p>
        </p:txBody>
      </p:sp>
      <p:pic>
        <p:nvPicPr>
          <p:cNvPr id="5" name="Imagen" descr="Imagen"/>
          <p:cNvPicPr>
            <a:picLocks noChangeAspect="1"/>
          </p:cNvPicPr>
          <p:nvPr userDrawn="1"/>
        </p:nvPicPr>
        <p:blipFill>
          <a:blip r:embed="rId2"/>
          <a:stretch>
            <a:fillRect/>
          </a:stretch>
        </p:blipFill>
        <p:spPr>
          <a:xfrm>
            <a:off x="610467" y="-8628"/>
            <a:ext cx="1912584" cy="167998"/>
          </a:xfrm>
          <a:prstGeom prst="rect">
            <a:avLst/>
          </a:prstGeom>
          <a:ln w="12700">
            <a:miter lim="400000"/>
          </a:ln>
        </p:spPr>
      </p:pic>
      <p:pic>
        <p:nvPicPr>
          <p:cNvPr id="6" name="Imagen" descr="Imagen"/>
          <p:cNvPicPr>
            <a:picLocks noChangeAspect="1"/>
          </p:cNvPicPr>
          <p:nvPr userDrawn="1"/>
        </p:nvPicPr>
        <p:blipFill>
          <a:blip r:embed="rId2"/>
          <a:stretch>
            <a:fillRect/>
          </a:stretch>
        </p:blipFill>
        <p:spPr>
          <a:xfrm>
            <a:off x="610467" y="6698631"/>
            <a:ext cx="1912584" cy="167998"/>
          </a:xfrm>
          <a:prstGeom prst="rect">
            <a:avLst/>
          </a:prstGeom>
          <a:ln w="12700">
            <a:miter lim="400000"/>
          </a:ln>
        </p:spPr>
      </p:pic>
    </p:spTree>
    <p:extLst>
      <p:ext uri="{BB962C8B-B14F-4D97-AF65-F5344CB8AC3E}">
        <p14:creationId xmlns:p14="http://schemas.microsoft.com/office/powerpoint/2010/main" val="9063057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ítulo y subtítulo">
    <p:spTree>
      <p:nvGrpSpPr>
        <p:cNvPr id="1" name=""/>
        <p:cNvGrpSpPr/>
        <p:nvPr/>
      </p:nvGrpSpPr>
      <p:grpSpPr>
        <a:xfrm>
          <a:off x="0" y="0"/>
          <a:ext cx="0" cy="0"/>
          <a:chOff x="0" y="0"/>
          <a:chExt cx="0" cy="0"/>
        </a:xfrm>
      </p:grpSpPr>
      <p:sp>
        <p:nvSpPr>
          <p:cNvPr id="13" name="Número de diapositiva"/>
          <p:cNvSpPr txBox="1">
            <a:spLocks noGrp="1"/>
          </p:cNvSpPr>
          <p:nvPr>
            <p:ph type="sldNum" sz="quarter" idx="2"/>
          </p:nvPr>
        </p:nvSpPr>
        <p:spPr>
          <a:prstGeom prst="rect">
            <a:avLst/>
          </a:prstGeom>
        </p:spPr>
        <p:txBody>
          <a:bodyPr/>
          <a:lstStyle/>
          <a:p>
            <a:pPr marL="0" marR="0" lvl="0" indent="0" algn="ctr" defTabSz="412750" rtl="0" eaLnBrk="1" fontAlgn="auto" latinLnBrk="0" hangingPunct="0">
              <a:lnSpc>
                <a:spcPct val="100000"/>
              </a:lnSpc>
              <a:spcBef>
                <a:spcPts val="0"/>
              </a:spcBef>
              <a:spcAft>
                <a:spcPts val="0"/>
              </a:spcAft>
              <a:buClrTx/>
              <a:buSzTx/>
              <a:buFontTx/>
              <a:buNone/>
              <a:tabLst/>
              <a:defRPr/>
            </a:pPr>
            <a:fld id="{86CB4B4D-7CA3-9044-876B-883B54F8677D}" type="slidenum">
              <a:rPr kumimoji="0" lang="es-CL" sz="1200" b="0" i="0" u="none" strike="noStrike" kern="0" cap="none" spc="0" normalizeH="0" baseline="0" noProof="0" smtClean="0">
                <a:ln>
                  <a:noFill/>
                </a:ln>
                <a:solidFill>
                  <a:srgbClr val="000000"/>
                </a:solidFill>
                <a:effectLst/>
                <a:uLnTx/>
                <a:uFillTx/>
                <a:latin typeface="Helvetica Neue Light"/>
                <a:sym typeface="Helvetica Neue Light"/>
              </a:rPr>
              <a:pPr marL="0" marR="0" lvl="0" indent="0" algn="ctr" defTabSz="412750" rtl="0" eaLnBrk="1" fontAlgn="auto" latinLnBrk="0" hangingPunct="0">
                <a:lnSpc>
                  <a:spcPct val="100000"/>
                </a:lnSpc>
                <a:spcBef>
                  <a:spcPts val="0"/>
                </a:spcBef>
                <a:spcAft>
                  <a:spcPts val="0"/>
                </a:spcAft>
                <a:buClrTx/>
                <a:buSzTx/>
                <a:buFontTx/>
                <a:buNone/>
                <a:tabLst/>
                <a:defRPr/>
              </a:pPr>
              <a:t>‹Nº›</a:t>
            </a:fld>
            <a:endParaRPr kumimoji="0" lang="es-CL" sz="1200" b="0" i="0" u="none" strike="noStrike" kern="0" cap="none" spc="0" normalizeH="0" baseline="0" noProof="0" dirty="0">
              <a:ln>
                <a:noFill/>
              </a:ln>
              <a:solidFill>
                <a:srgbClr val="000000"/>
              </a:solidFill>
              <a:effectLst/>
              <a:uLnTx/>
              <a:uFillTx/>
              <a:latin typeface="Helvetica Neue Light"/>
              <a:sym typeface="Helvetica Neue Light"/>
            </a:endParaRPr>
          </a:p>
        </p:txBody>
      </p:sp>
      <p:pic>
        <p:nvPicPr>
          <p:cNvPr id="5" name="monocromo_MinHacienda.png" descr="monocromo_MinHacienda.png"/>
          <p:cNvPicPr>
            <a:picLocks noChangeAspect="1"/>
          </p:cNvPicPr>
          <p:nvPr userDrawn="1"/>
        </p:nvPicPr>
        <p:blipFill>
          <a:blip r:embed="rId2"/>
          <a:stretch>
            <a:fillRect/>
          </a:stretch>
        </p:blipFill>
        <p:spPr>
          <a:xfrm>
            <a:off x="409408" y="216139"/>
            <a:ext cx="872817" cy="796446"/>
          </a:xfrm>
          <a:prstGeom prst="rect">
            <a:avLst/>
          </a:prstGeom>
          <a:ln w="12700">
            <a:miter lim="400000"/>
          </a:ln>
        </p:spPr>
      </p:pic>
      <p:pic>
        <p:nvPicPr>
          <p:cNvPr id="6" name="Imagen" descr="Imagen"/>
          <p:cNvPicPr>
            <a:picLocks noChangeAspect="1"/>
          </p:cNvPicPr>
          <p:nvPr userDrawn="1"/>
        </p:nvPicPr>
        <p:blipFill>
          <a:blip r:embed="rId3"/>
          <a:stretch>
            <a:fillRect/>
          </a:stretch>
        </p:blipFill>
        <p:spPr>
          <a:xfrm>
            <a:off x="304565" y="4425"/>
            <a:ext cx="1082502" cy="95085"/>
          </a:xfrm>
          <a:prstGeom prst="rect">
            <a:avLst/>
          </a:prstGeom>
          <a:ln w="12700">
            <a:miter lim="400000"/>
          </a:ln>
        </p:spPr>
      </p:pic>
      <p:pic>
        <p:nvPicPr>
          <p:cNvPr id="7" name="Imagen" descr="Imagen"/>
          <p:cNvPicPr>
            <a:picLocks noChangeAspect="1"/>
          </p:cNvPicPr>
          <p:nvPr userDrawn="1"/>
        </p:nvPicPr>
        <p:blipFill>
          <a:blip r:embed="rId3"/>
          <a:stretch>
            <a:fillRect/>
          </a:stretch>
        </p:blipFill>
        <p:spPr>
          <a:xfrm>
            <a:off x="172277" y="6773187"/>
            <a:ext cx="1082502" cy="95085"/>
          </a:xfrm>
          <a:prstGeom prst="rect">
            <a:avLst/>
          </a:prstGeom>
          <a:ln w="12700">
            <a:miter lim="400000"/>
          </a:ln>
        </p:spPr>
      </p:pic>
    </p:spTree>
    <p:extLst>
      <p:ext uri="{BB962C8B-B14F-4D97-AF65-F5344CB8AC3E}">
        <p14:creationId xmlns:p14="http://schemas.microsoft.com/office/powerpoint/2010/main" val="2710154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889000" y="1149350"/>
            <a:ext cx="10414000" cy="23241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pPr algn="ctr" defTabSz="412750" hangingPunct="0"/>
            <a:fld id="{86CB4B4D-7CA3-9044-876B-883B54F8677D}" type="slidenum">
              <a:rPr lang="es-CL" kern="0" smtClean="0">
                <a:solidFill>
                  <a:srgbClr val="000000"/>
                </a:solidFill>
              </a:rPr>
              <a:pPr algn="ctr" defTabSz="412750" hangingPunct="0"/>
              <a:t>‹Nº›</a:t>
            </a:fld>
            <a:endParaRPr lang="es-CL" kern="0" dirty="0">
              <a:solidFill>
                <a:srgbClr val="000000"/>
              </a:solidFill>
            </a:endParaRPr>
          </a:p>
        </p:txBody>
      </p:sp>
      <p:pic>
        <p:nvPicPr>
          <p:cNvPr id="5" name="Imagen" descr="Imagen"/>
          <p:cNvPicPr>
            <a:picLocks noChangeAspect="1"/>
          </p:cNvPicPr>
          <p:nvPr userDrawn="1"/>
        </p:nvPicPr>
        <p:blipFill>
          <a:blip r:embed="rId2"/>
          <a:stretch>
            <a:fillRect/>
          </a:stretch>
        </p:blipFill>
        <p:spPr>
          <a:xfrm>
            <a:off x="610467" y="-8628"/>
            <a:ext cx="1912584" cy="167998"/>
          </a:xfrm>
          <a:prstGeom prst="rect">
            <a:avLst/>
          </a:prstGeom>
          <a:ln w="12700">
            <a:miter lim="400000"/>
          </a:ln>
        </p:spPr>
      </p:pic>
      <p:pic>
        <p:nvPicPr>
          <p:cNvPr id="6" name="Imagen" descr="Imagen"/>
          <p:cNvPicPr>
            <a:picLocks noChangeAspect="1"/>
          </p:cNvPicPr>
          <p:nvPr userDrawn="1"/>
        </p:nvPicPr>
        <p:blipFill>
          <a:blip r:embed="rId2"/>
          <a:stretch>
            <a:fillRect/>
          </a:stretch>
        </p:blipFill>
        <p:spPr>
          <a:xfrm>
            <a:off x="610467" y="6698631"/>
            <a:ext cx="1912584" cy="167998"/>
          </a:xfrm>
          <a:prstGeom prst="rect">
            <a:avLst/>
          </a:prstGeom>
          <a:ln w="12700">
            <a:miter lim="400000"/>
          </a:ln>
        </p:spPr>
      </p:pic>
    </p:spTree>
    <p:extLst>
      <p:ext uri="{BB962C8B-B14F-4D97-AF65-F5344CB8AC3E}">
        <p14:creationId xmlns:p14="http://schemas.microsoft.com/office/powerpoint/2010/main" val="41559314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ítulo y subtítulo">
    <p:spTree>
      <p:nvGrpSpPr>
        <p:cNvPr id="1" name=""/>
        <p:cNvGrpSpPr/>
        <p:nvPr/>
      </p:nvGrpSpPr>
      <p:grpSpPr>
        <a:xfrm>
          <a:off x="0" y="0"/>
          <a:ext cx="0" cy="0"/>
          <a:chOff x="0" y="0"/>
          <a:chExt cx="0" cy="0"/>
        </a:xfrm>
      </p:grpSpPr>
      <p:sp>
        <p:nvSpPr>
          <p:cNvPr id="13" name="Número de diapositiva"/>
          <p:cNvSpPr txBox="1">
            <a:spLocks noGrp="1"/>
          </p:cNvSpPr>
          <p:nvPr>
            <p:ph type="sldNum" sz="quarter" idx="2"/>
          </p:nvPr>
        </p:nvSpPr>
        <p:spPr>
          <a:prstGeom prst="rect">
            <a:avLst/>
          </a:prstGeom>
        </p:spPr>
        <p:txBody>
          <a:bodyPr/>
          <a:lstStyle/>
          <a:p>
            <a:pPr algn="ctr" defTabSz="412750" hangingPunct="0"/>
            <a:fld id="{86CB4B4D-7CA3-9044-876B-883B54F8677D}" type="slidenum">
              <a:rPr lang="es-CL" kern="0" smtClean="0">
                <a:solidFill>
                  <a:srgbClr val="000000"/>
                </a:solidFill>
              </a:rPr>
              <a:pPr algn="ctr" defTabSz="412750" hangingPunct="0"/>
              <a:t>‹Nº›</a:t>
            </a:fld>
            <a:endParaRPr lang="es-CL" kern="0">
              <a:solidFill>
                <a:srgbClr val="000000"/>
              </a:solidFill>
            </a:endParaRPr>
          </a:p>
        </p:txBody>
      </p:sp>
      <p:pic>
        <p:nvPicPr>
          <p:cNvPr id="5" name="monocromo_MinHacienda.png" descr="monocromo_MinHacienda.png"/>
          <p:cNvPicPr>
            <a:picLocks noChangeAspect="1"/>
          </p:cNvPicPr>
          <p:nvPr userDrawn="1"/>
        </p:nvPicPr>
        <p:blipFill>
          <a:blip r:embed="rId2"/>
          <a:stretch>
            <a:fillRect/>
          </a:stretch>
        </p:blipFill>
        <p:spPr>
          <a:xfrm>
            <a:off x="409408" y="216139"/>
            <a:ext cx="872817" cy="796446"/>
          </a:xfrm>
          <a:prstGeom prst="rect">
            <a:avLst/>
          </a:prstGeom>
          <a:ln w="12700">
            <a:miter lim="400000"/>
          </a:ln>
        </p:spPr>
      </p:pic>
      <p:pic>
        <p:nvPicPr>
          <p:cNvPr id="6" name="Imagen" descr="Imagen"/>
          <p:cNvPicPr>
            <a:picLocks noChangeAspect="1"/>
          </p:cNvPicPr>
          <p:nvPr userDrawn="1"/>
        </p:nvPicPr>
        <p:blipFill>
          <a:blip r:embed="rId3"/>
          <a:stretch>
            <a:fillRect/>
          </a:stretch>
        </p:blipFill>
        <p:spPr>
          <a:xfrm>
            <a:off x="304565" y="4425"/>
            <a:ext cx="1082502" cy="95085"/>
          </a:xfrm>
          <a:prstGeom prst="rect">
            <a:avLst/>
          </a:prstGeom>
          <a:ln w="12700">
            <a:miter lim="400000"/>
          </a:ln>
        </p:spPr>
      </p:pic>
      <p:pic>
        <p:nvPicPr>
          <p:cNvPr id="7" name="Imagen" descr="Imagen"/>
          <p:cNvPicPr>
            <a:picLocks noChangeAspect="1"/>
          </p:cNvPicPr>
          <p:nvPr userDrawn="1"/>
        </p:nvPicPr>
        <p:blipFill>
          <a:blip r:embed="rId3"/>
          <a:stretch>
            <a:fillRect/>
          </a:stretch>
        </p:blipFill>
        <p:spPr>
          <a:xfrm>
            <a:off x="172277" y="6773187"/>
            <a:ext cx="1082502" cy="95085"/>
          </a:xfrm>
          <a:prstGeom prst="rect">
            <a:avLst/>
          </a:prstGeom>
          <a:ln w="12700">
            <a:miter lim="400000"/>
          </a:ln>
        </p:spPr>
      </p:pic>
    </p:spTree>
    <p:extLst>
      <p:ext uri="{BB962C8B-B14F-4D97-AF65-F5344CB8AC3E}">
        <p14:creationId xmlns:p14="http://schemas.microsoft.com/office/powerpoint/2010/main" val="145274313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ítulo y subtítulo">
    <p:spTree>
      <p:nvGrpSpPr>
        <p:cNvPr id="1" name=""/>
        <p:cNvGrpSpPr/>
        <p:nvPr/>
      </p:nvGrpSpPr>
      <p:grpSpPr>
        <a:xfrm>
          <a:off x="0" y="0"/>
          <a:ext cx="0" cy="0"/>
          <a:chOff x="0" y="0"/>
          <a:chExt cx="0" cy="0"/>
        </a:xfrm>
      </p:grpSpPr>
      <p:sp>
        <p:nvSpPr>
          <p:cNvPr id="13" name="Número de diapositiva"/>
          <p:cNvSpPr txBox="1">
            <a:spLocks noGrp="1"/>
          </p:cNvSpPr>
          <p:nvPr>
            <p:ph type="sldNum" sz="quarter" idx="2"/>
          </p:nvPr>
        </p:nvSpPr>
        <p:spPr>
          <a:prstGeom prst="rect">
            <a:avLst/>
          </a:prstGeom>
        </p:spPr>
        <p:txBody>
          <a:bodyPr/>
          <a:lstStyle/>
          <a:p>
            <a:pPr algn="ctr" defTabSz="412750" hangingPunct="0"/>
            <a:fld id="{86CB4B4D-7CA3-9044-876B-883B54F8677D}" type="slidenum">
              <a:rPr lang="es-CL" kern="0" smtClean="0">
                <a:solidFill>
                  <a:srgbClr val="000000"/>
                </a:solidFill>
              </a:rPr>
              <a:pPr algn="ctr" defTabSz="412750" hangingPunct="0"/>
              <a:t>‹Nº›</a:t>
            </a:fld>
            <a:endParaRPr lang="es-CL" kern="0">
              <a:solidFill>
                <a:srgbClr val="000000"/>
              </a:solidFill>
            </a:endParaRPr>
          </a:p>
        </p:txBody>
      </p:sp>
      <p:pic>
        <p:nvPicPr>
          <p:cNvPr id="5" name="monocromo_MinHacienda.png" descr="monocromo_MinHacienda.png"/>
          <p:cNvPicPr>
            <a:picLocks noChangeAspect="1"/>
          </p:cNvPicPr>
          <p:nvPr userDrawn="1"/>
        </p:nvPicPr>
        <p:blipFill>
          <a:blip r:embed="rId2"/>
          <a:stretch>
            <a:fillRect/>
          </a:stretch>
        </p:blipFill>
        <p:spPr>
          <a:xfrm>
            <a:off x="409408" y="216139"/>
            <a:ext cx="872817" cy="796446"/>
          </a:xfrm>
          <a:prstGeom prst="rect">
            <a:avLst/>
          </a:prstGeom>
          <a:ln w="12700">
            <a:miter lim="400000"/>
          </a:ln>
        </p:spPr>
      </p:pic>
      <p:pic>
        <p:nvPicPr>
          <p:cNvPr id="6" name="Imagen" descr="Imagen"/>
          <p:cNvPicPr>
            <a:picLocks noChangeAspect="1"/>
          </p:cNvPicPr>
          <p:nvPr userDrawn="1"/>
        </p:nvPicPr>
        <p:blipFill>
          <a:blip r:embed="rId3"/>
          <a:stretch>
            <a:fillRect/>
          </a:stretch>
        </p:blipFill>
        <p:spPr>
          <a:xfrm>
            <a:off x="304565" y="4425"/>
            <a:ext cx="1082502" cy="95085"/>
          </a:xfrm>
          <a:prstGeom prst="rect">
            <a:avLst/>
          </a:prstGeom>
          <a:ln w="12700">
            <a:miter lim="400000"/>
          </a:ln>
        </p:spPr>
      </p:pic>
      <p:pic>
        <p:nvPicPr>
          <p:cNvPr id="7" name="Imagen" descr="Imagen"/>
          <p:cNvPicPr>
            <a:picLocks noChangeAspect="1"/>
          </p:cNvPicPr>
          <p:nvPr userDrawn="1"/>
        </p:nvPicPr>
        <p:blipFill>
          <a:blip r:embed="rId3"/>
          <a:stretch>
            <a:fillRect/>
          </a:stretch>
        </p:blipFill>
        <p:spPr>
          <a:xfrm>
            <a:off x="172277" y="6773187"/>
            <a:ext cx="1082502" cy="95085"/>
          </a:xfrm>
          <a:prstGeom prst="rect">
            <a:avLst/>
          </a:prstGeom>
          <a:ln w="12700">
            <a:miter lim="400000"/>
          </a:ln>
        </p:spPr>
      </p:pic>
    </p:spTree>
    <p:extLst>
      <p:ext uri="{BB962C8B-B14F-4D97-AF65-F5344CB8AC3E}">
        <p14:creationId xmlns:p14="http://schemas.microsoft.com/office/powerpoint/2010/main" val="38141035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889000" y="1149350"/>
            <a:ext cx="10414000" cy="23241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pPr algn="ctr" defTabSz="412750" hangingPunct="0"/>
            <a:fld id="{86CB4B4D-7CA3-9044-876B-883B54F8677D}" type="slidenum">
              <a:rPr lang="es-CL" kern="0" smtClean="0">
                <a:solidFill>
                  <a:srgbClr val="000000"/>
                </a:solidFill>
              </a:rPr>
              <a:pPr algn="ctr" defTabSz="412750" hangingPunct="0"/>
              <a:t>‹Nº›</a:t>
            </a:fld>
            <a:endParaRPr lang="es-CL" kern="0" dirty="0">
              <a:solidFill>
                <a:srgbClr val="000000"/>
              </a:solidFill>
            </a:endParaRPr>
          </a:p>
        </p:txBody>
      </p:sp>
      <p:pic>
        <p:nvPicPr>
          <p:cNvPr id="5" name="Imagen" descr="Imagen"/>
          <p:cNvPicPr>
            <a:picLocks noChangeAspect="1"/>
          </p:cNvPicPr>
          <p:nvPr userDrawn="1"/>
        </p:nvPicPr>
        <p:blipFill>
          <a:blip r:embed="rId2"/>
          <a:stretch>
            <a:fillRect/>
          </a:stretch>
        </p:blipFill>
        <p:spPr>
          <a:xfrm>
            <a:off x="610467" y="-8628"/>
            <a:ext cx="1912584" cy="167998"/>
          </a:xfrm>
          <a:prstGeom prst="rect">
            <a:avLst/>
          </a:prstGeom>
          <a:ln w="12700">
            <a:miter lim="400000"/>
          </a:ln>
        </p:spPr>
      </p:pic>
      <p:pic>
        <p:nvPicPr>
          <p:cNvPr id="6" name="Imagen" descr="Imagen"/>
          <p:cNvPicPr>
            <a:picLocks noChangeAspect="1"/>
          </p:cNvPicPr>
          <p:nvPr userDrawn="1"/>
        </p:nvPicPr>
        <p:blipFill>
          <a:blip r:embed="rId2"/>
          <a:stretch>
            <a:fillRect/>
          </a:stretch>
        </p:blipFill>
        <p:spPr>
          <a:xfrm>
            <a:off x="610467" y="6698631"/>
            <a:ext cx="1912584" cy="167998"/>
          </a:xfrm>
          <a:prstGeom prst="rect">
            <a:avLst/>
          </a:prstGeom>
          <a:ln w="12700">
            <a:miter lim="400000"/>
          </a:ln>
        </p:spPr>
      </p:pic>
    </p:spTree>
    <p:extLst>
      <p:ext uri="{BB962C8B-B14F-4D97-AF65-F5344CB8AC3E}">
        <p14:creationId xmlns:p14="http://schemas.microsoft.com/office/powerpoint/2010/main" val="310288799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5906877" y="6540500"/>
            <a:ext cx="371898"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pPr algn="ctr" defTabSz="412750" hangingPunct="0"/>
            <a:fld id="{86CB4B4D-7CA3-9044-876B-883B54F8677D}" type="slidenum">
              <a:rPr lang="es-CL" kern="0" smtClean="0">
                <a:solidFill>
                  <a:srgbClr val="000000"/>
                </a:solidFill>
              </a:rPr>
              <a:pPr algn="ctr" defTabSz="412750" hangingPunct="0"/>
              <a:t>‹Nº›</a:t>
            </a:fld>
            <a:endParaRPr lang="es-CL" kern="0" dirty="0">
              <a:solidFill>
                <a:srgbClr val="000000"/>
              </a:solidFill>
            </a:endParaRPr>
          </a:p>
        </p:txBody>
      </p:sp>
    </p:spTree>
    <p:extLst>
      <p:ext uri="{BB962C8B-B14F-4D97-AF65-F5344CB8AC3E}">
        <p14:creationId xmlns:p14="http://schemas.microsoft.com/office/powerpoint/2010/main" val="2152191046"/>
      </p:ext>
    </p:extLst>
  </p:cSld>
  <p:clrMap bg1="lt1" tx1="dk1" bg2="lt2" tx2="dk2" accent1="accent1" accent2="accent2" accent3="accent3" accent4="accent4" accent5="accent5" accent6="accent6" hlink="hlink" folHlink="folHlink"/>
  <p:sldLayoutIdLst>
    <p:sldLayoutId id="2147483674" r:id="rId1"/>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5906877" y="6540500"/>
            <a:ext cx="371898"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fld id="{86CB4B4D-7CA3-9044-876B-883B54F8677D}" type="slidenum">
              <a:rPr kumimoji="0" lang="es-CL" sz="1200" b="0" i="0" u="none" strike="noStrike" kern="0" cap="none" spc="0" normalizeH="0" baseline="0" noProof="0" smtClean="0">
                <a:ln>
                  <a:noFill/>
                </a:ln>
                <a:solidFill>
                  <a:srgbClr val="000000"/>
                </a:solidFill>
                <a:effectLst/>
                <a:uLnTx/>
                <a:uFillTx/>
                <a:latin typeface="Helvetica Neue Light"/>
                <a:sym typeface="Helvetica Neue Light"/>
              </a:rPr>
              <a:pPr marL="0" marR="0" lvl="0" indent="0" algn="ctr" defTabSz="412750" rtl="0" eaLnBrk="1" fontAlgn="auto" latinLnBrk="0" hangingPunct="0">
                <a:lnSpc>
                  <a:spcPct val="100000"/>
                </a:lnSpc>
                <a:spcBef>
                  <a:spcPts val="0"/>
                </a:spcBef>
                <a:spcAft>
                  <a:spcPts val="0"/>
                </a:spcAft>
                <a:buClrTx/>
                <a:buSzTx/>
                <a:buFontTx/>
                <a:buNone/>
                <a:tabLst/>
                <a:defRPr/>
              </a:pPr>
              <a:t>‹Nº›</a:t>
            </a:fld>
            <a:endParaRPr kumimoji="0" lang="es-CL" sz="1200" b="0" i="0" u="none" strike="noStrike" kern="0" cap="none" spc="0" normalizeH="0" baseline="0" noProof="0" dirty="0">
              <a:ln>
                <a:noFill/>
              </a:ln>
              <a:solidFill>
                <a:srgbClr val="000000"/>
              </a:solidFill>
              <a:effectLst/>
              <a:uLnTx/>
              <a:uFillTx/>
              <a:latin typeface="Helvetica Neue Light"/>
              <a:sym typeface="Helvetica Neue Light"/>
            </a:endParaRPr>
          </a:p>
        </p:txBody>
      </p:sp>
    </p:spTree>
    <p:extLst>
      <p:ext uri="{BB962C8B-B14F-4D97-AF65-F5344CB8AC3E}">
        <p14:creationId xmlns:p14="http://schemas.microsoft.com/office/powerpoint/2010/main" val="515983798"/>
      </p:ext>
    </p:extLst>
  </p:cSld>
  <p:clrMap bg1="lt1" tx1="dk1" bg2="lt2" tx2="dk2" accent1="accent1" accent2="accent2" accent3="accent3" accent4="accent4" accent5="accent5" accent6="accent6" hlink="hlink" folHlink="folHlink"/>
  <p:sldLayoutIdLst>
    <p:sldLayoutId id="2147483676" r:id="rId1"/>
    <p:sldLayoutId id="2147483681" r:id="rId2"/>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50000"/>
            <a:lum/>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5906877" y="6540500"/>
            <a:ext cx="371898"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pPr algn="ctr" defTabSz="412750" hangingPunct="0"/>
            <a:fld id="{86CB4B4D-7CA3-9044-876B-883B54F8677D}" type="slidenum">
              <a:rPr lang="es-CL" kern="0" smtClean="0">
                <a:solidFill>
                  <a:srgbClr val="000000"/>
                </a:solidFill>
              </a:rPr>
              <a:pPr algn="ctr" defTabSz="412750" hangingPunct="0"/>
              <a:t>‹Nº›</a:t>
            </a:fld>
            <a:endParaRPr lang="es-CL" kern="0">
              <a:solidFill>
                <a:srgbClr val="000000"/>
              </a:solidFill>
            </a:endParaRPr>
          </a:p>
        </p:txBody>
      </p:sp>
    </p:spTree>
    <p:extLst>
      <p:ext uri="{BB962C8B-B14F-4D97-AF65-F5344CB8AC3E}">
        <p14:creationId xmlns:p14="http://schemas.microsoft.com/office/powerpoint/2010/main" val="31871088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6.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8.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2.xml"/><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1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1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18.xml"/><Relationship Id="rId5" Type="http://schemas.openxmlformats.org/officeDocument/2006/relationships/image" Target="../media/image10.em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19.xml"/><Relationship Id="rId5" Type="http://schemas.openxmlformats.org/officeDocument/2006/relationships/chart" Target="../charts/char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20.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2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22.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3.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5.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91B1A-C014-DE70-C0ED-63B370A35C93}"/>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2E790585-1958-0221-193E-27C3CDD37270}"/>
              </a:ext>
            </a:extLst>
          </p:cNvPr>
          <p:cNvSpPr>
            <a:spLocks noGrp="1"/>
          </p:cNvSpPr>
          <p:nvPr>
            <p:ph type="body" sz="quarter" idx="1"/>
          </p:nvPr>
        </p:nvSpPr>
        <p:spPr/>
        <p:txBody>
          <a:bodyPr/>
          <a:lstStyle/>
          <a:p>
            <a:endParaRPr lang="es-CL"/>
          </a:p>
        </p:txBody>
      </p:sp>
      <p:pic>
        <p:nvPicPr>
          <p:cNvPr id="7" name="Imagen 6" descr="Diagrama&#10;&#10;Descripción generada automáticamente">
            <a:extLst>
              <a:ext uri="{FF2B5EF4-FFF2-40B4-BE49-F238E27FC236}">
                <a16:creationId xmlns:a16="http://schemas.microsoft.com/office/drawing/2014/main" id="{F1AFA7DB-0154-C79C-A67A-9C11946E9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Tree>
    <p:extLst>
      <p:ext uri="{BB962C8B-B14F-4D97-AF65-F5344CB8AC3E}">
        <p14:creationId xmlns:p14="http://schemas.microsoft.com/office/powerpoint/2010/main" val="24424278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523982" y="315411"/>
            <a:ext cx="11054993" cy="1343958"/>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defTabSz="412750" fontAlgn="auto" hangingPunct="0">
              <a:lnSpc>
                <a:spcPct val="100000"/>
              </a:lnSpc>
              <a:spcBef>
                <a:spcPts val="0"/>
              </a:spcBef>
              <a:spcAft>
                <a:spcPts val="0"/>
              </a:spcAft>
              <a:buClrTx/>
              <a:buSzTx/>
              <a:buFontTx/>
              <a:buNone/>
              <a:tabLst/>
              <a:defRPr kumimoji="0" sz="28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ES" dirty="0">
                <a:sym typeface="Helvetica Neue"/>
              </a:rPr>
              <a:t>Junto con estas diferencias cuantitativas, se aprecian diferencias importantes en materia de cumplimiento y efectividad tributaria</a:t>
            </a:r>
            <a:endParaRPr lang="en-US" dirty="0">
              <a:sym typeface="Helvetica Neue"/>
            </a:endParaRPr>
          </a:p>
        </p:txBody>
      </p:sp>
      <p:sp>
        <p:nvSpPr>
          <p:cNvPr id="11" name="CuadroTexto 10">
            <a:extLst>
              <a:ext uri="{FF2B5EF4-FFF2-40B4-BE49-F238E27FC236}">
                <a16:creationId xmlns:a16="http://schemas.microsoft.com/office/drawing/2014/main" id="{1D5CB1F8-2EA1-48FE-69F4-336347A7B2F0}"/>
              </a:ext>
            </a:extLst>
          </p:cNvPr>
          <p:cNvSpPr txBox="1"/>
          <p:nvPr/>
        </p:nvSpPr>
        <p:spPr>
          <a:xfrm>
            <a:off x="350222" y="1636743"/>
            <a:ext cx="864172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i="0" u="none" strike="noStrike" cap="none" spc="0" normalizeH="0" baseline="0" dirty="0">
                <a:ln>
                  <a:noFill/>
                </a:ln>
                <a:solidFill>
                  <a:srgbClr val="000000"/>
                </a:solidFill>
                <a:effectLst/>
                <a:uFillTx/>
                <a:latin typeface="Helvetica Neue"/>
                <a:ea typeface="Helvetica Neue"/>
                <a:cs typeface="Helvetica Neue"/>
                <a:sym typeface="Helvetica Neue"/>
              </a:rPr>
              <a:t>Tasas impositivas sobre individuos, empresas y bienes y servicios, Chile vs. OCDE</a:t>
            </a:r>
            <a:br>
              <a:rPr kumimoji="0" lang="es-CL" sz="2000" i="0" u="none" strike="noStrike" cap="none" spc="0" normalizeH="0" baseline="0" dirty="0">
                <a:ln>
                  <a:noFill/>
                </a:ln>
                <a:solidFill>
                  <a:srgbClr val="000000"/>
                </a:solidFill>
                <a:effectLst/>
                <a:uFillTx/>
                <a:latin typeface="Helvetica Neue"/>
                <a:ea typeface="Helvetica Neue"/>
                <a:cs typeface="Helvetica Neue"/>
                <a:sym typeface="Helvetica Neue"/>
              </a:rPr>
            </a:br>
            <a:r>
              <a:rPr kumimoji="0" lang="es-CL" sz="2000" i="0" u="none" strike="noStrike" cap="none" spc="0" normalizeH="0" baseline="0" dirty="0">
                <a:ln>
                  <a:noFill/>
                </a:ln>
                <a:solidFill>
                  <a:srgbClr val="000000"/>
                </a:solidFill>
                <a:effectLst/>
                <a:uFillTx/>
                <a:latin typeface="Helvetica Neue"/>
                <a:ea typeface="Helvetica Neue"/>
                <a:cs typeface="Helvetica Neue"/>
                <a:sym typeface="Helvetica Neue"/>
              </a:rPr>
              <a:t>(%)</a:t>
            </a:r>
          </a:p>
        </p:txBody>
      </p:sp>
      <p:graphicFrame>
        <p:nvGraphicFramePr>
          <p:cNvPr id="12" name="Tabla 11">
            <a:extLst>
              <a:ext uri="{FF2B5EF4-FFF2-40B4-BE49-F238E27FC236}">
                <a16:creationId xmlns:a16="http://schemas.microsoft.com/office/drawing/2014/main" id="{BF6BEE34-C0A3-C9A8-7E58-EBF8458CF316}"/>
              </a:ext>
            </a:extLst>
          </p:cNvPr>
          <p:cNvGraphicFramePr>
            <a:graphicFrameLocks noGrp="1"/>
          </p:cNvGraphicFramePr>
          <p:nvPr>
            <p:extLst>
              <p:ext uri="{D42A27DB-BD31-4B8C-83A1-F6EECF244321}">
                <p14:modId xmlns:p14="http://schemas.microsoft.com/office/powerpoint/2010/main" val="3827027183"/>
              </p:ext>
            </p:extLst>
          </p:nvPr>
        </p:nvGraphicFramePr>
        <p:xfrm>
          <a:off x="711011" y="2726329"/>
          <a:ext cx="7404290" cy="2719609"/>
        </p:xfrm>
        <a:graphic>
          <a:graphicData uri="http://schemas.openxmlformats.org/drawingml/2006/table">
            <a:tbl>
              <a:tblPr>
                <a:tableStyleId>{5C22544A-7EE6-4342-B048-85BDC9FD1C3A}</a:tableStyleId>
              </a:tblPr>
              <a:tblGrid>
                <a:gridCol w="1703495">
                  <a:extLst>
                    <a:ext uri="{9D8B030D-6E8A-4147-A177-3AD203B41FA5}">
                      <a16:colId xmlns:a16="http://schemas.microsoft.com/office/drawing/2014/main" val="326564696"/>
                    </a:ext>
                  </a:extLst>
                </a:gridCol>
                <a:gridCol w="2491199">
                  <a:extLst>
                    <a:ext uri="{9D8B030D-6E8A-4147-A177-3AD203B41FA5}">
                      <a16:colId xmlns:a16="http://schemas.microsoft.com/office/drawing/2014/main" val="512389307"/>
                    </a:ext>
                  </a:extLst>
                </a:gridCol>
                <a:gridCol w="803365">
                  <a:extLst>
                    <a:ext uri="{9D8B030D-6E8A-4147-A177-3AD203B41FA5}">
                      <a16:colId xmlns:a16="http://schemas.microsoft.com/office/drawing/2014/main" val="1320484956"/>
                    </a:ext>
                  </a:extLst>
                </a:gridCol>
                <a:gridCol w="803365">
                  <a:extLst>
                    <a:ext uri="{9D8B030D-6E8A-4147-A177-3AD203B41FA5}">
                      <a16:colId xmlns:a16="http://schemas.microsoft.com/office/drawing/2014/main" val="3856086880"/>
                    </a:ext>
                  </a:extLst>
                </a:gridCol>
                <a:gridCol w="803365">
                  <a:extLst>
                    <a:ext uri="{9D8B030D-6E8A-4147-A177-3AD203B41FA5}">
                      <a16:colId xmlns:a16="http://schemas.microsoft.com/office/drawing/2014/main" val="253908045"/>
                    </a:ext>
                  </a:extLst>
                </a:gridCol>
                <a:gridCol w="799501">
                  <a:extLst>
                    <a:ext uri="{9D8B030D-6E8A-4147-A177-3AD203B41FA5}">
                      <a16:colId xmlns:a16="http://schemas.microsoft.com/office/drawing/2014/main" val="2625183841"/>
                    </a:ext>
                  </a:extLst>
                </a:gridCol>
              </a:tblGrid>
              <a:tr h="282816">
                <a:tc rowSpan="2">
                  <a:txBody>
                    <a:bodyPr/>
                    <a:lstStyle/>
                    <a:p>
                      <a:pPr algn="ctr" fontAlgn="ctr"/>
                      <a:r>
                        <a:rPr lang="es-CL" sz="1300" b="1" u="none" strike="noStrike" dirty="0">
                          <a:solidFill>
                            <a:schemeClr val="bg1"/>
                          </a:solidFill>
                          <a:effectLst/>
                        </a:rPr>
                        <a:t>Impuesto sobre</a:t>
                      </a:r>
                      <a:endParaRPr lang="es-CL" sz="1300" b="1" i="0" u="none" strike="noStrike" dirty="0">
                        <a:solidFill>
                          <a:schemeClr val="bg1"/>
                        </a:solidFill>
                        <a:effectLst/>
                        <a:latin typeface="Calibri" panose="020F0502020204030204" pitchFamily="34" charset="0"/>
                      </a:endParaRPr>
                    </a:p>
                  </a:txBody>
                  <a:tcPr marL="9525" marR="9525" marT="9525"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rowSpan="2">
                  <a:txBody>
                    <a:bodyPr/>
                    <a:lstStyle/>
                    <a:p>
                      <a:pPr algn="ctr" fontAlgn="ctr"/>
                      <a:r>
                        <a:rPr lang="es-CL" sz="1300" b="1" u="none" strike="noStrike" dirty="0">
                          <a:solidFill>
                            <a:schemeClr val="bg1"/>
                          </a:solidFill>
                          <a:effectLst/>
                        </a:rPr>
                        <a:t>Medición</a:t>
                      </a:r>
                      <a:endParaRPr lang="es-CL"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gridSpan="2">
                  <a:txBody>
                    <a:bodyPr/>
                    <a:lstStyle/>
                    <a:p>
                      <a:pPr algn="ctr" fontAlgn="ctr"/>
                      <a:r>
                        <a:rPr lang="es-CL" sz="1400" b="1" u="none" strike="noStrike" dirty="0">
                          <a:solidFill>
                            <a:schemeClr val="bg1"/>
                          </a:solidFill>
                          <a:effectLst/>
                        </a:rPr>
                        <a:t>2020</a:t>
                      </a:r>
                      <a:endParaRPr lang="es-CL" sz="14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hMerge="1">
                  <a:txBody>
                    <a:bodyPr/>
                    <a:lstStyle/>
                    <a:p>
                      <a:endParaRPr lang="es-CL"/>
                    </a:p>
                  </a:txBody>
                  <a:tcPr/>
                </a:tc>
                <a:tc gridSpan="2">
                  <a:txBody>
                    <a:bodyPr/>
                    <a:lstStyle/>
                    <a:p>
                      <a:pPr algn="ctr" fontAlgn="ctr"/>
                      <a:r>
                        <a:rPr lang="es-CL" sz="1400" b="1" u="none" strike="noStrike" dirty="0">
                          <a:solidFill>
                            <a:schemeClr val="bg1"/>
                          </a:solidFill>
                          <a:effectLst/>
                        </a:rPr>
                        <a:t>2000</a:t>
                      </a:r>
                      <a:endParaRPr lang="es-CL" sz="14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hMerge="1">
                  <a:txBody>
                    <a:bodyPr/>
                    <a:lstStyle/>
                    <a:p>
                      <a:endParaRPr lang="es-CL"/>
                    </a:p>
                  </a:txBody>
                  <a:tcPr/>
                </a:tc>
                <a:extLst>
                  <a:ext uri="{0D108BD9-81ED-4DB2-BD59-A6C34878D82A}">
                    <a16:rowId xmlns:a16="http://schemas.microsoft.com/office/drawing/2014/main" val="1917670312"/>
                  </a:ext>
                </a:extLst>
              </a:tr>
              <a:tr h="488977">
                <a:tc vMerge="1">
                  <a:txBody>
                    <a:bodyPr/>
                    <a:lstStyle/>
                    <a:p>
                      <a:endParaRPr lang="es-CL"/>
                    </a:p>
                  </a:txBody>
                  <a:tcPr/>
                </a:tc>
                <a:tc vMerge="1">
                  <a:txBody>
                    <a:bodyPr/>
                    <a:lstStyle/>
                    <a:p>
                      <a:endParaRPr lang="es-CL"/>
                    </a:p>
                  </a:txBody>
                  <a:tcPr/>
                </a:tc>
                <a:tc>
                  <a:txBody>
                    <a:bodyPr/>
                    <a:lstStyle/>
                    <a:p>
                      <a:pPr algn="ctr" fontAlgn="ctr"/>
                      <a:r>
                        <a:rPr lang="es-CL" sz="1300" b="1" u="none" strike="noStrike" dirty="0">
                          <a:solidFill>
                            <a:schemeClr val="bg1"/>
                          </a:solidFill>
                          <a:effectLst/>
                        </a:rPr>
                        <a:t>Chile</a:t>
                      </a:r>
                      <a:endParaRPr lang="es-CL"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s-CL" sz="1300" b="1" u="none" strike="noStrike" dirty="0">
                          <a:solidFill>
                            <a:schemeClr val="bg1"/>
                          </a:solidFill>
                          <a:effectLst/>
                        </a:rPr>
                        <a:t>Promedio OCDE</a:t>
                      </a:r>
                      <a:endParaRPr lang="es-CL" sz="1300" b="1" i="0" u="none" strike="noStrike" dirty="0">
                        <a:solidFill>
                          <a:schemeClr val="bg1"/>
                        </a:solidFill>
                        <a:effectLst/>
                        <a:latin typeface="Calibri" panose="020F0502020204030204" pitchFamily="34" charset="0"/>
                      </a:endParaRPr>
                    </a:p>
                  </a:txBody>
                  <a:tcPr marL="9525" marR="9525" marT="9525" marB="0" anchor="ct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s-CL" sz="1300" b="1" u="none" strike="noStrike" dirty="0">
                          <a:solidFill>
                            <a:schemeClr val="bg1"/>
                          </a:solidFill>
                          <a:effectLst/>
                        </a:rPr>
                        <a:t>Chile</a:t>
                      </a:r>
                      <a:endParaRPr lang="es-CL" sz="13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s-CL" sz="1300" b="1" u="none" strike="noStrike" dirty="0">
                          <a:solidFill>
                            <a:schemeClr val="bg1"/>
                          </a:solidFill>
                          <a:effectLst/>
                        </a:rPr>
                        <a:t>Promedio OCDE</a:t>
                      </a:r>
                      <a:endParaRPr lang="es-CL" sz="1300" b="1" i="0" u="none" strike="noStrike" dirty="0">
                        <a:solidFill>
                          <a:schemeClr val="bg1"/>
                        </a:solidFill>
                        <a:effectLst/>
                        <a:latin typeface="Calibri" panose="020F0502020204030204" pitchFamily="34" charset="0"/>
                      </a:endParaRPr>
                    </a:p>
                  </a:txBody>
                  <a:tcPr marL="9525" marR="9525" marT="9525"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258747172"/>
                  </a:ext>
                </a:extLst>
              </a:tr>
              <a:tr h="555000">
                <a:tc rowSpan="2">
                  <a:txBody>
                    <a:bodyPr/>
                    <a:lstStyle/>
                    <a:p>
                      <a:pPr algn="l" fontAlgn="ctr"/>
                      <a:r>
                        <a:rPr lang="es-CL" sz="1300" u="none" strike="noStrike" dirty="0">
                          <a:effectLst/>
                        </a:rPr>
                        <a:t>Individuos</a:t>
                      </a:r>
                      <a:endParaRPr lang="es-CL" sz="130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CL" sz="1300" u="none" strike="noStrike" dirty="0">
                          <a:effectLst/>
                        </a:rPr>
                        <a:t>Tasa máxima Ingresos Personales</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40,0</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42,8</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45,0</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45,4</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714009"/>
                  </a:ext>
                </a:extLst>
              </a:tr>
              <a:tr h="282816">
                <a:tc vMerge="1">
                  <a:txBody>
                    <a:bodyPr/>
                    <a:lstStyle/>
                    <a:p>
                      <a:endParaRPr lang="es-CL"/>
                    </a:p>
                  </a:txBody>
                  <a:tcPr/>
                </a:tc>
                <a:tc>
                  <a:txBody>
                    <a:bodyPr/>
                    <a:lstStyle/>
                    <a:p>
                      <a:pPr algn="l" fontAlgn="b"/>
                      <a:r>
                        <a:rPr lang="es-CL" sz="1300" u="none" strike="noStrike" dirty="0">
                          <a:effectLst/>
                        </a:rPr>
                        <a:t>Cuña fiscal</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7,0</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25,9</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7293427"/>
                  </a:ext>
                </a:extLst>
              </a:tr>
              <a:tr h="555000">
                <a:tc>
                  <a:txBody>
                    <a:bodyPr/>
                    <a:lstStyle/>
                    <a:p>
                      <a:pPr algn="l" fontAlgn="b"/>
                      <a:r>
                        <a:rPr lang="es-CL" sz="1300" u="none" strike="noStrike" dirty="0">
                          <a:effectLst/>
                        </a:rPr>
                        <a:t>Empresas</a:t>
                      </a:r>
                      <a:endParaRPr lang="es-CL" sz="130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s-ES" sz="1300" u="none" strike="noStrike" dirty="0">
                          <a:effectLst/>
                        </a:rPr>
                        <a:t>Tasa total sobre el capital</a:t>
                      </a:r>
                      <a:endParaRPr lang="es-ES"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27,0</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23,5</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15,0</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L" sz="1300" u="none" strike="noStrike" dirty="0">
                          <a:effectLst/>
                        </a:rPr>
                        <a:t>32,2</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8481058"/>
                  </a:ext>
                </a:extLst>
              </a:tr>
              <a:tr h="555000">
                <a:tc>
                  <a:txBody>
                    <a:bodyPr/>
                    <a:lstStyle/>
                    <a:p>
                      <a:pPr algn="l" fontAlgn="b"/>
                      <a:r>
                        <a:rPr lang="es-CL" sz="1300" u="none" strike="noStrike" dirty="0">
                          <a:effectLst/>
                        </a:rPr>
                        <a:t>Bienes y servicios</a:t>
                      </a:r>
                      <a:endParaRPr lang="es-CL" sz="130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L" sz="1300" u="none" strike="noStrike" dirty="0">
                          <a:effectLst/>
                        </a:rPr>
                        <a:t>Tasa de IVA</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300" u="none" strike="noStrike" dirty="0">
                          <a:effectLst/>
                        </a:rPr>
                        <a:t>19,0</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300" u="none" strike="noStrike" dirty="0">
                          <a:effectLst/>
                        </a:rPr>
                        <a:t>19,3</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63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300" u="none" strike="noStrike" dirty="0">
                          <a:effectLst/>
                        </a:rPr>
                        <a:t>18,0*</a:t>
                      </a:r>
                      <a:endParaRPr lang="es-CL" sz="13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300" u="none" strike="noStrike" dirty="0">
                          <a:effectLst/>
                        </a:rPr>
                        <a:t>18,0</a:t>
                      </a:r>
                      <a:endParaRPr lang="es-CL" sz="13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582472"/>
                  </a:ext>
                </a:extLst>
              </a:tr>
            </a:tbl>
          </a:graphicData>
        </a:graphic>
      </p:graphicFrame>
      <p:sp>
        <p:nvSpPr>
          <p:cNvPr id="14" name="CuadroTexto 13">
            <a:extLst>
              <a:ext uri="{FF2B5EF4-FFF2-40B4-BE49-F238E27FC236}">
                <a16:creationId xmlns:a16="http://schemas.microsoft.com/office/drawing/2014/main" id="{E7D90418-09C8-514F-AEEF-BBD507800A50}"/>
              </a:ext>
            </a:extLst>
          </p:cNvPr>
          <p:cNvSpPr txBox="1"/>
          <p:nvPr/>
        </p:nvSpPr>
        <p:spPr>
          <a:xfrm>
            <a:off x="3321216" y="5618489"/>
            <a:ext cx="506596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s-ES" sz="1400" i="0" u="none" strike="noStrike" cap="none" spc="0" normalizeH="0" baseline="0" dirty="0">
                <a:ln>
                  <a:noFill/>
                </a:ln>
                <a:solidFill>
                  <a:srgbClr val="000000"/>
                </a:solidFill>
                <a:effectLst/>
                <a:uFillTx/>
                <a:latin typeface="Helvetica Neue Light"/>
                <a:ea typeface="Helvetica Neue"/>
                <a:cs typeface="Helvetica Neue"/>
                <a:sym typeface="Helvetica Neue"/>
              </a:rPr>
              <a:t>Nota: la tasa de IVA en Chile se refiere a la de 1995.</a:t>
            </a:r>
          </a:p>
          <a:p>
            <a:pPr marL="0" marR="0" indent="0" defTabSz="825500" rtl="0" fontAlgn="auto" latinLnBrk="0" hangingPunct="0">
              <a:lnSpc>
                <a:spcPct val="100000"/>
              </a:lnSpc>
              <a:spcBef>
                <a:spcPts val="0"/>
              </a:spcBef>
              <a:spcAft>
                <a:spcPts val="0"/>
              </a:spcAft>
              <a:buClrTx/>
              <a:buSzTx/>
              <a:buFontTx/>
              <a:buNone/>
              <a:tabLst/>
            </a:pPr>
            <a:r>
              <a:rPr lang="es-ES" sz="1400" dirty="0">
                <a:solidFill>
                  <a:srgbClr val="000000"/>
                </a:solidFill>
                <a:latin typeface="Helvetica Neue Light"/>
                <a:ea typeface="Helvetica Neue"/>
                <a:cs typeface="Helvetica Neue"/>
                <a:sym typeface="Helvetica Neue"/>
              </a:rPr>
              <a:t>Fuente: OECD (2022</a:t>
            </a:r>
            <a:r>
              <a:rPr lang="es-ES" sz="1400" dirty="0">
                <a:solidFill>
                  <a:srgbClr val="000000"/>
                </a:solidFill>
                <a:latin typeface="Helvetica Neue Light"/>
                <a:sym typeface="Helvetica Neue"/>
              </a:rPr>
              <a:t>), </a:t>
            </a:r>
            <a:r>
              <a:rPr lang="es-CL" sz="1400" i="1" dirty="0">
                <a:solidFill>
                  <a:srgbClr val="000000"/>
                </a:solidFill>
                <a:latin typeface="Helvetica Neue Light"/>
              </a:rPr>
              <a:t>OECD </a:t>
            </a:r>
            <a:r>
              <a:rPr lang="es-CL" sz="1400" i="1" dirty="0" err="1">
                <a:solidFill>
                  <a:srgbClr val="000000"/>
                </a:solidFill>
                <a:latin typeface="Helvetica Neue Light"/>
              </a:rPr>
              <a:t>Tax</a:t>
            </a:r>
            <a:r>
              <a:rPr lang="es-CL" sz="1400" i="1" dirty="0">
                <a:solidFill>
                  <a:srgbClr val="000000"/>
                </a:solidFill>
                <a:latin typeface="Helvetica Neue Light"/>
              </a:rPr>
              <a:t> </a:t>
            </a:r>
            <a:r>
              <a:rPr lang="es-CL" sz="1400" i="1" dirty="0" err="1">
                <a:solidFill>
                  <a:srgbClr val="000000"/>
                </a:solidFill>
                <a:latin typeface="Helvetica Neue Light"/>
              </a:rPr>
              <a:t>Policy</a:t>
            </a:r>
            <a:r>
              <a:rPr lang="es-CL" sz="1400" i="1" dirty="0">
                <a:solidFill>
                  <a:srgbClr val="000000"/>
                </a:solidFill>
                <a:latin typeface="Helvetica Neue Light"/>
              </a:rPr>
              <a:t> </a:t>
            </a:r>
            <a:r>
              <a:rPr lang="es-CL" sz="1400" i="1" dirty="0" err="1">
                <a:solidFill>
                  <a:srgbClr val="000000"/>
                </a:solidFill>
                <a:latin typeface="Helvetica Neue Light"/>
              </a:rPr>
              <a:t>reviews</a:t>
            </a:r>
            <a:r>
              <a:rPr lang="es-CL" sz="1400" i="1" dirty="0">
                <a:solidFill>
                  <a:srgbClr val="000000"/>
                </a:solidFill>
                <a:latin typeface="Helvetica Neue Light"/>
              </a:rPr>
              <a:t>: Chile 2022</a:t>
            </a:r>
            <a:endParaRPr lang="es-CL" sz="1400" i="1" dirty="0">
              <a:solidFill>
                <a:srgbClr val="000000"/>
              </a:solidFill>
              <a:latin typeface="Helvetica Neue Light"/>
              <a:sym typeface="Helvetica Neue"/>
            </a:endParaRPr>
          </a:p>
        </p:txBody>
      </p:sp>
      <p:pic>
        <p:nvPicPr>
          <p:cNvPr id="15" name="Imagen 14">
            <a:extLst>
              <a:ext uri="{FF2B5EF4-FFF2-40B4-BE49-F238E27FC236}">
                <a16:creationId xmlns:a16="http://schemas.microsoft.com/office/drawing/2014/main" id="{5A34499C-4D84-AE77-CD14-6645A8506CE1}"/>
              </a:ext>
            </a:extLst>
          </p:cNvPr>
          <p:cNvPicPr>
            <a:picLocks noChangeAspect="1"/>
          </p:cNvPicPr>
          <p:nvPr/>
        </p:nvPicPr>
        <p:blipFill>
          <a:blip r:embed="rId4"/>
          <a:stretch>
            <a:fillRect/>
          </a:stretch>
        </p:blipFill>
        <p:spPr>
          <a:xfrm rot="5400000">
            <a:off x="8323430" y="3827976"/>
            <a:ext cx="376836" cy="249336"/>
          </a:xfrm>
          <a:prstGeom prst="rect">
            <a:avLst/>
          </a:prstGeom>
          <a:noFill/>
        </p:spPr>
      </p:pic>
      <p:sp>
        <p:nvSpPr>
          <p:cNvPr id="16" name="CuadroTexto 15">
            <a:extLst>
              <a:ext uri="{FF2B5EF4-FFF2-40B4-BE49-F238E27FC236}">
                <a16:creationId xmlns:a16="http://schemas.microsoft.com/office/drawing/2014/main" id="{7A2C4CD6-3854-7FF4-C757-3DFA9E01CECA}"/>
              </a:ext>
            </a:extLst>
          </p:cNvPr>
          <p:cNvSpPr txBox="1"/>
          <p:nvPr/>
        </p:nvSpPr>
        <p:spPr>
          <a:xfrm>
            <a:off x="8908395" y="3513433"/>
            <a:ext cx="2748937" cy="1077218"/>
          </a:xfrm>
          <a:prstGeom prst="rect">
            <a:avLst/>
          </a:prstGeom>
          <a:noFill/>
        </p:spPr>
        <p:txBody>
          <a:bodyPr wrap="square" rtlCol="0">
            <a:spAutoFit/>
          </a:bodyPr>
          <a:lstStyle/>
          <a:p>
            <a:r>
              <a:rPr lang="es-CL" sz="1600" dirty="0">
                <a:latin typeface="Helvetica Neue"/>
              </a:rPr>
              <a:t>La </a:t>
            </a:r>
            <a:r>
              <a:rPr lang="es-CL" sz="1600" b="1" dirty="0">
                <a:latin typeface="Helvetica Neue"/>
              </a:rPr>
              <a:t>evasión y elusión </a:t>
            </a:r>
            <a:r>
              <a:rPr lang="es-CL" sz="1600" dirty="0">
                <a:latin typeface="Helvetica Neue"/>
              </a:rPr>
              <a:t>se estima entre 4,4% del PIB (Cepal, 2020) y 7,5% del PIB (</a:t>
            </a:r>
            <a:r>
              <a:rPr lang="es-CL" sz="1600" dirty="0" err="1">
                <a:latin typeface="Helvetica Neue"/>
              </a:rPr>
              <a:t>Jorratt</a:t>
            </a:r>
            <a:r>
              <a:rPr lang="es-CL" sz="1600" dirty="0">
                <a:latin typeface="Helvetica Neue"/>
              </a:rPr>
              <a:t>, 2021).</a:t>
            </a:r>
          </a:p>
        </p:txBody>
      </p:sp>
    </p:spTree>
    <p:extLst>
      <p:ext uri="{BB962C8B-B14F-4D97-AF65-F5344CB8AC3E}">
        <p14:creationId xmlns:p14="http://schemas.microsoft.com/office/powerpoint/2010/main" val="1450356621"/>
      </p:ext>
    </p:extLst>
  </p:cSld>
  <p:clrMapOvr>
    <a:overrideClrMapping bg1="lt1" tx1="dk1" bg2="lt2" tx2="dk2" accent1="accent1" accent2="accent2" accent3="accent3" accent4="accent4" accent5="accent5" accent6="accent6" hlink="hlink" folHlink="folHlink"/>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386366" y="315411"/>
            <a:ext cx="11487955" cy="1343958"/>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2800" b="1" i="0" u="none" strike="noStrike" kern="0" cap="none" spc="0" normalizeH="0" baseline="0" noProof="0" dirty="0">
                <a:ln>
                  <a:noFill/>
                </a:ln>
                <a:solidFill>
                  <a:srgbClr val="103C67"/>
                </a:solidFill>
                <a:effectLst/>
                <a:uLnTx/>
                <a:uFillTx/>
                <a:latin typeface="Helvetica Neue Light"/>
              </a:rPr>
              <a:t>Como resultado de lo anterior y reflejando las estructuras de ingresos y capacidad de planificación tributaria, las personas de mayores ingresos tienen menores cargas tributarias efectivas que el resto</a:t>
            </a:r>
          </a:p>
        </p:txBody>
      </p:sp>
      <p:sp>
        <p:nvSpPr>
          <p:cNvPr id="8" name="CuadroTexto 10">
            <a:extLst>
              <a:ext uri="{FF2B5EF4-FFF2-40B4-BE49-F238E27FC236}">
                <a16:creationId xmlns:a16="http://schemas.microsoft.com/office/drawing/2014/main" id="{445281D9-3765-7E7F-552C-DDB0327CF3CD}"/>
              </a:ext>
            </a:extLst>
          </p:cNvPr>
          <p:cNvSpPr txBox="1"/>
          <p:nvPr/>
        </p:nvSpPr>
        <p:spPr>
          <a:xfrm>
            <a:off x="4068566" y="6020656"/>
            <a:ext cx="6257497" cy="482183"/>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Nota: D se refiere a deciles; P a percentiles y Top el perfil de más altos ingresos</a:t>
            </a:r>
            <a:br>
              <a:rPr lang="es-CL" sz="1400" b="0" dirty="0">
                <a:solidFill>
                  <a:schemeClr val="tx1"/>
                </a:solidFill>
              </a:rPr>
            </a:br>
            <a:r>
              <a:rPr lang="es-CL" sz="1400" b="0" dirty="0">
                <a:solidFill>
                  <a:schemeClr val="tx1"/>
                </a:solidFill>
              </a:rPr>
              <a:t>Fuente: Ministerio de Hacienda</a:t>
            </a:r>
            <a:endParaRPr lang="es-CL" sz="1400" b="0" i="1" dirty="0">
              <a:solidFill>
                <a:schemeClr val="tx1"/>
              </a:solidFill>
            </a:endParaRPr>
          </a:p>
        </p:txBody>
      </p:sp>
      <p:sp>
        <p:nvSpPr>
          <p:cNvPr id="3" name="CuadroTexto 2">
            <a:extLst>
              <a:ext uri="{FF2B5EF4-FFF2-40B4-BE49-F238E27FC236}">
                <a16:creationId xmlns:a16="http://schemas.microsoft.com/office/drawing/2014/main" id="{1418F09A-5857-CB69-4B04-DD51C446A47B}"/>
              </a:ext>
            </a:extLst>
          </p:cNvPr>
          <p:cNvSpPr txBox="1"/>
          <p:nvPr/>
        </p:nvSpPr>
        <p:spPr>
          <a:xfrm>
            <a:off x="1929684" y="2036297"/>
            <a:ext cx="864172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_tradnl" sz="2000" i="0" u="none" strike="noStrike" cap="none" spc="0" normalizeH="0" baseline="0" dirty="0">
                <a:ln>
                  <a:noFill/>
                </a:ln>
                <a:solidFill>
                  <a:srgbClr val="000000"/>
                </a:solidFill>
                <a:effectLst/>
                <a:uFillTx/>
                <a:latin typeface="Helvetica Neue"/>
                <a:ea typeface="Helvetica Neue"/>
                <a:cs typeface="Helvetica Neue"/>
                <a:sym typeface="Helvetica Neue"/>
              </a:rPr>
              <a:t>Tasa efectiva de impuesto a la renta e IVA por cuantil de ingresos</a:t>
            </a:r>
            <a:br>
              <a:rPr kumimoji="0" lang="es-ES_tradnl" sz="2000" i="0" u="none" strike="noStrike" cap="none" spc="0" normalizeH="0" baseline="0" dirty="0">
                <a:ln>
                  <a:noFill/>
                </a:ln>
                <a:solidFill>
                  <a:srgbClr val="000000"/>
                </a:solidFill>
                <a:effectLst/>
                <a:uFillTx/>
                <a:latin typeface="Helvetica Neue"/>
                <a:ea typeface="Helvetica Neue"/>
                <a:cs typeface="Helvetica Neue"/>
                <a:sym typeface="Helvetica Neue"/>
              </a:rPr>
            </a:br>
            <a:r>
              <a:rPr kumimoji="0" lang="es-ES_tradnl" sz="2000" i="0" u="none" strike="noStrike" cap="none" spc="0" normalizeH="0" baseline="0" dirty="0">
                <a:ln>
                  <a:noFill/>
                </a:ln>
                <a:solidFill>
                  <a:srgbClr val="000000"/>
                </a:solidFill>
                <a:effectLst/>
                <a:uFillTx/>
                <a:latin typeface="Helvetica Neue"/>
                <a:ea typeface="Helvetica Neue"/>
                <a:cs typeface="Helvetica Neue"/>
                <a:sym typeface="Helvetica Neue"/>
              </a:rPr>
              <a:t>(% del PIB)</a:t>
            </a:r>
          </a:p>
        </p:txBody>
      </p:sp>
      <p:graphicFrame>
        <p:nvGraphicFramePr>
          <p:cNvPr id="11" name="Chart 11" title="Gráfico">
            <a:extLst>
              <a:ext uri="{FF2B5EF4-FFF2-40B4-BE49-F238E27FC236}">
                <a16:creationId xmlns:a16="http://schemas.microsoft.com/office/drawing/2014/main" id="{00000000-0008-0000-0300-00000B000000}"/>
              </a:ext>
            </a:extLst>
          </p:cNvPr>
          <p:cNvGraphicFramePr>
            <a:graphicFrameLocks/>
          </p:cNvGraphicFramePr>
          <p:nvPr>
            <p:extLst>
              <p:ext uri="{D42A27DB-BD31-4B8C-83A1-F6EECF244321}">
                <p14:modId xmlns:p14="http://schemas.microsoft.com/office/powerpoint/2010/main" val="2441448475"/>
              </p:ext>
            </p:extLst>
          </p:nvPr>
        </p:nvGraphicFramePr>
        <p:xfrm>
          <a:off x="1620592" y="2627857"/>
          <a:ext cx="8787129" cy="3261654"/>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Conector recto de flecha 4">
            <a:extLst>
              <a:ext uri="{FF2B5EF4-FFF2-40B4-BE49-F238E27FC236}">
                <a16:creationId xmlns:a16="http://schemas.microsoft.com/office/drawing/2014/main" id="{7358947F-B049-B9C4-C1BB-C77CD3F4C017}"/>
              </a:ext>
            </a:extLst>
          </p:cNvPr>
          <p:cNvCxnSpPr/>
          <p:nvPr/>
        </p:nvCxnSpPr>
        <p:spPr>
          <a:xfrm>
            <a:off x="9455515" y="2731012"/>
            <a:ext cx="798491" cy="697988"/>
          </a:xfrm>
          <a:prstGeom prst="straightConnector1">
            <a:avLst/>
          </a:prstGeom>
          <a:noFill/>
          <a:ln w="41275"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7346432"/>
      </p:ext>
    </p:extLst>
  </p:cSld>
  <p:clrMapOvr>
    <a:overrideClrMapping bg1="lt1" tx1="dk1" bg2="lt2" tx2="dk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386366" y="315411"/>
            <a:ext cx="11487955" cy="1343958"/>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ES" sz="2800" dirty="0">
                <a:sym typeface="Helvetica Neue"/>
              </a:rPr>
              <a:t>En Chile las personas valoran la importancia de los impuestos para resolver las necesidades del país y no creen que la evasión sea por mal uso del gasto. Esta se condena como expresión de abuso y desigualdad</a:t>
            </a:r>
            <a:endParaRPr lang="en-US" sz="2800" dirty="0">
              <a:sym typeface="Helvetica Neue"/>
            </a:endParaRPr>
          </a:p>
        </p:txBody>
      </p:sp>
      <p:graphicFrame>
        <p:nvGraphicFramePr>
          <p:cNvPr id="9" name="Gráfico 8">
            <a:extLst>
              <a:ext uri="{FF2B5EF4-FFF2-40B4-BE49-F238E27FC236}">
                <a16:creationId xmlns:a16="http://schemas.microsoft.com/office/drawing/2014/main" id="{A275B98E-61DD-AF4C-AAD9-B6197BE23EC1}"/>
              </a:ext>
            </a:extLst>
          </p:cNvPr>
          <p:cNvGraphicFramePr>
            <a:graphicFrameLocks/>
          </p:cNvGraphicFramePr>
          <p:nvPr>
            <p:extLst>
              <p:ext uri="{D42A27DB-BD31-4B8C-83A1-F6EECF244321}">
                <p14:modId xmlns:p14="http://schemas.microsoft.com/office/powerpoint/2010/main" val="2272533972"/>
              </p:ext>
            </p:extLst>
          </p:nvPr>
        </p:nvGraphicFramePr>
        <p:xfrm>
          <a:off x="1227113" y="3322074"/>
          <a:ext cx="3997408" cy="2725272"/>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907A5368-A449-B54C-6988-6E89B7A79F9F}"/>
              </a:ext>
            </a:extLst>
          </p:cNvPr>
          <p:cNvSpPr txBox="1"/>
          <p:nvPr/>
        </p:nvSpPr>
        <p:spPr>
          <a:xfrm>
            <a:off x="565638" y="2639040"/>
            <a:ext cx="5410026" cy="78996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1600" dirty="0">
                <a:solidFill>
                  <a:schemeClr val="tx1"/>
                </a:solidFill>
                <a:sym typeface="Helvetica Neue"/>
              </a:rPr>
              <a:t>“Los impuestos son para resolver las necesidades que tiene el país y que son urgentes” </a:t>
            </a:r>
            <a:br>
              <a:rPr lang="es-CL" sz="1600" dirty="0">
                <a:solidFill>
                  <a:schemeClr val="tx1"/>
                </a:solidFill>
                <a:sym typeface="Helvetica Neue"/>
              </a:rPr>
            </a:br>
            <a:endParaRPr lang="es-CL" sz="1600" dirty="0">
              <a:solidFill>
                <a:schemeClr val="tx1"/>
              </a:solidFill>
              <a:sym typeface="Helvetica Neue"/>
            </a:endParaRPr>
          </a:p>
        </p:txBody>
      </p:sp>
      <p:graphicFrame>
        <p:nvGraphicFramePr>
          <p:cNvPr id="12" name="Gráfico 11">
            <a:extLst>
              <a:ext uri="{FF2B5EF4-FFF2-40B4-BE49-F238E27FC236}">
                <a16:creationId xmlns:a16="http://schemas.microsoft.com/office/drawing/2014/main" id="{97FD76A6-1226-15B5-6D8D-9CFC93458E64}"/>
              </a:ext>
            </a:extLst>
          </p:cNvPr>
          <p:cNvGraphicFramePr>
            <a:graphicFrameLocks/>
          </p:cNvGraphicFramePr>
          <p:nvPr>
            <p:extLst>
              <p:ext uri="{D42A27DB-BD31-4B8C-83A1-F6EECF244321}">
                <p14:modId xmlns:p14="http://schemas.microsoft.com/office/powerpoint/2010/main" val="721937076"/>
              </p:ext>
            </p:extLst>
          </p:nvPr>
        </p:nvGraphicFramePr>
        <p:xfrm>
          <a:off x="7054362" y="3313110"/>
          <a:ext cx="4572000" cy="2725272"/>
        </p:xfrm>
        <a:graphic>
          <a:graphicData uri="http://schemas.openxmlformats.org/drawingml/2006/chart">
            <c:chart xmlns:c="http://schemas.openxmlformats.org/drawingml/2006/chart" xmlns:r="http://schemas.openxmlformats.org/officeDocument/2006/relationships" r:id="rId5"/>
          </a:graphicData>
        </a:graphic>
      </p:graphicFrame>
      <p:sp>
        <p:nvSpPr>
          <p:cNvPr id="14" name="CuadroTexto 13">
            <a:extLst>
              <a:ext uri="{FF2B5EF4-FFF2-40B4-BE49-F238E27FC236}">
                <a16:creationId xmlns:a16="http://schemas.microsoft.com/office/drawing/2014/main" id="{D7C98C8F-DA1A-633E-3FAD-954A764D91D1}"/>
              </a:ext>
            </a:extLst>
          </p:cNvPr>
          <p:cNvSpPr txBox="1"/>
          <p:nvPr/>
        </p:nvSpPr>
        <p:spPr>
          <a:xfrm>
            <a:off x="656583" y="1636782"/>
            <a:ext cx="1125708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000" b="1" i="0" u="none" strike="noStrike" cap="none" spc="0" normalizeH="0" baseline="0" dirty="0">
                <a:ln>
                  <a:noFill/>
                </a:ln>
                <a:solidFill>
                  <a:srgbClr val="000000"/>
                </a:solidFill>
                <a:effectLst/>
                <a:uFillTx/>
                <a:latin typeface="Helvetica Neue"/>
                <a:ea typeface="Helvetica Neue"/>
                <a:cs typeface="Helvetica Neue"/>
                <a:sym typeface="Helvetica Neue"/>
              </a:rPr>
              <a:t>Nivel de acuerdo de participantes en diálogos sociales con las siguientes afirmaciones </a:t>
            </a:r>
            <a:br>
              <a:rPr kumimoji="0" lang="es-CL" sz="2000" b="1" i="0" u="none" strike="noStrike" cap="none" spc="0" normalizeH="0" baseline="0" dirty="0">
                <a:ln>
                  <a:noFill/>
                </a:ln>
                <a:solidFill>
                  <a:srgbClr val="000000"/>
                </a:solidFill>
                <a:effectLst/>
                <a:uFillTx/>
                <a:latin typeface="Helvetica Neue"/>
                <a:ea typeface="Helvetica Neue"/>
                <a:cs typeface="Helvetica Neue"/>
                <a:sym typeface="Helvetica Neue"/>
              </a:rPr>
            </a:br>
            <a:r>
              <a:rPr kumimoji="0" lang="es-CL" sz="2000" b="1" i="0" u="none" strike="noStrike" cap="none" spc="0" normalizeH="0" baseline="0" dirty="0">
                <a:ln>
                  <a:noFill/>
                </a:ln>
                <a:solidFill>
                  <a:srgbClr val="000000"/>
                </a:solidFill>
                <a:effectLst/>
                <a:uFillTx/>
                <a:latin typeface="Helvetica Neue"/>
                <a:ea typeface="Helvetica Neue"/>
                <a:cs typeface="Helvetica Neue"/>
                <a:sym typeface="Helvetica Neue"/>
              </a:rPr>
              <a:t>(1 a 5, donde 5 indica el mayor nivel de acuerdo)</a:t>
            </a:r>
          </a:p>
        </p:txBody>
      </p:sp>
      <p:sp>
        <p:nvSpPr>
          <p:cNvPr id="15" name="CuadroTexto 14">
            <a:extLst>
              <a:ext uri="{FF2B5EF4-FFF2-40B4-BE49-F238E27FC236}">
                <a16:creationId xmlns:a16="http://schemas.microsoft.com/office/drawing/2014/main" id="{D22686FE-CA74-D8DD-6354-8775443151C8}"/>
              </a:ext>
            </a:extLst>
          </p:cNvPr>
          <p:cNvSpPr txBox="1"/>
          <p:nvPr/>
        </p:nvSpPr>
        <p:spPr>
          <a:xfrm>
            <a:off x="6635349" y="2639040"/>
            <a:ext cx="5410026" cy="78996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1600" dirty="0">
                <a:solidFill>
                  <a:schemeClr val="tx1"/>
                </a:solidFill>
                <a:sym typeface="Helvetica Neue"/>
              </a:rPr>
              <a:t>“Mucha gente en Chile no paga impuestos porque no cree que sirven” </a:t>
            </a:r>
            <a:br>
              <a:rPr lang="es-CL" sz="1600" dirty="0">
                <a:solidFill>
                  <a:schemeClr val="tx1"/>
                </a:solidFill>
                <a:sym typeface="Helvetica Neue"/>
              </a:rPr>
            </a:br>
            <a:endParaRPr lang="es-CL" sz="1600" dirty="0">
              <a:solidFill>
                <a:schemeClr val="tx1"/>
              </a:solidFill>
              <a:sym typeface="Helvetica Neue"/>
            </a:endParaRPr>
          </a:p>
        </p:txBody>
      </p:sp>
      <p:sp>
        <p:nvSpPr>
          <p:cNvPr id="16" name="CuadroTexto 10">
            <a:extLst>
              <a:ext uri="{FF2B5EF4-FFF2-40B4-BE49-F238E27FC236}">
                <a16:creationId xmlns:a16="http://schemas.microsoft.com/office/drawing/2014/main" id="{FB7B8C4A-EC50-D11A-C904-135E95784307}"/>
              </a:ext>
            </a:extLst>
          </p:cNvPr>
          <p:cNvSpPr txBox="1"/>
          <p:nvPr/>
        </p:nvSpPr>
        <p:spPr>
          <a:xfrm>
            <a:off x="6092826" y="6047346"/>
            <a:ext cx="5066309"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endParaRPr lang="es-CL" sz="1400" b="0" i="1" dirty="0">
              <a:solidFill>
                <a:schemeClr val="tx1"/>
              </a:solidFill>
            </a:endParaRPr>
          </a:p>
        </p:txBody>
      </p:sp>
    </p:spTree>
    <p:extLst>
      <p:ext uri="{BB962C8B-B14F-4D97-AF65-F5344CB8AC3E}">
        <p14:creationId xmlns:p14="http://schemas.microsoft.com/office/powerpoint/2010/main" val="3283539467"/>
      </p:ext>
    </p:extLst>
  </p:cSld>
  <p:clrMapOvr>
    <a:overrideClrMapping bg1="lt1" tx1="dk1" bg2="lt2" tx2="dk2" accent1="accent1" accent2="accent2" accent3="accent3" accent4="accent4" accent5="accent5" accent6="accent6" hlink="hlink" folHlink="folHlink"/>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1944398" y="1733642"/>
            <a:ext cx="8198778" cy="4154535"/>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lnSpc>
                <a:spcPct val="150000"/>
              </a:lnSpc>
              <a:buFont typeface="+mj-lt"/>
              <a:buAutoNum type="arabicPeriod"/>
            </a:pPr>
            <a:r>
              <a:rPr lang="es-ES" sz="1800" b="0" dirty="0">
                <a:solidFill>
                  <a:schemeClr val="tx1"/>
                </a:solidFill>
              </a:rPr>
              <a:t>Experiencia y resultados de reformas previas.</a:t>
            </a:r>
          </a:p>
          <a:p>
            <a:pPr marL="457200" indent="-457200">
              <a:lnSpc>
                <a:spcPct val="150000"/>
              </a:lnSpc>
              <a:buFont typeface="+mj-lt"/>
              <a:buAutoNum type="arabicPeriod"/>
            </a:pPr>
            <a:r>
              <a:rPr lang="es-ES" sz="1800" b="0" dirty="0">
                <a:solidFill>
                  <a:schemeClr val="tx1"/>
                </a:solidFill>
              </a:rPr>
              <a:t>Estudios sobre aspectos del sistema tributario.</a:t>
            </a:r>
          </a:p>
          <a:p>
            <a:pPr marL="457200" indent="-457200">
              <a:lnSpc>
                <a:spcPct val="150000"/>
              </a:lnSpc>
              <a:buFont typeface="+mj-lt"/>
              <a:buAutoNum type="arabicPeriod"/>
            </a:pPr>
            <a:r>
              <a:rPr lang="es-ES" sz="1800" b="0" dirty="0">
                <a:solidFill>
                  <a:schemeClr val="tx1"/>
                </a:solidFill>
              </a:rPr>
              <a:t>Evaluación de carga y estructura tributaria.</a:t>
            </a:r>
          </a:p>
          <a:p>
            <a:pPr marL="457200" indent="-457200">
              <a:lnSpc>
                <a:spcPct val="150000"/>
              </a:lnSpc>
              <a:buFont typeface="+mj-lt"/>
              <a:buAutoNum type="arabicPeriod"/>
            </a:pPr>
            <a:r>
              <a:rPr lang="es-ES" sz="1800" b="0" dirty="0">
                <a:solidFill>
                  <a:schemeClr val="tx1"/>
                </a:solidFill>
              </a:rPr>
              <a:t>Informes de comités de expertos.</a:t>
            </a:r>
          </a:p>
          <a:p>
            <a:pPr marL="457200" indent="-457200">
              <a:lnSpc>
                <a:spcPct val="150000"/>
              </a:lnSpc>
              <a:buFont typeface="+mj-lt"/>
              <a:buAutoNum type="arabicPeriod"/>
            </a:pPr>
            <a:r>
              <a:rPr lang="es-ES" sz="1800" b="0" dirty="0">
                <a:solidFill>
                  <a:schemeClr val="tx1"/>
                </a:solidFill>
              </a:rPr>
              <a:t>Proyectos de ley y mociones en tramitación legislativa.</a:t>
            </a:r>
          </a:p>
          <a:p>
            <a:pPr marL="457200" indent="-457200">
              <a:lnSpc>
                <a:spcPct val="150000"/>
              </a:lnSpc>
              <a:buFont typeface="+mj-lt"/>
              <a:buAutoNum type="arabicPeriod"/>
            </a:pPr>
            <a:r>
              <a:rPr lang="es-ES" sz="1800" b="0" dirty="0">
                <a:solidFill>
                  <a:schemeClr val="tx1"/>
                </a:solidFill>
              </a:rPr>
              <a:t>Diálogos ciudadanos y audiencias.</a:t>
            </a:r>
          </a:p>
          <a:p>
            <a:pPr marL="457200" indent="-457200">
              <a:lnSpc>
                <a:spcPct val="150000"/>
              </a:lnSpc>
              <a:buFont typeface="+mj-lt"/>
              <a:buAutoNum type="arabicPeriod"/>
            </a:pPr>
            <a:r>
              <a:rPr lang="es-ES" sz="1800" b="0" dirty="0">
                <a:solidFill>
                  <a:schemeClr val="tx1"/>
                </a:solidFill>
              </a:rPr>
              <a:t>Antecedentes comparados.</a:t>
            </a:r>
          </a:p>
          <a:p>
            <a:pPr marL="457200" indent="-457200">
              <a:lnSpc>
                <a:spcPct val="150000"/>
              </a:lnSpc>
              <a:buFont typeface="+mj-lt"/>
              <a:buAutoNum type="arabicPeriod"/>
            </a:pPr>
            <a:r>
              <a:rPr lang="es-ES" sz="1800" b="0" dirty="0">
                <a:solidFill>
                  <a:schemeClr val="tx1"/>
                </a:solidFill>
              </a:rPr>
              <a:t>Análisis de bases de datos del SII.</a:t>
            </a:r>
          </a:p>
          <a:p>
            <a:pPr marL="457200" indent="-457200">
              <a:lnSpc>
                <a:spcPct val="150000"/>
              </a:lnSpc>
              <a:buFont typeface="+mj-lt"/>
              <a:buAutoNum type="arabicPeriod"/>
            </a:pPr>
            <a:r>
              <a:rPr lang="es-ES" sz="1800" b="0" dirty="0">
                <a:solidFill>
                  <a:schemeClr val="tx1"/>
                </a:solidFill>
              </a:rPr>
              <a:t>Iniciativas OCDE: intercambio de información, BEPS, 2-pillar </a:t>
            </a:r>
            <a:r>
              <a:rPr lang="es-ES" sz="1800" b="0" dirty="0" err="1">
                <a:solidFill>
                  <a:schemeClr val="tx1"/>
                </a:solidFill>
              </a:rPr>
              <a:t>model</a:t>
            </a:r>
            <a:r>
              <a:rPr lang="es-ES" sz="1800" b="0" dirty="0">
                <a:solidFill>
                  <a:schemeClr val="tx1"/>
                </a:solidFill>
              </a:rPr>
              <a:t>.</a:t>
            </a:r>
          </a:p>
          <a:p>
            <a:pPr marL="457200" indent="-457200">
              <a:lnSpc>
                <a:spcPct val="150000"/>
              </a:lnSpc>
              <a:buFont typeface="+mj-lt"/>
              <a:buAutoNum type="arabicPeriod"/>
            </a:pPr>
            <a:r>
              <a:rPr lang="es-ES" sz="1800" b="0" dirty="0">
                <a:solidFill>
                  <a:schemeClr val="tx1"/>
                </a:solidFill>
              </a:rPr>
              <a:t>Asistencia técnica OCDE, Banco Mundial, FMI y BID.</a:t>
            </a:r>
            <a:endParaRPr lang="es-CL" sz="1800" b="0" dirty="0">
              <a:solidFill>
                <a:schemeClr val="tx1"/>
              </a:solidFill>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621615" y="261490"/>
            <a:ext cx="10844345" cy="1343958"/>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lang="es-CL" sz="2800" dirty="0"/>
              <a:t>La Reforma Tributaria se ha preparado movilizando mucha información y conocimiento técnico, que estará disponible para apoyar la tramitación legislativa</a:t>
            </a:r>
            <a:endParaRPr kumimoji="0" lang="es-CL" sz="2800" b="1" i="0" u="none" strike="noStrike" kern="0" cap="none" spc="0" normalizeH="0" baseline="0" noProof="0" dirty="0">
              <a:ln>
                <a:noFill/>
              </a:ln>
              <a:solidFill>
                <a:srgbClr val="103C67"/>
              </a:solidFill>
              <a:effectLst/>
              <a:uLnTx/>
              <a:uFillTx/>
              <a:latin typeface="Helvetica Neue Light"/>
            </a:endParaRPr>
          </a:p>
        </p:txBody>
      </p:sp>
    </p:spTree>
    <p:extLst>
      <p:ext uri="{BB962C8B-B14F-4D97-AF65-F5344CB8AC3E}">
        <p14:creationId xmlns:p14="http://schemas.microsoft.com/office/powerpoint/2010/main" val="937172436"/>
      </p:ext>
    </p:extLst>
  </p:cSld>
  <p:clrMapOvr>
    <a:overrideClrMapping bg1="lt1" tx1="dk1" bg2="lt2" tx2="dk2" accent1="accent1" accent2="accent2" accent3="accent3" accent4="accent4" accent5="accent5" accent6="accent6" hlink="hlink" folHlink="folHlink"/>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621615" y="261490"/>
            <a:ext cx="10844345" cy="91307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2800" b="1" i="0" u="none" strike="noStrike" kern="0" cap="none" spc="0" normalizeH="0" baseline="0" noProof="0" dirty="0">
                <a:ln>
                  <a:noFill/>
                </a:ln>
                <a:solidFill>
                  <a:srgbClr val="103C67"/>
                </a:solidFill>
                <a:effectLst/>
                <a:uLnTx/>
                <a:uFillTx/>
                <a:latin typeface="Helvetica Neue Light"/>
              </a:rPr>
              <a:t>La consulta ciudadana dio origen a ocho principios de un buen sistema tributario, que deben ser cumplidos por la Reforma</a:t>
            </a:r>
          </a:p>
        </p:txBody>
      </p:sp>
      <p:sp>
        <p:nvSpPr>
          <p:cNvPr id="7" name="Marcador de contenido 2">
            <a:extLst>
              <a:ext uri="{FF2B5EF4-FFF2-40B4-BE49-F238E27FC236}">
                <a16:creationId xmlns:a16="http://schemas.microsoft.com/office/drawing/2014/main" id="{3A9AC079-AEB4-363D-169B-B4A8E4597E15}"/>
              </a:ext>
            </a:extLst>
          </p:cNvPr>
          <p:cNvSpPr txBox="1">
            <a:spLocks/>
          </p:cNvSpPr>
          <p:nvPr/>
        </p:nvSpPr>
        <p:spPr>
          <a:xfrm>
            <a:off x="553420" y="1300758"/>
            <a:ext cx="11078812" cy="4607673"/>
          </a:xfrm>
          <a:prstGeom prst="rect">
            <a:avLst/>
          </a:prstGeom>
        </p:spPr>
        <p:txBody>
          <a:bodyPr vert="horz" lIns="91440" tIns="45720" rIns="91440" bIns="45720" rtlCol="0" anchor="t">
            <a:no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1. Progresividad y equidad</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Que cada persona pague los impuestos que corresponden en función a su posición económica, que dos rentas similares tenga tratamiento tributario similar y exista equidad territorial.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2. Transparencia y eficiencia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La ciudadanía debe conocer el origen y destino de los recursos recaudados. El Estado debe hacer un bueno uso de ellos.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3. Compromiso con el cumplimiento tributario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Debe existir un pago íntegro y oportuno de los impuestos dentro del marco y espíritu de las leyes tributarias.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4. Simplicidad</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El sistema debe facilitar el proceso y entendimiento de las obligaciones tributarias.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5. Educación y asistencia al contribuyente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La ciudadanía debe estar informada y recibir orientación sobre el pago de impuestos.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6. Corresponsabilidad</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El sistema tributario contiene obligaciones para todos los actores, lo que se traduce en la formalización de beneficios y deberes.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7. Estabilidad y certeza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Se deben evitar movimientos o interpretaciones contradictorias dentro de períodos breves.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1"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8. Adaptabilidad</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rPr>
              <a:t>Considerar la evidencia nacional e internacional para el diseño de nuevos impuestos que ayuden a enfrentar los nuevos desafíos.</a:t>
            </a:r>
            <a:endParaRPr kumimoji="0" lang="es-CL" sz="1100" b="0" i="0" u="none" strike="noStrike" kern="1200" cap="none" spc="0" normalizeH="0" baseline="0" noProof="0" dirty="0">
              <a:ln>
                <a:noFill/>
              </a:ln>
              <a:effectLst/>
              <a:uLnTx/>
              <a:uFillTx/>
              <a:latin typeface="Helvetica Neue Light"/>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_tradnl" sz="1100" b="0" i="0" u="none" strike="noStrike" kern="1200" cap="none" spc="0" normalizeH="0" baseline="0" noProof="0" dirty="0">
              <a:ln>
                <a:noFill/>
              </a:ln>
              <a:effectLst/>
              <a:uLnTx/>
              <a:uFillTx/>
              <a:latin typeface="Helvetica Neue Light"/>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ES_tradnl" sz="1100" b="0" i="0" u="none" strike="noStrike" kern="1200" cap="none" spc="0" normalizeH="0" baseline="0" noProof="0" dirty="0">
              <a:ln>
                <a:noFill/>
              </a:ln>
              <a:effectLst/>
              <a:uLnTx/>
              <a:uFillTx/>
              <a:latin typeface="Helvetica Neue Light"/>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ES_tradnl" sz="1100" b="0" i="0" u="none" strike="noStrike" kern="1200" cap="none" spc="0" normalizeH="0" baseline="0" noProof="0" dirty="0">
              <a:ln>
                <a:noFill/>
              </a:ln>
              <a:effectLst/>
              <a:uLnTx/>
              <a:uFillTx/>
              <a:latin typeface="Helvetica Neue Light"/>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s-ES_tradnl" sz="1100" b="0" i="0" u="none" strike="noStrike" kern="1200" cap="none" spc="0" normalizeH="0" baseline="0" noProof="0" dirty="0">
              <a:ln>
                <a:noFill/>
              </a:ln>
              <a:effectLst/>
              <a:uLnTx/>
              <a:uFillTx/>
              <a:latin typeface="Helvetica Neue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_tradnl" sz="1100" b="0" i="0" u="none" strike="noStrike" kern="1200" cap="none" spc="0" normalizeH="0" baseline="0" noProof="0" dirty="0">
              <a:ln>
                <a:noFill/>
              </a:ln>
              <a:effectLst/>
              <a:uLnTx/>
              <a:uFillTx/>
              <a:latin typeface="Helvetica Neue Light"/>
            </a:endParaRPr>
          </a:p>
        </p:txBody>
      </p:sp>
    </p:spTree>
    <p:extLst>
      <p:ext uri="{BB962C8B-B14F-4D97-AF65-F5344CB8AC3E}">
        <p14:creationId xmlns:p14="http://schemas.microsoft.com/office/powerpoint/2010/main" val="3030752840"/>
      </p:ext>
    </p:extLst>
  </p:cSld>
  <p:clrMapOvr>
    <a:overrideClrMapping bg1="lt1" tx1="dk1" bg2="lt2" tx2="dk2" accent1="accent1" accent2="accent2" accent3="accent3" accent4="accent4" accent5="accent5" accent6="accent6" hlink="hlink" folHlink="folHlink"/>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F0DD3062-3980-EA89-9744-032B5B86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03618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103C67"/>
                </a:solidFill>
                <a:effectLst/>
                <a:uLnTx/>
                <a:uFillTx/>
                <a:latin typeface="Helvetica Neue Light"/>
              </a:rPr>
              <a:t>Las propuestas de reforma responden a una serie de objetivos explícitos</a:t>
            </a:r>
          </a:p>
        </p:txBody>
      </p:sp>
      <p:graphicFrame>
        <p:nvGraphicFramePr>
          <p:cNvPr id="8" name="Tabla 7">
            <a:extLst>
              <a:ext uri="{FF2B5EF4-FFF2-40B4-BE49-F238E27FC236}">
                <a16:creationId xmlns:a16="http://schemas.microsoft.com/office/drawing/2014/main" id="{BED6C641-7DA9-A766-6353-052D02463D39}"/>
              </a:ext>
            </a:extLst>
          </p:cNvPr>
          <p:cNvGraphicFramePr>
            <a:graphicFrameLocks noGrp="1"/>
          </p:cNvGraphicFramePr>
          <p:nvPr>
            <p:extLst>
              <p:ext uri="{D42A27DB-BD31-4B8C-83A1-F6EECF244321}">
                <p14:modId xmlns:p14="http://schemas.microsoft.com/office/powerpoint/2010/main" val="2701948014"/>
              </p:ext>
            </p:extLst>
          </p:nvPr>
        </p:nvGraphicFramePr>
        <p:xfrm>
          <a:off x="1961881" y="1533707"/>
          <a:ext cx="8577330" cy="4387951"/>
        </p:xfrm>
        <a:graphic>
          <a:graphicData uri="http://schemas.openxmlformats.org/drawingml/2006/table">
            <a:tbl>
              <a:tblPr/>
              <a:tblGrid>
                <a:gridCol w="2449761">
                  <a:extLst>
                    <a:ext uri="{9D8B030D-6E8A-4147-A177-3AD203B41FA5}">
                      <a16:colId xmlns:a16="http://schemas.microsoft.com/office/drawing/2014/main" val="2064729840"/>
                    </a:ext>
                  </a:extLst>
                </a:gridCol>
                <a:gridCol w="6127569">
                  <a:extLst>
                    <a:ext uri="{9D8B030D-6E8A-4147-A177-3AD203B41FA5}">
                      <a16:colId xmlns:a16="http://schemas.microsoft.com/office/drawing/2014/main" val="466821339"/>
                    </a:ext>
                  </a:extLst>
                </a:gridCol>
              </a:tblGrid>
              <a:tr h="646536">
                <a:tc>
                  <a:txBody>
                    <a:bodyPr/>
                    <a:lstStyle/>
                    <a:p>
                      <a:pPr marL="456057" lvl="1" indent="0" algn="l" defTabSz="914400" rtl="0" eaLnBrk="1" fontAlgn="base" latinLnBrk="0" hangingPunct="1">
                        <a:buFontTx/>
                        <a:buNone/>
                      </a:pPr>
                      <a:r>
                        <a:rPr lang="es-ES" sz="15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Recaudación</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tc>
                  <a:txBody>
                    <a:bodyPr/>
                    <a:lstStyle/>
                    <a:p>
                      <a:pPr marL="342900" indent="-342900" algn="l" fontAlgn="base">
                        <a:buFont typeface="Arial" panose="020B0604020202020204" pitchFamily="34" charset="0"/>
                        <a:buChar char="•"/>
                      </a:pPr>
                      <a:r>
                        <a:rPr lang="es-ES" sz="13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Recaudar 4,1% del PIB en un plazo de 4 años.</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311474955"/>
                  </a:ext>
                </a:extLst>
              </a:tr>
              <a:tr h="740364">
                <a:tc>
                  <a:txBody>
                    <a:bodyPr/>
                    <a:lstStyle/>
                    <a:p>
                      <a:pPr marL="456057" lvl="1" indent="0" algn="l" defTabSz="914400" rtl="0" eaLnBrk="1" fontAlgn="base" latinLnBrk="0" hangingPunct="1">
                        <a:buFont typeface="+mj-lt"/>
                        <a:buNone/>
                      </a:pPr>
                      <a:r>
                        <a:rPr lang="es-ES" sz="15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Justicia distributiva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0357E"/>
                    </a:solidFill>
                  </a:tcPr>
                </a:tc>
                <a:tc>
                  <a:txBody>
                    <a:bodyPr/>
                    <a:lstStyle/>
                    <a:p>
                      <a:pPr marL="342900" indent="-342900" algn="l" rtl="0" fontAlgn="base">
                        <a:buFont typeface="Arial" panose="020B0604020202020204" pitchFamily="34" charset="0"/>
                        <a:buChar char="•"/>
                      </a:pPr>
                      <a:r>
                        <a:rPr lang="es-CL" sz="1300" b="1" i="0" kern="1200" noProof="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Elevar progresividad del sistema tributario.</a:t>
                      </a:r>
                    </a:p>
                    <a:p>
                      <a:pPr marL="342900" indent="-342900" algn="l" rtl="0" fontAlgn="base">
                        <a:buFont typeface="Arial" panose="020B0604020202020204" pitchFamily="34" charset="0"/>
                        <a:buChar char="•"/>
                      </a:pPr>
                      <a:r>
                        <a:rPr lang="es-CL" sz="1300" b="1" i="0" kern="1200" noProof="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Reducir resquicios y oportunidades de planificación tributaria agresiva.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23A7C"/>
                    </a:solidFill>
                  </a:tcPr>
                </a:tc>
                <a:extLst>
                  <a:ext uri="{0D108BD9-81ED-4DB2-BD59-A6C34878D82A}">
                    <a16:rowId xmlns:a16="http://schemas.microsoft.com/office/drawing/2014/main" val="2230548642"/>
                  </a:ext>
                </a:extLst>
              </a:tr>
              <a:tr h="740364">
                <a:tc>
                  <a:txBody>
                    <a:bodyPr/>
                    <a:lstStyle/>
                    <a:p>
                      <a:pPr marL="456057" lvl="1" indent="0" algn="l" defTabSz="914400" rtl="0" eaLnBrk="1" fontAlgn="base" latinLnBrk="0" hangingPunct="1">
                        <a:buFont typeface="+mj-lt"/>
                        <a:buNone/>
                      </a:pPr>
                      <a:r>
                        <a:rPr lang="es-ES" sz="15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Legitimidad recaudatoria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tc>
                  <a:txBody>
                    <a:bodyPr/>
                    <a:lstStyle/>
                    <a:p>
                      <a:pPr marL="342900" indent="-342900" algn="l" defTabSz="914400" rtl="0" eaLnBrk="1" fontAlgn="base" latinLnBrk="0" hangingPunct="1">
                        <a:buFont typeface="Arial" panose="020B0604020202020204" pitchFamily="34" charset="0"/>
                        <a:buChar char="•"/>
                      </a:pPr>
                      <a:r>
                        <a:rPr lang="es-ES" sz="13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Buen uso de los recursos.</a:t>
                      </a:r>
                    </a:p>
                    <a:p>
                      <a:pPr marL="342900" indent="-342900" algn="l" defTabSz="914400" rtl="0" eaLnBrk="1" fontAlgn="base" latinLnBrk="0" hangingPunct="1">
                        <a:buFont typeface="Arial" panose="020B0604020202020204" pitchFamily="34" charset="0"/>
                        <a:buChar char="•"/>
                      </a:pPr>
                      <a:r>
                        <a:rPr lang="es-ES" sz="13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Transparencia en el uso de los recursos.</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9901613"/>
                  </a:ext>
                </a:extLst>
              </a:tr>
              <a:tr h="983433">
                <a:tc>
                  <a:txBody>
                    <a:bodyPr/>
                    <a:lstStyle/>
                    <a:p>
                      <a:pPr marL="456057" lvl="1" indent="0" algn="l" defTabSz="914400" rtl="0" eaLnBrk="1" fontAlgn="base" latinLnBrk="0" hangingPunct="1">
                        <a:buFont typeface="+mj-lt"/>
                        <a:buNone/>
                      </a:pPr>
                      <a:r>
                        <a:rPr lang="es-ES" sz="15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Modernización tributaria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0357E"/>
                    </a:solidFill>
                  </a:tcPr>
                </a:tc>
                <a:tc>
                  <a:txBody>
                    <a:bodyPr/>
                    <a:lstStyle/>
                    <a:p>
                      <a:pPr marL="342900" indent="-342900" algn="l" defTabSz="914400" rtl="0" eaLnBrk="1" fontAlgn="base" latinLnBrk="0" hangingPunct="1">
                        <a:buFont typeface="Arial" panose="020B0604020202020204" pitchFamily="34" charset="0"/>
                        <a:buChar char="•"/>
                      </a:pPr>
                      <a:r>
                        <a:rPr lang="es-ES" sz="13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Incorporar tendencias globales en tributación.</a:t>
                      </a:r>
                    </a:p>
                    <a:p>
                      <a:pPr marL="342900" indent="-342900" algn="l" defTabSz="914400" rtl="0" eaLnBrk="1" fontAlgn="base" latinLnBrk="0" hangingPunct="1">
                        <a:buFont typeface="Arial" panose="020B0604020202020204" pitchFamily="34" charset="0"/>
                        <a:buChar char="•"/>
                      </a:pPr>
                      <a:r>
                        <a:rPr lang="es-ES" sz="13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Tomar en cuenta globalización de contribuyentes.</a:t>
                      </a:r>
                    </a:p>
                    <a:p>
                      <a:pPr marL="342900" indent="-342900" algn="l" defTabSz="914400" rtl="0" eaLnBrk="1" fontAlgn="base" latinLnBrk="0" hangingPunct="1">
                        <a:buFont typeface="Arial" panose="020B0604020202020204" pitchFamily="34" charset="0"/>
                        <a:buChar char="•"/>
                      </a:pPr>
                      <a:r>
                        <a:rPr lang="es-ES" sz="1300" b="1" i="0" kern="12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Desarrollo financiero.</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00357E"/>
                    </a:solidFill>
                  </a:tcPr>
                </a:tc>
                <a:extLst>
                  <a:ext uri="{0D108BD9-81ED-4DB2-BD59-A6C34878D82A}">
                    <a16:rowId xmlns:a16="http://schemas.microsoft.com/office/drawing/2014/main" val="2018132596"/>
                  </a:ext>
                </a:extLst>
              </a:tr>
              <a:tr h="1277254">
                <a:tc>
                  <a:txBody>
                    <a:bodyPr/>
                    <a:lstStyle/>
                    <a:p>
                      <a:pPr marL="456057" lvl="1" indent="0" algn="l" defTabSz="914400" rtl="0" eaLnBrk="1" fontAlgn="base" latinLnBrk="0" hangingPunct="1">
                        <a:buFont typeface="+mj-lt"/>
                        <a:buNone/>
                      </a:pPr>
                      <a:r>
                        <a:rPr lang="es-ES" sz="15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Eficiencia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tc>
                  <a:txBody>
                    <a:bodyPr/>
                    <a:lstStyle/>
                    <a:p>
                      <a:pPr marL="342900" indent="-342900" algn="l" defTabSz="914400" rtl="0" eaLnBrk="1" fontAlgn="base" latinLnBrk="0" hangingPunct="1">
                        <a:buFont typeface="Arial" panose="020B0604020202020204" pitchFamily="34" charset="0"/>
                        <a:buChar char="•"/>
                      </a:pPr>
                      <a:r>
                        <a:rPr lang="es-ES" sz="13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Simplificar y reducir costos de cumplimiento.</a:t>
                      </a:r>
                    </a:p>
                    <a:p>
                      <a:pPr marL="342900" indent="-342900" algn="l" defTabSz="914400" rtl="0" eaLnBrk="1" fontAlgn="base" latinLnBrk="0" hangingPunct="1">
                        <a:buFont typeface="Arial" panose="020B0604020202020204" pitchFamily="34" charset="0"/>
                        <a:buChar char="•"/>
                      </a:pPr>
                      <a:r>
                        <a:rPr lang="es-ES" sz="13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Reducir incentivos organizativos a formas organizativas con fines de elusión.</a:t>
                      </a:r>
                    </a:p>
                    <a:p>
                      <a:pPr marL="342900" indent="-342900" algn="l" defTabSz="914400" rtl="0" eaLnBrk="1" fontAlgn="base" latinLnBrk="0" hangingPunct="1">
                        <a:buFont typeface="Arial" panose="020B0604020202020204" pitchFamily="34" charset="0"/>
                        <a:buChar char="•"/>
                      </a:pPr>
                      <a:r>
                        <a:rPr lang="es-ES" sz="1300" b="1" i="0" kern="1200" dirty="0" err="1">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Rebalancear</a:t>
                      </a:r>
                      <a:r>
                        <a:rPr lang="es-ES" sz="13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 ejes de fiscalización.</a:t>
                      </a:r>
                    </a:p>
                    <a:p>
                      <a:pPr marL="342900" indent="-342900" algn="l" defTabSz="914400" rtl="0" eaLnBrk="1" fontAlgn="base" latinLnBrk="0" hangingPunct="1">
                        <a:buFont typeface="Arial" panose="020B0604020202020204" pitchFamily="34" charset="0"/>
                        <a:buChar char="•"/>
                      </a:pPr>
                      <a:r>
                        <a:rPr lang="es-ES" sz="1300" b="1" i="0" kern="1200" dirty="0">
                          <a:solidFill>
                            <a:srgbClr val="023A7C"/>
                          </a:solidFill>
                          <a:effectLst/>
                          <a:latin typeface="Helvetica Neue" panose="02000503000000020004" pitchFamily="2" charset="0"/>
                          <a:ea typeface="Helvetica Neue" panose="02000503000000020004" pitchFamily="2" charset="0"/>
                          <a:cs typeface="Helvetica Neue" panose="02000503000000020004" pitchFamily="2" charset="0"/>
                        </a:rPr>
                        <a:t>Más y mejor información para la autoridad tributaria.</a:t>
                      </a:r>
                    </a:p>
                  </a:txBody>
                  <a:tcPr marL="72454" marR="72454" marT="36227" marB="36227" anchor="ctr">
                    <a:lnL w="9763" cap="flat" cmpd="sng" algn="ctr">
                      <a:noFill/>
                      <a:prstDash val="solid"/>
                      <a:round/>
                      <a:headEnd type="none" w="med" len="med"/>
                      <a:tailEnd type="none" w="med" len="med"/>
                    </a:lnL>
                    <a:lnR w="9763" cap="flat" cmpd="sng" algn="ctr">
                      <a:noFill/>
                      <a:prstDash val="solid"/>
                      <a:round/>
                      <a:headEnd type="none" w="med" len="med"/>
                      <a:tailEnd type="none" w="med" len="med"/>
                    </a:lnR>
                    <a:lnT w="9763" cap="flat" cmpd="sng" algn="ctr">
                      <a:noFill/>
                      <a:prstDash val="solid"/>
                      <a:round/>
                      <a:headEnd type="none" w="med" len="med"/>
                      <a:tailEnd type="none" w="med" len="med"/>
                    </a:lnT>
                    <a:lnB w="9763" cap="flat" cmpd="sng" algn="ctr">
                      <a:noFill/>
                      <a:prstDash val="solid"/>
                      <a:round/>
                      <a:headEnd type="none" w="med" len="med"/>
                      <a:tailEnd type="none" w="med" len="med"/>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4238284275"/>
                  </a:ext>
                </a:extLst>
              </a:tr>
            </a:tbl>
          </a:graphicData>
        </a:graphic>
      </p:graphicFrame>
    </p:spTree>
    <p:extLst>
      <p:ext uri="{BB962C8B-B14F-4D97-AF65-F5344CB8AC3E}">
        <p14:creationId xmlns:p14="http://schemas.microsoft.com/office/powerpoint/2010/main" val="2455446498"/>
      </p:ext>
    </p:extLst>
  </p:cSld>
  <p:clrMapOvr>
    <a:overrideClrMapping bg1="lt1" tx1="dk1" bg2="lt2" tx2="dk2" accent1="accent1" accent2="accent2" accent3="accent3" accent4="accent4" accent5="accent5" accent6="accent6" hlink="hlink" folHlink="folHlink"/>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Imagen que contiene Forma&#10;&#10;Descripción generada automáticamente">
            <a:extLst>
              <a:ext uri="{FF2B5EF4-FFF2-40B4-BE49-F238E27FC236}">
                <a16:creationId xmlns:a16="http://schemas.microsoft.com/office/drawing/2014/main" id="{345C7095-3488-B8D0-EEBD-D572630D1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293245" y="13035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Estructura de la reforma</a:t>
            </a:r>
          </a:p>
        </p:txBody>
      </p:sp>
      <p:sp>
        <p:nvSpPr>
          <p:cNvPr id="35" name="CuadroTexto 34">
            <a:extLst>
              <a:ext uri="{FF2B5EF4-FFF2-40B4-BE49-F238E27FC236}">
                <a16:creationId xmlns:a16="http://schemas.microsoft.com/office/drawing/2014/main" id="{B097AD42-086F-95F6-F9A9-99E334F5708F}"/>
              </a:ext>
            </a:extLst>
          </p:cNvPr>
          <p:cNvSpPr txBox="1"/>
          <p:nvPr/>
        </p:nvSpPr>
        <p:spPr>
          <a:xfrm>
            <a:off x="1128357" y="1034283"/>
            <a:ext cx="3310169" cy="769441"/>
          </a:xfrm>
          <a:prstGeom prst="rect">
            <a:avLst/>
          </a:prstGeom>
          <a:noFill/>
        </p:spPr>
        <p:txBody>
          <a:bodyPr wrap="square" rtlCol="0">
            <a:spAutoFit/>
          </a:bodyPr>
          <a:lstStyle/>
          <a:p>
            <a:pPr defTabSz="353438" hangingPunct="0">
              <a:defRPr/>
            </a:pPr>
            <a:r>
              <a:rPr lang="es-ES" sz="2200" kern="0" dirty="0">
                <a:solidFill>
                  <a:srgbClr val="81C8D2"/>
                </a:solidFill>
                <a:latin typeface="Helvetica Neue Medium" panose="02000503000000020004" pitchFamily="2" charset="0"/>
                <a:ea typeface="Helvetica Neue Medium" panose="02000503000000020004" pitchFamily="2" charset="0"/>
                <a:cs typeface="Helvetica Neue Medium" panose="02000503000000020004" pitchFamily="2" charset="0"/>
              </a:rPr>
              <a:t>Objetivos de la reforma </a:t>
            </a:r>
            <a:endParaRPr lang="en-US" sz="2200" kern="0" dirty="0">
              <a:solidFill>
                <a:srgbClr val="81C8D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endParaRPr lang="es-CL" sz="2200" b="1" dirty="0">
              <a:solidFill>
                <a:srgbClr val="002060"/>
              </a:solidFill>
            </a:endParaRPr>
          </a:p>
        </p:txBody>
      </p:sp>
      <p:sp>
        <p:nvSpPr>
          <p:cNvPr id="36" name="Redondear rectángulo de esquina diagonal 35">
            <a:extLst>
              <a:ext uri="{FF2B5EF4-FFF2-40B4-BE49-F238E27FC236}">
                <a16:creationId xmlns:a16="http://schemas.microsoft.com/office/drawing/2014/main" id="{4E994C77-975A-CE6D-B9DD-2C574F7C2946}"/>
              </a:ext>
            </a:extLst>
          </p:cNvPr>
          <p:cNvSpPr/>
          <p:nvPr/>
        </p:nvSpPr>
        <p:spPr>
          <a:xfrm>
            <a:off x="6408147" y="1623957"/>
            <a:ext cx="1805424" cy="1546757"/>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Royalty Minero</a:t>
            </a:r>
          </a:p>
        </p:txBody>
      </p:sp>
      <p:sp>
        <p:nvSpPr>
          <p:cNvPr id="37" name="Redondear rectángulo de esquina diagonal 36">
            <a:extLst>
              <a:ext uri="{FF2B5EF4-FFF2-40B4-BE49-F238E27FC236}">
                <a16:creationId xmlns:a16="http://schemas.microsoft.com/office/drawing/2014/main" id="{E0508619-16D7-8E7E-2CB1-E23F81ADD02C}"/>
              </a:ext>
            </a:extLst>
          </p:cNvPr>
          <p:cNvSpPr/>
          <p:nvPr/>
        </p:nvSpPr>
        <p:spPr>
          <a:xfrm>
            <a:off x="1416350" y="3526548"/>
            <a:ext cx="2616886" cy="704915"/>
          </a:xfrm>
          <a:prstGeom prst="round2DiagRect">
            <a:avLst>
              <a:gd name="adj1" fmla="val 16667"/>
              <a:gd name="adj2" fmla="val 16119"/>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Derechos sociales: </a:t>
            </a:r>
          </a:p>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Salud - PGU - cuidados</a:t>
            </a:r>
            <a:endParaRPr lang="en-U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dondear rectángulo de esquina diagonal 37">
            <a:extLst>
              <a:ext uri="{FF2B5EF4-FFF2-40B4-BE49-F238E27FC236}">
                <a16:creationId xmlns:a16="http://schemas.microsoft.com/office/drawing/2014/main" id="{9132D0C0-25EF-557D-D56D-1970F712CDBD}"/>
              </a:ext>
            </a:extLst>
          </p:cNvPr>
          <p:cNvSpPr/>
          <p:nvPr/>
        </p:nvSpPr>
        <p:spPr>
          <a:xfrm>
            <a:off x="4259020" y="3526548"/>
            <a:ext cx="1924166" cy="704915"/>
          </a:xfrm>
          <a:prstGeom prst="round2DiagRect">
            <a:avLst>
              <a:gd name="adj1" fmla="val 16667"/>
              <a:gd name="adj2" fmla="val 16119"/>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Desarrollo </a:t>
            </a:r>
          </a:p>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productivo </a:t>
            </a:r>
            <a:b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b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PYME - I+D+I</a:t>
            </a:r>
            <a:endParaRPr lang="en-U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Redondear rectángulo de esquina diagonal 38">
            <a:extLst>
              <a:ext uri="{FF2B5EF4-FFF2-40B4-BE49-F238E27FC236}">
                <a16:creationId xmlns:a16="http://schemas.microsoft.com/office/drawing/2014/main" id="{B6B8B67A-CBBD-2D78-890A-FDD2936E5918}"/>
              </a:ext>
            </a:extLst>
          </p:cNvPr>
          <p:cNvSpPr/>
          <p:nvPr/>
        </p:nvSpPr>
        <p:spPr>
          <a:xfrm>
            <a:off x="6408147" y="3526548"/>
            <a:ext cx="1805424" cy="704915"/>
          </a:xfrm>
          <a:prstGeom prst="round2DiagRect">
            <a:avLst>
              <a:gd name="adj1" fmla="val 16667"/>
              <a:gd name="adj2" fmla="val 19189"/>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Desarrollo </a:t>
            </a:r>
          </a:p>
          <a:p>
            <a:pPr algn="ctr" defTabSz="912114">
              <a:defRPr/>
            </a:pPr>
            <a:r>
              <a:rPr lang="es-E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regional</a:t>
            </a:r>
            <a:endParaRPr lang="en-US" sz="12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 name="Redondear rectángulo de esquina diagonal 39">
            <a:extLst>
              <a:ext uri="{FF2B5EF4-FFF2-40B4-BE49-F238E27FC236}">
                <a16:creationId xmlns:a16="http://schemas.microsoft.com/office/drawing/2014/main" id="{2AF7EC96-DF74-CB04-41CA-B456A6635DE9}"/>
              </a:ext>
            </a:extLst>
          </p:cNvPr>
          <p:cNvSpPr/>
          <p:nvPr/>
        </p:nvSpPr>
        <p:spPr>
          <a:xfrm>
            <a:off x="8438532" y="3526548"/>
            <a:ext cx="1805424" cy="704915"/>
          </a:xfrm>
          <a:prstGeom prst="round2DiagRect">
            <a:avLst>
              <a:gd name="adj1" fmla="val 16667"/>
              <a:gd name="adj2" fmla="val 17654"/>
            </a:avLst>
          </a:prstGeom>
          <a:solidFill>
            <a:srgbClr val="68B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00" b="1" kern="0" dirty="0">
                <a:solidFill>
                  <a:prstClr val="white"/>
                </a:solidFill>
                <a:latin typeface="Helvetica" pitchFamily="2" charset="0"/>
                <a:ea typeface="Verdana" panose="020B0604030504040204" pitchFamily="34" charset="0"/>
                <a:cs typeface="Verdana" panose="020B0604030504040204" pitchFamily="34" charset="0"/>
              </a:rPr>
              <a:t>Medio ambiente</a:t>
            </a:r>
            <a:endParaRPr lang="en-US" sz="1200" b="1" kern="0" dirty="0">
              <a:solidFill>
                <a:prstClr val="white"/>
              </a:solidFill>
              <a:latin typeface="Helvetica" pitchFamily="2" charset="0"/>
              <a:ea typeface="Verdana" panose="020B0604030504040204" pitchFamily="34" charset="0"/>
              <a:cs typeface="Verdana" panose="020B0604030504040204" pitchFamily="34" charset="0"/>
            </a:endParaRPr>
          </a:p>
        </p:txBody>
      </p:sp>
      <p:sp>
        <p:nvSpPr>
          <p:cNvPr id="41" name="Redondear rectángulo de esquina diagonal 40">
            <a:extLst>
              <a:ext uri="{FF2B5EF4-FFF2-40B4-BE49-F238E27FC236}">
                <a16:creationId xmlns:a16="http://schemas.microsoft.com/office/drawing/2014/main" id="{EE26639D-2996-864A-E4A6-AB5494ACB811}"/>
              </a:ext>
            </a:extLst>
          </p:cNvPr>
          <p:cNvSpPr/>
          <p:nvPr/>
        </p:nvSpPr>
        <p:spPr>
          <a:xfrm>
            <a:off x="1416350" y="4600078"/>
            <a:ext cx="4766835" cy="551726"/>
          </a:xfrm>
          <a:prstGeom prst="round2DiagRect">
            <a:avLst>
              <a:gd name="adj1" fmla="val 16667"/>
              <a:gd name="adj2" fmla="val 20594"/>
            </a:avLst>
          </a:prstGeom>
          <a:solidFill>
            <a:srgbClr val="EA5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436" hangingPunct="0"/>
            <a: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t>Programación, transparencia, </a:t>
            </a:r>
            <a:b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br>
            <a: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t>eficiencia presupuestaria</a:t>
            </a:r>
            <a:endParaRPr lang="en-U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endParaRPr>
          </a:p>
        </p:txBody>
      </p:sp>
      <p:sp>
        <p:nvSpPr>
          <p:cNvPr id="42" name="Redondear rectángulo de esquina diagonal 41">
            <a:extLst>
              <a:ext uri="{FF2B5EF4-FFF2-40B4-BE49-F238E27FC236}">
                <a16:creationId xmlns:a16="http://schemas.microsoft.com/office/drawing/2014/main" id="{A27091B6-7055-203B-AEC9-535DC227E56E}"/>
              </a:ext>
            </a:extLst>
          </p:cNvPr>
          <p:cNvSpPr/>
          <p:nvPr/>
        </p:nvSpPr>
        <p:spPr>
          <a:xfrm>
            <a:off x="6408147" y="4600078"/>
            <a:ext cx="3835809" cy="551726"/>
          </a:xfrm>
          <a:prstGeom prst="round2DiagRect">
            <a:avLst>
              <a:gd name="adj1" fmla="val 16667"/>
              <a:gd name="adj2" fmla="val 17652"/>
            </a:avLst>
          </a:prstGeom>
          <a:solidFill>
            <a:srgbClr val="EA5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2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Rentas regionales</a:t>
            </a:r>
            <a:endParaRPr lang="en-US" sz="12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3" name="Imagen 42">
            <a:extLst>
              <a:ext uri="{FF2B5EF4-FFF2-40B4-BE49-F238E27FC236}">
                <a16:creationId xmlns:a16="http://schemas.microsoft.com/office/drawing/2014/main" id="{F2C15FED-E7EF-55D5-5940-B1067D296495}"/>
              </a:ext>
            </a:extLst>
          </p:cNvPr>
          <p:cNvPicPr>
            <a:picLocks noChangeAspect="1"/>
          </p:cNvPicPr>
          <p:nvPr/>
        </p:nvPicPr>
        <p:blipFill>
          <a:blip r:embed="rId4"/>
          <a:stretch>
            <a:fillRect/>
          </a:stretch>
        </p:blipFill>
        <p:spPr>
          <a:xfrm rot="10800000">
            <a:off x="2607269" y="3257339"/>
            <a:ext cx="256635" cy="169804"/>
          </a:xfrm>
          <a:prstGeom prst="rect">
            <a:avLst/>
          </a:prstGeom>
        </p:spPr>
      </p:pic>
      <p:pic>
        <p:nvPicPr>
          <p:cNvPr id="44" name="Imagen 43">
            <a:extLst>
              <a:ext uri="{FF2B5EF4-FFF2-40B4-BE49-F238E27FC236}">
                <a16:creationId xmlns:a16="http://schemas.microsoft.com/office/drawing/2014/main" id="{8B2E81EA-44B7-9D60-FA62-4A57160905C2}"/>
              </a:ext>
            </a:extLst>
          </p:cNvPr>
          <p:cNvPicPr>
            <a:picLocks noChangeAspect="1"/>
          </p:cNvPicPr>
          <p:nvPr/>
        </p:nvPicPr>
        <p:blipFill>
          <a:blip r:embed="rId4"/>
          <a:stretch>
            <a:fillRect/>
          </a:stretch>
        </p:blipFill>
        <p:spPr>
          <a:xfrm rot="10800000">
            <a:off x="5152156" y="3226053"/>
            <a:ext cx="256635" cy="169804"/>
          </a:xfrm>
          <a:prstGeom prst="rect">
            <a:avLst/>
          </a:prstGeom>
        </p:spPr>
      </p:pic>
      <p:pic>
        <p:nvPicPr>
          <p:cNvPr id="45" name="Imagen 44">
            <a:extLst>
              <a:ext uri="{FF2B5EF4-FFF2-40B4-BE49-F238E27FC236}">
                <a16:creationId xmlns:a16="http://schemas.microsoft.com/office/drawing/2014/main" id="{F56D8D99-F4A2-85F2-5A05-110D924758B9}"/>
              </a:ext>
            </a:extLst>
          </p:cNvPr>
          <p:cNvPicPr>
            <a:picLocks noChangeAspect="1"/>
          </p:cNvPicPr>
          <p:nvPr/>
        </p:nvPicPr>
        <p:blipFill>
          <a:blip r:embed="rId4"/>
          <a:stretch>
            <a:fillRect/>
          </a:stretch>
        </p:blipFill>
        <p:spPr>
          <a:xfrm rot="10800000">
            <a:off x="7182542" y="3226053"/>
            <a:ext cx="256635" cy="169804"/>
          </a:xfrm>
          <a:prstGeom prst="rect">
            <a:avLst/>
          </a:prstGeom>
        </p:spPr>
      </p:pic>
      <p:pic>
        <p:nvPicPr>
          <p:cNvPr id="46" name="Imagen 45">
            <a:extLst>
              <a:ext uri="{FF2B5EF4-FFF2-40B4-BE49-F238E27FC236}">
                <a16:creationId xmlns:a16="http://schemas.microsoft.com/office/drawing/2014/main" id="{4DEFFA1B-3D9B-B1C0-A23D-318D39815A5A}"/>
              </a:ext>
            </a:extLst>
          </p:cNvPr>
          <p:cNvPicPr>
            <a:picLocks noChangeAspect="1"/>
          </p:cNvPicPr>
          <p:nvPr/>
        </p:nvPicPr>
        <p:blipFill>
          <a:blip r:embed="rId4"/>
          <a:stretch>
            <a:fillRect/>
          </a:stretch>
        </p:blipFill>
        <p:spPr>
          <a:xfrm rot="10800000">
            <a:off x="9212928" y="3226053"/>
            <a:ext cx="256635" cy="169804"/>
          </a:xfrm>
          <a:prstGeom prst="rect">
            <a:avLst/>
          </a:prstGeom>
        </p:spPr>
      </p:pic>
      <p:pic>
        <p:nvPicPr>
          <p:cNvPr id="47" name="Imagen 46">
            <a:extLst>
              <a:ext uri="{FF2B5EF4-FFF2-40B4-BE49-F238E27FC236}">
                <a16:creationId xmlns:a16="http://schemas.microsoft.com/office/drawing/2014/main" id="{3B94CEEC-D6DF-6B97-1A6A-58ACD7465DD3}"/>
              </a:ext>
            </a:extLst>
          </p:cNvPr>
          <p:cNvPicPr>
            <a:picLocks noChangeAspect="1"/>
          </p:cNvPicPr>
          <p:nvPr/>
        </p:nvPicPr>
        <p:blipFill>
          <a:blip r:embed="rId5"/>
          <a:stretch>
            <a:fillRect/>
          </a:stretch>
        </p:blipFill>
        <p:spPr>
          <a:xfrm>
            <a:off x="2607268" y="4378045"/>
            <a:ext cx="214181" cy="141556"/>
          </a:xfrm>
          <a:prstGeom prst="rect">
            <a:avLst/>
          </a:prstGeom>
        </p:spPr>
      </p:pic>
      <p:pic>
        <p:nvPicPr>
          <p:cNvPr id="48" name="Imagen 47">
            <a:extLst>
              <a:ext uri="{FF2B5EF4-FFF2-40B4-BE49-F238E27FC236}">
                <a16:creationId xmlns:a16="http://schemas.microsoft.com/office/drawing/2014/main" id="{F9A4E016-1526-9036-6FC0-909D2EF4331A}"/>
              </a:ext>
            </a:extLst>
          </p:cNvPr>
          <p:cNvPicPr>
            <a:picLocks noChangeAspect="1"/>
          </p:cNvPicPr>
          <p:nvPr/>
        </p:nvPicPr>
        <p:blipFill>
          <a:blip r:embed="rId5"/>
          <a:stretch>
            <a:fillRect/>
          </a:stretch>
        </p:blipFill>
        <p:spPr>
          <a:xfrm>
            <a:off x="5162949" y="4346189"/>
            <a:ext cx="214181" cy="141556"/>
          </a:xfrm>
          <a:prstGeom prst="rect">
            <a:avLst/>
          </a:prstGeom>
        </p:spPr>
      </p:pic>
      <p:pic>
        <p:nvPicPr>
          <p:cNvPr id="49" name="Imagen 48">
            <a:extLst>
              <a:ext uri="{FF2B5EF4-FFF2-40B4-BE49-F238E27FC236}">
                <a16:creationId xmlns:a16="http://schemas.microsoft.com/office/drawing/2014/main" id="{A608910B-C719-979A-B1C9-9FD37055A9DB}"/>
              </a:ext>
            </a:extLst>
          </p:cNvPr>
          <p:cNvPicPr>
            <a:picLocks noChangeAspect="1"/>
          </p:cNvPicPr>
          <p:nvPr/>
        </p:nvPicPr>
        <p:blipFill>
          <a:blip r:embed="rId5"/>
          <a:stretch>
            <a:fillRect/>
          </a:stretch>
        </p:blipFill>
        <p:spPr>
          <a:xfrm>
            <a:off x="7193335" y="4345607"/>
            <a:ext cx="214181" cy="141556"/>
          </a:xfrm>
          <a:prstGeom prst="rect">
            <a:avLst/>
          </a:prstGeom>
        </p:spPr>
      </p:pic>
      <p:pic>
        <p:nvPicPr>
          <p:cNvPr id="50" name="Imagen 49">
            <a:extLst>
              <a:ext uri="{FF2B5EF4-FFF2-40B4-BE49-F238E27FC236}">
                <a16:creationId xmlns:a16="http://schemas.microsoft.com/office/drawing/2014/main" id="{108FE3B9-1B52-53A4-B539-2601B7BE59E8}"/>
              </a:ext>
            </a:extLst>
          </p:cNvPr>
          <p:cNvPicPr>
            <a:picLocks noChangeAspect="1"/>
          </p:cNvPicPr>
          <p:nvPr/>
        </p:nvPicPr>
        <p:blipFill>
          <a:blip r:embed="rId5"/>
          <a:stretch>
            <a:fillRect/>
          </a:stretch>
        </p:blipFill>
        <p:spPr>
          <a:xfrm>
            <a:off x="9247017" y="4331476"/>
            <a:ext cx="214181" cy="141556"/>
          </a:xfrm>
          <a:prstGeom prst="rect">
            <a:avLst/>
          </a:prstGeom>
        </p:spPr>
      </p:pic>
      <p:sp>
        <p:nvSpPr>
          <p:cNvPr id="51" name="Redondear rectángulo de esquina diagonal 50">
            <a:extLst>
              <a:ext uri="{FF2B5EF4-FFF2-40B4-BE49-F238E27FC236}">
                <a16:creationId xmlns:a16="http://schemas.microsoft.com/office/drawing/2014/main" id="{BEA1B02C-BC42-F0C8-3333-2D89EECCE125}"/>
              </a:ext>
            </a:extLst>
          </p:cNvPr>
          <p:cNvSpPr/>
          <p:nvPr/>
        </p:nvSpPr>
        <p:spPr>
          <a:xfrm>
            <a:off x="3897397" y="5517660"/>
            <a:ext cx="4467293" cy="531092"/>
          </a:xfrm>
          <a:prstGeom prst="round2DiagRect">
            <a:avLst>
              <a:gd name="adj1" fmla="val 16667"/>
              <a:gd name="adj2" fmla="val 16300"/>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436" hangingPunct="0"/>
            <a:r>
              <a:rPr lang="es-ES" sz="1197" b="1" dirty="0">
                <a:latin typeface="Helvetica Neue" panose="02000503000000020004" pitchFamily="2" charset="0"/>
                <a:ea typeface="Helvetica Neue" panose="02000503000000020004" pitchFamily="2" charset="0"/>
                <a:cs typeface="Helvetica Neue" panose="02000503000000020004" pitchFamily="2" charset="0"/>
                <a:sym typeface="Helvetica Neue Medium"/>
              </a:rPr>
              <a:t>Sostenibilidad fiscal</a:t>
            </a:r>
          </a:p>
        </p:txBody>
      </p:sp>
      <p:sp>
        <p:nvSpPr>
          <p:cNvPr id="52" name="Redondear rectángulo de esquina diagonal 51">
            <a:extLst>
              <a:ext uri="{FF2B5EF4-FFF2-40B4-BE49-F238E27FC236}">
                <a16:creationId xmlns:a16="http://schemas.microsoft.com/office/drawing/2014/main" id="{75D90D14-2246-BB10-F51D-21982B598F4F}"/>
              </a:ext>
            </a:extLst>
          </p:cNvPr>
          <p:cNvSpPr/>
          <p:nvPr/>
        </p:nvSpPr>
        <p:spPr>
          <a:xfrm>
            <a:off x="8438533" y="1623957"/>
            <a:ext cx="1805424" cy="1546757"/>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Impuestos</a:t>
            </a:r>
          </a:p>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Correctivos</a:t>
            </a:r>
          </a:p>
        </p:txBody>
      </p:sp>
      <p:sp>
        <p:nvSpPr>
          <p:cNvPr id="53" name="Redondear rectángulo de esquina diagonal 52">
            <a:extLst>
              <a:ext uri="{FF2B5EF4-FFF2-40B4-BE49-F238E27FC236}">
                <a16:creationId xmlns:a16="http://schemas.microsoft.com/office/drawing/2014/main" id="{1E7F8C93-DBA4-54C6-AA59-678FB8370ABA}"/>
              </a:ext>
            </a:extLst>
          </p:cNvPr>
          <p:cNvSpPr/>
          <p:nvPr/>
        </p:nvSpPr>
        <p:spPr>
          <a:xfrm>
            <a:off x="4259019" y="1623768"/>
            <a:ext cx="1924166" cy="1546757"/>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Reducción exenciones</a:t>
            </a:r>
          </a:p>
          <a:p>
            <a:pPr algn="ctr" defTabSz="912114">
              <a:defRPr/>
            </a:pPr>
            <a:endPar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a:p>
            <a:pPr algn="ctr" defTabSz="912114">
              <a:defRPr/>
            </a:pPr>
            <a:r>
              <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Elusión</a:t>
            </a:r>
          </a:p>
          <a:p>
            <a:pPr algn="ctr" defTabSz="912114">
              <a:defRPr/>
            </a:pPr>
            <a:r>
              <a:rPr lang="es-ES" sz="1400"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fiscalización</a:t>
            </a:r>
            <a:endPar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Redondear rectángulo de esquina diagonal 53">
            <a:extLst>
              <a:ext uri="{FF2B5EF4-FFF2-40B4-BE49-F238E27FC236}">
                <a16:creationId xmlns:a16="http://schemas.microsoft.com/office/drawing/2014/main" id="{D2B279D6-A0B8-BEDE-65BB-428788C964C1}"/>
              </a:ext>
            </a:extLst>
          </p:cNvPr>
          <p:cNvSpPr/>
          <p:nvPr/>
        </p:nvSpPr>
        <p:spPr>
          <a:xfrm>
            <a:off x="1437938" y="1638386"/>
            <a:ext cx="2595298" cy="736929"/>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Tributación de las Personas</a:t>
            </a:r>
          </a:p>
        </p:txBody>
      </p:sp>
      <p:pic>
        <p:nvPicPr>
          <p:cNvPr id="55" name="Imagen 54">
            <a:extLst>
              <a:ext uri="{FF2B5EF4-FFF2-40B4-BE49-F238E27FC236}">
                <a16:creationId xmlns:a16="http://schemas.microsoft.com/office/drawing/2014/main" id="{2890DFF0-3388-E0CB-88A6-5638247DAEE7}"/>
              </a:ext>
            </a:extLst>
          </p:cNvPr>
          <p:cNvPicPr>
            <a:picLocks noChangeAspect="1"/>
          </p:cNvPicPr>
          <p:nvPr/>
        </p:nvPicPr>
        <p:blipFill>
          <a:blip r:embed="rId4"/>
          <a:stretch>
            <a:fillRect/>
          </a:stretch>
        </p:blipFill>
        <p:spPr>
          <a:xfrm>
            <a:off x="4780835" y="5266084"/>
            <a:ext cx="233305" cy="154367"/>
          </a:xfrm>
          <a:prstGeom prst="rect">
            <a:avLst/>
          </a:prstGeom>
        </p:spPr>
      </p:pic>
      <p:pic>
        <p:nvPicPr>
          <p:cNvPr id="56" name="Imagen 55">
            <a:extLst>
              <a:ext uri="{FF2B5EF4-FFF2-40B4-BE49-F238E27FC236}">
                <a16:creationId xmlns:a16="http://schemas.microsoft.com/office/drawing/2014/main" id="{FE8D16DB-FDE7-61E9-884C-B496A848FC6A}"/>
              </a:ext>
            </a:extLst>
          </p:cNvPr>
          <p:cNvPicPr>
            <a:picLocks noChangeAspect="1"/>
          </p:cNvPicPr>
          <p:nvPr/>
        </p:nvPicPr>
        <p:blipFill>
          <a:blip r:embed="rId4"/>
          <a:stretch>
            <a:fillRect/>
          </a:stretch>
        </p:blipFill>
        <p:spPr>
          <a:xfrm>
            <a:off x="7322524" y="5266084"/>
            <a:ext cx="233305" cy="154367"/>
          </a:xfrm>
          <a:prstGeom prst="rect">
            <a:avLst/>
          </a:prstGeom>
        </p:spPr>
      </p:pic>
      <p:sp>
        <p:nvSpPr>
          <p:cNvPr id="57" name="Redondear rectángulo de esquina diagonal 56">
            <a:extLst>
              <a:ext uri="{FF2B5EF4-FFF2-40B4-BE49-F238E27FC236}">
                <a16:creationId xmlns:a16="http://schemas.microsoft.com/office/drawing/2014/main" id="{22F92219-281D-85F2-FAC4-3F46133C5352}"/>
              </a:ext>
            </a:extLst>
          </p:cNvPr>
          <p:cNvSpPr/>
          <p:nvPr/>
        </p:nvSpPr>
        <p:spPr>
          <a:xfrm>
            <a:off x="1447486" y="2455793"/>
            <a:ext cx="1232590" cy="704915"/>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Renta</a:t>
            </a:r>
          </a:p>
        </p:txBody>
      </p:sp>
      <p:sp>
        <p:nvSpPr>
          <p:cNvPr id="58" name="Redondear rectángulo de esquina diagonal 57">
            <a:extLst>
              <a:ext uri="{FF2B5EF4-FFF2-40B4-BE49-F238E27FC236}">
                <a16:creationId xmlns:a16="http://schemas.microsoft.com/office/drawing/2014/main" id="{096D6BE8-2666-7434-ABAC-03B4BAD0526D}"/>
              </a:ext>
            </a:extLst>
          </p:cNvPr>
          <p:cNvSpPr/>
          <p:nvPr/>
        </p:nvSpPr>
        <p:spPr>
          <a:xfrm>
            <a:off x="2811831" y="2455793"/>
            <a:ext cx="1232590" cy="704915"/>
          </a:xfrm>
          <a:prstGeom prst="round2DiagRect">
            <a:avLst>
              <a:gd name="adj1" fmla="val 7346"/>
              <a:gd name="adj2" fmla="val 7696"/>
            </a:avLst>
          </a:prstGeom>
          <a:solidFill>
            <a:srgbClr val="073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s-ES" sz="1397" b="1"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Riqueza</a:t>
            </a:r>
          </a:p>
        </p:txBody>
      </p:sp>
    </p:spTree>
    <p:extLst>
      <p:ext uri="{BB962C8B-B14F-4D97-AF65-F5344CB8AC3E}">
        <p14:creationId xmlns:p14="http://schemas.microsoft.com/office/powerpoint/2010/main" val="521149394"/>
      </p:ext>
    </p:extLst>
  </p:cSld>
  <p:clrMapOvr>
    <a:overrideClrMapping bg1="lt1" tx1="dk1" bg2="lt2" tx2="dk2" accent1="accent1" accent2="accent2" accent3="accent3" accent4="accent4" accent5="accent5" accent6="accent6" hlink="hlink" folHlink="folHlink"/>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plicación&#10;&#10;Descripción generada automáticamente">
            <a:extLst>
              <a:ext uri="{FF2B5EF4-FFF2-40B4-BE49-F238E27FC236}">
                <a16:creationId xmlns:a16="http://schemas.microsoft.com/office/drawing/2014/main" id="{90E1B58D-8376-3476-1DA7-53B48F155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2438400" y="1332495"/>
            <a:ext cx="8901112" cy="5696688"/>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lnSpc>
                <a:spcPct val="150000"/>
              </a:lnSpc>
              <a:spcAft>
                <a:spcPts val="115"/>
              </a:spcAft>
              <a:buFont typeface="+mj-lt"/>
              <a:buAutoNum type="arabicPeriod"/>
            </a:pPr>
            <a:r>
              <a:rPr lang="es-ES" sz="2200" dirty="0">
                <a:solidFill>
                  <a:schemeClr val="tx1"/>
                </a:solidFill>
                <a:sym typeface="Helvetica Neue"/>
              </a:rPr>
              <a:t>Impuestos a las personas</a:t>
            </a:r>
          </a:p>
          <a:p>
            <a:pPr lvl="2" indent="-457200" defTabSz="412750" hangingPunct="0">
              <a:lnSpc>
                <a:spcPct val="150000"/>
              </a:lnSpc>
              <a:spcAft>
                <a:spcPts val="115"/>
              </a:spcAft>
              <a:buFont typeface="+mj-lt"/>
              <a:buAutoNum type="alphaLcPeriod"/>
            </a:pPr>
            <a:r>
              <a:rPr lang="es-ES" sz="2200" b="1" kern="0" dirty="0">
                <a:latin typeface="Helvetica Neue Light"/>
                <a:ea typeface="Helvetica Neue Light"/>
                <a:sym typeface="Helvetica Neue"/>
              </a:rPr>
              <a:t>Reestructuración del impuesto a la renta</a:t>
            </a:r>
          </a:p>
          <a:p>
            <a:pPr lvl="2" indent="-457200" defTabSz="412750" hangingPunct="0">
              <a:lnSpc>
                <a:spcPct val="150000"/>
              </a:lnSpc>
              <a:spcAft>
                <a:spcPts val="115"/>
              </a:spcAft>
              <a:buFont typeface="+mj-lt"/>
              <a:buAutoNum type="alphaLcPeriod"/>
            </a:pPr>
            <a:r>
              <a:rPr lang="es-ES" sz="2200" b="1" kern="0" dirty="0">
                <a:latin typeface="Helvetica Neue Light"/>
                <a:ea typeface="Helvetica Neue Light"/>
                <a:sym typeface="Helvetica Neue"/>
              </a:rPr>
              <a:t>Creación de impuesto a la riqueza</a:t>
            </a:r>
          </a:p>
          <a:p>
            <a:pPr marL="457200" indent="-457200">
              <a:lnSpc>
                <a:spcPct val="150000"/>
              </a:lnSpc>
              <a:spcAft>
                <a:spcPts val="115"/>
              </a:spcAft>
              <a:buFont typeface="+mj-lt"/>
              <a:buAutoNum type="arabicPeriod"/>
            </a:pPr>
            <a:r>
              <a:rPr lang="es-ES" sz="2200" dirty="0">
                <a:solidFill>
                  <a:schemeClr val="tx1"/>
                </a:solidFill>
                <a:sym typeface="Helvetica Neue"/>
              </a:rPr>
              <a:t>Reducción de exenciones, evasión y elusión</a:t>
            </a:r>
          </a:p>
          <a:p>
            <a:pPr marL="457200" indent="-457200">
              <a:lnSpc>
                <a:spcPct val="150000"/>
              </a:lnSpc>
              <a:spcAft>
                <a:spcPts val="115"/>
              </a:spcAft>
              <a:buFont typeface="+mj-lt"/>
              <a:buAutoNum type="arabicPeriod"/>
            </a:pPr>
            <a:r>
              <a:rPr lang="es-ES" sz="2200" dirty="0">
                <a:solidFill>
                  <a:schemeClr val="tx1"/>
                </a:solidFill>
                <a:sym typeface="Helvetica Neue"/>
              </a:rPr>
              <a:t>Royalty</a:t>
            </a:r>
          </a:p>
          <a:p>
            <a:pPr marL="457200" indent="-457200">
              <a:lnSpc>
                <a:spcPct val="150000"/>
              </a:lnSpc>
              <a:spcAft>
                <a:spcPts val="115"/>
              </a:spcAft>
              <a:buFont typeface="+mj-lt"/>
              <a:buAutoNum type="arabicPeriod"/>
            </a:pPr>
            <a:r>
              <a:rPr lang="es-ES" sz="2200" dirty="0">
                <a:solidFill>
                  <a:schemeClr val="tx1"/>
                </a:solidFill>
                <a:sym typeface="Helvetica Neue"/>
              </a:rPr>
              <a:t>Impuestos Correctivos</a:t>
            </a:r>
          </a:p>
          <a:p>
            <a:pPr marL="457200" indent="-457200">
              <a:lnSpc>
                <a:spcPct val="150000"/>
              </a:lnSpc>
              <a:spcAft>
                <a:spcPts val="115"/>
              </a:spcAft>
              <a:buFont typeface="+mj-lt"/>
              <a:buAutoNum type="arabicPeriod"/>
            </a:pPr>
            <a:r>
              <a:rPr lang="es-ES" sz="2200" b="0" dirty="0">
                <a:solidFill>
                  <a:schemeClr val="accent1">
                    <a:lumMod val="50000"/>
                  </a:schemeClr>
                </a:solidFill>
                <a:sym typeface="Helvetica Neue"/>
              </a:rPr>
              <a:t>Destino de la recaudación</a:t>
            </a:r>
          </a:p>
          <a:p>
            <a:pPr marL="457200" indent="-457200">
              <a:lnSpc>
                <a:spcPct val="150000"/>
              </a:lnSpc>
              <a:spcAft>
                <a:spcPts val="115"/>
              </a:spcAft>
              <a:buFont typeface="+mj-lt"/>
              <a:buAutoNum type="arabicPeriod"/>
            </a:pPr>
            <a:r>
              <a:rPr lang="es-ES" sz="2200" b="0" dirty="0">
                <a:solidFill>
                  <a:schemeClr val="accent1">
                    <a:lumMod val="50000"/>
                  </a:schemeClr>
                </a:solidFill>
                <a:sym typeface="Helvetica Neue"/>
              </a:rPr>
              <a:t>Descentralización fiscal</a:t>
            </a:r>
          </a:p>
          <a:p>
            <a:pPr marL="457200" indent="-457200">
              <a:lnSpc>
                <a:spcPct val="150000"/>
              </a:lnSpc>
              <a:spcAft>
                <a:spcPts val="115"/>
              </a:spcAft>
              <a:buFont typeface="+mj-lt"/>
              <a:buAutoNum type="arabicPeriod"/>
            </a:pPr>
            <a:r>
              <a:rPr lang="es-ES" sz="2200" b="0" dirty="0">
                <a:solidFill>
                  <a:schemeClr val="accent1">
                    <a:lumMod val="50000"/>
                  </a:schemeClr>
                </a:solidFill>
                <a:sym typeface="Helvetica Neue"/>
              </a:rPr>
              <a:t>Transparencia y sostenibilidad fiscal</a:t>
            </a:r>
          </a:p>
          <a:p>
            <a:pPr marL="457200" indent="-457200">
              <a:lnSpc>
                <a:spcPct val="150000"/>
              </a:lnSpc>
              <a:spcAft>
                <a:spcPts val="115"/>
              </a:spcAft>
              <a:buFont typeface="+mj-lt"/>
              <a:buAutoNum type="arabicPeriod"/>
            </a:pPr>
            <a:endParaRPr lang="es-ES" b="0" dirty="0">
              <a:solidFill>
                <a:schemeClr val="tx1"/>
              </a:solidFill>
              <a:sym typeface="Helvetica Neue"/>
            </a:endParaRPr>
          </a:p>
          <a:p>
            <a:pPr>
              <a:lnSpc>
                <a:spcPct val="150000"/>
              </a:lnSpc>
              <a:spcAft>
                <a:spcPts val="115"/>
              </a:spcAft>
            </a:pPr>
            <a:endParaRPr lang="es-CL" sz="2400" b="0" dirty="0">
              <a:solidFill>
                <a:schemeClr val="tx1"/>
              </a:solidFill>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Componentes de la reforma</a:t>
            </a:r>
          </a:p>
        </p:txBody>
      </p:sp>
    </p:spTree>
    <p:extLst>
      <p:ext uri="{BB962C8B-B14F-4D97-AF65-F5344CB8AC3E}">
        <p14:creationId xmlns:p14="http://schemas.microsoft.com/office/powerpoint/2010/main" val="2940454182"/>
      </p:ext>
    </p:extLst>
  </p:cSld>
  <p:clrMapOvr>
    <a:overrideClrMapping bg1="lt1" tx1="dk1" bg2="lt2" tx2="dk2" accent1="accent1" accent2="accent2" accent3="accent3" accent4="accent4" accent5="accent5" accent6="accent6" hlink="hlink" folHlink="folHlink"/>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99A495C1-B18A-13E7-8002-7723DC4A6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15054" y="1533707"/>
            <a:ext cx="10561889" cy="4154535"/>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lnSpc>
                <a:spcPct val="150000"/>
              </a:lnSpc>
              <a:buFont typeface="+mj-lt"/>
              <a:buAutoNum type="arabicPeriod"/>
            </a:pPr>
            <a:r>
              <a:rPr lang="es-ES" sz="1800" b="0" dirty="0">
                <a:solidFill>
                  <a:schemeClr val="tx1"/>
                </a:solidFill>
                <a:sym typeface="Helvetica Neue"/>
              </a:rPr>
              <a:t>Impuesto a la renta: de un sistema semi integrado a uno dual.</a:t>
            </a:r>
          </a:p>
          <a:p>
            <a:pPr marL="457200" indent="-457200">
              <a:lnSpc>
                <a:spcPct val="150000"/>
              </a:lnSpc>
              <a:buFont typeface="+mj-lt"/>
              <a:buAutoNum type="arabicPeriod"/>
            </a:pPr>
            <a:r>
              <a:rPr lang="es-ES" sz="1800" b="0" dirty="0">
                <a:solidFill>
                  <a:schemeClr val="tx1"/>
                </a:solidFill>
                <a:sym typeface="Helvetica Neue"/>
              </a:rPr>
              <a:t>Pymes: simplicidad y posibilidad de desarrollarse.</a:t>
            </a:r>
          </a:p>
          <a:p>
            <a:pPr marL="457200" indent="-457200">
              <a:lnSpc>
                <a:spcPct val="150000"/>
              </a:lnSpc>
              <a:buFont typeface="+mj-lt"/>
              <a:buAutoNum type="arabicPeriod"/>
            </a:pPr>
            <a:r>
              <a:rPr lang="es-ES" sz="1800" b="0" dirty="0">
                <a:solidFill>
                  <a:schemeClr val="tx1"/>
                </a:solidFill>
                <a:sym typeface="Helvetica Neue"/>
              </a:rPr>
              <a:t>Impuestos a la renta y el patrimonio: complementariedad para asegurar progresividad y perspectiva global de propiedad e ingresos.</a:t>
            </a:r>
          </a:p>
          <a:p>
            <a:pPr marL="457200" indent="-457200">
              <a:lnSpc>
                <a:spcPct val="150000"/>
              </a:lnSpc>
              <a:buFont typeface="+mj-lt"/>
              <a:buAutoNum type="arabicPeriod"/>
            </a:pPr>
            <a:r>
              <a:rPr lang="es-ES" sz="1800" b="0" dirty="0">
                <a:solidFill>
                  <a:schemeClr val="tx1"/>
                </a:solidFill>
                <a:sym typeface="Helvetica Neue"/>
              </a:rPr>
              <a:t>Exenciones: minimizar gasto tributario y fijar límites de carácter global.</a:t>
            </a:r>
          </a:p>
          <a:p>
            <a:pPr marL="457200" indent="-457200">
              <a:lnSpc>
                <a:spcPct val="150000"/>
              </a:lnSpc>
              <a:buFont typeface="+mj-lt"/>
              <a:buAutoNum type="arabicPeriod"/>
            </a:pPr>
            <a:r>
              <a:rPr lang="es-ES" sz="1800" b="0" dirty="0">
                <a:solidFill>
                  <a:schemeClr val="tx1"/>
                </a:solidFill>
                <a:sym typeface="Helvetica Neue"/>
              </a:rPr>
              <a:t>Distribución más justa de las rentas del cobre.</a:t>
            </a:r>
          </a:p>
          <a:p>
            <a:pPr marL="457200" indent="-457200">
              <a:lnSpc>
                <a:spcPct val="150000"/>
              </a:lnSpc>
              <a:buFont typeface="+mj-lt"/>
              <a:buAutoNum type="arabicPeriod"/>
            </a:pPr>
            <a:r>
              <a:rPr lang="es-ES" sz="1800" b="0" dirty="0">
                <a:solidFill>
                  <a:schemeClr val="tx1"/>
                </a:solidFill>
                <a:sym typeface="Helvetica Neue"/>
              </a:rPr>
              <a:t>Impuestos correctivos: valores positivos y negativos para fortalecer incidencia sobre decisiones económicas.</a:t>
            </a:r>
          </a:p>
          <a:p>
            <a:pPr marL="457200" indent="-457200">
              <a:lnSpc>
                <a:spcPct val="150000"/>
              </a:lnSpc>
              <a:buFont typeface="+mj-lt"/>
              <a:buAutoNum type="arabicPeriod"/>
            </a:pPr>
            <a:r>
              <a:rPr lang="es-ES" sz="1800" b="0" dirty="0">
                <a:solidFill>
                  <a:schemeClr val="tx1"/>
                </a:solidFill>
                <a:sym typeface="Helvetica Neue"/>
              </a:rPr>
              <a:t>Impuestos de base territorial con destino regional.</a:t>
            </a:r>
          </a:p>
          <a:p>
            <a:pPr marL="457200" indent="-457200">
              <a:lnSpc>
                <a:spcPct val="150000"/>
              </a:lnSpc>
              <a:buFont typeface="+mj-lt"/>
              <a:buAutoNum type="arabicPeriod"/>
            </a:pPr>
            <a:r>
              <a:rPr lang="es-ES" sz="1800" b="0" dirty="0">
                <a:solidFill>
                  <a:schemeClr val="tx1"/>
                </a:solidFill>
                <a:sym typeface="Helvetica Neue"/>
              </a:rPr>
              <a:t>Reciprocidad Estado - contribuyentes</a:t>
            </a:r>
            <a:endParaRPr lang="es-CL" sz="2200" b="0" dirty="0">
              <a:solidFill>
                <a:schemeClr val="tx1"/>
              </a:solidFill>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03618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103C67"/>
                </a:solidFill>
                <a:effectLst/>
                <a:uLnTx/>
                <a:uFillTx/>
                <a:latin typeface="Helvetica Neue Light"/>
              </a:rPr>
              <a:t>Las propuestas de reforma están apoyadas en una serie de definiciones clave</a:t>
            </a:r>
          </a:p>
        </p:txBody>
      </p:sp>
    </p:spTree>
    <p:extLst>
      <p:ext uri="{BB962C8B-B14F-4D97-AF65-F5344CB8AC3E}">
        <p14:creationId xmlns:p14="http://schemas.microsoft.com/office/powerpoint/2010/main" val="2969769879"/>
      </p:ext>
    </p:extLst>
  </p:cSld>
  <p:clrMapOvr>
    <a:overrideClrMapping bg1="lt1" tx1="dk1" bg2="lt2" tx2="dk2" accent1="accent1" accent2="accent2" accent3="accent3" accent4="accent4" accent5="accent5" accent6="accent6" hlink="hlink" folHlink="folHlink"/>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a:extLst>
              <a:ext uri="{FF2B5EF4-FFF2-40B4-BE49-F238E27FC236}">
                <a16:creationId xmlns:a16="http://schemas.microsoft.com/office/drawing/2014/main" id="{72B9BD97-093B-6D7D-E202-2B272A2CA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25648"/>
            <a:ext cx="12122791" cy="6858000"/>
          </a:xfrm>
          <a:prstGeom prst="rect">
            <a:avLst/>
          </a:prstGeom>
        </p:spPr>
      </p:pic>
      <p:sp>
        <p:nvSpPr>
          <p:cNvPr id="122" name="Reforma Constitucional que modifica…"/>
          <p:cNvSpPr txBox="1"/>
          <p:nvPr/>
        </p:nvSpPr>
        <p:spPr>
          <a:xfrm>
            <a:off x="616448" y="2427890"/>
            <a:ext cx="10541287" cy="66684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Reestructuración del impuesto a la renta</a:t>
            </a:r>
          </a:p>
        </p:txBody>
      </p:sp>
    </p:spTree>
    <p:extLst>
      <p:ext uri="{BB962C8B-B14F-4D97-AF65-F5344CB8AC3E}">
        <p14:creationId xmlns:p14="http://schemas.microsoft.com/office/powerpoint/2010/main" val="32443426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Aplicación&#10;&#10;Descripción generada automáticamente">
            <a:extLst>
              <a:ext uri="{FF2B5EF4-FFF2-40B4-BE49-F238E27FC236}">
                <a16:creationId xmlns:a16="http://schemas.microsoft.com/office/drawing/2014/main" id="{7460ADAF-C237-CE31-D30B-4E99CF346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19" name="Ministerio de Hacienda"/>
          <p:cNvSpPr txBox="1"/>
          <p:nvPr/>
        </p:nvSpPr>
        <p:spPr>
          <a:xfrm>
            <a:off x="7768206" y="4904268"/>
            <a:ext cx="2279561" cy="820738"/>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lang="es-CL" sz="2500" kern="0" dirty="0"/>
              <a:t>05</a:t>
            </a:r>
            <a:r>
              <a:rPr kumimoji="0" lang="es-CL" sz="2500" b="0" i="0" u="none" strike="noStrike" kern="0" cap="none" spc="0" normalizeH="0" baseline="0" dirty="0">
                <a:ln>
                  <a:noFill/>
                </a:ln>
                <a:solidFill>
                  <a:srgbClr val="2C2F33"/>
                </a:solidFill>
                <a:effectLst/>
                <a:uLnTx/>
                <a:uFillTx/>
                <a:latin typeface="Helvetica Neue Light"/>
                <a:sym typeface="Helvetica Neue Light"/>
              </a:rPr>
              <a:t> de julio de 2022</a:t>
            </a:r>
            <a:endParaRPr kumimoji="0" lang="es-CL" sz="2500" b="0" i="0" u="none" strike="noStrike" kern="0" cap="none" spc="0" normalizeH="0" baseline="0" noProof="0" dirty="0">
              <a:ln>
                <a:noFill/>
              </a:ln>
              <a:solidFill>
                <a:srgbClr val="2C2F33"/>
              </a:solidFill>
              <a:effectLst/>
              <a:uLnTx/>
              <a:uFillTx/>
              <a:latin typeface="Helvetica Neue Light"/>
              <a:sym typeface="Helvetica Neue Light"/>
            </a:endParaRPr>
          </a:p>
        </p:txBody>
      </p:sp>
      <p:sp>
        <p:nvSpPr>
          <p:cNvPr id="122" name="Reforma Constitucional que modifica…"/>
          <p:cNvSpPr txBox="1"/>
          <p:nvPr/>
        </p:nvSpPr>
        <p:spPr>
          <a:xfrm>
            <a:off x="791110" y="2150980"/>
            <a:ext cx="10253609" cy="140551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400" b="1" kern="0" dirty="0">
                <a:sym typeface="Helvetica Neue Light"/>
              </a:rPr>
              <a:t>Un pacto para el desarrollo, con justicia tributaria y responsabilidad fiscal</a:t>
            </a:r>
          </a:p>
        </p:txBody>
      </p:sp>
    </p:spTree>
    <p:extLst>
      <p:ext uri="{BB962C8B-B14F-4D97-AF65-F5344CB8AC3E}">
        <p14:creationId xmlns:p14="http://schemas.microsoft.com/office/powerpoint/2010/main" val="37978194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BF8CF2BC-FB3A-C8F9-E5F7-053729E47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2" name="CuadroTexto 1">
            <a:extLst>
              <a:ext uri="{FF2B5EF4-FFF2-40B4-BE49-F238E27FC236}">
                <a16:creationId xmlns:a16="http://schemas.microsoft.com/office/drawing/2014/main" id="{52CCB48B-2F93-4431-B7B5-8D3B94CC74AF}"/>
              </a:ext>
            </a:extLst>
          </p:cNvPr>
          <p:cNvSpPr txBox="1"/>
          <p:nvPr/>
        </p:nvSpPr>
        <p:spPr>
          <a:xfrm>
            <a:off x="1061545" y="1382308"/>
            <a:ext cx="10285454" cy="5066836"/>
          </a:xfrm>
          <a:prstGeom prst="rect">
            <a:avLst/>
          </a:prstGeom>
          <a:noFill/>
          <a:ln w="12700">
            <a:miter lim="400000"/>
          </a:ln>
        </p:spPr>
        <p:txBody>
          <a:bodyPr wrap="square" lIns="25400" tIns="25400" rIns="25400" bIns="25400" anchor="ctr">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indent="0">
              <a:lnSpc>
                <a:spcPct val="150000"/>
              </a:lnSpc>
              <a:buNone/>
            </a:pPr>
            <a:r>
              <a:rPr lang="es-ES_tradnl" sz="2200" b="0" dirty="0">
                <a:solidFill>
                  <a:schemeClr val="tx1"/>
                </a:solidFill>
                <a:cs typeface="+mn-cs"/>
              </a:rPr>
              <a:t>El actual sistema semi integrado pasar a ser sistema dual o semi dual.</a:t>
            </a:r>
          </a:p>
          <a:p>
            <a:pPr marL="712788" lvl="1" indent="-531813">
              <a:lnSpc>
                <a:spcPct val="150000"/>
              </a:lnSpc>
              <a:buFont typeface="+mj-lt"/>
              <a:buAutoNum type="arabicPeriod"/>
            </a:pPr>
            <a:r>
              <a:rPr lang="es-ES_tradnl" sz="2200" kern="0" dirty="0">
                <a:latin typeface="Helvetica Neue Light"/>
                <a:ea typeface="Helvetica Neue Light"/>
              </a:rPr>
              <a:t>El impuesto de primera categoría (IDPC) se reduce a 25%.</a:t>
            </a:r>
          </a:p>
          <a:p>
            <a:pPr marL="712788" lvl="1" indent="-531813">
              <a:lnSpc>
                <a:spcPct val="150000"/>
              </a:lnSpc>
              <a:buFont typeface="+mj-lt"/>
              <a:buAutoNum type="arabicPeriod"/>
            </a:pPr>
            <a:r>
              <a:rPr lang="es-ES_tradnl" sz="2200" kern="0" dirty="0">
                <a:latin typeface="Helvetica Neue Light"/>
                <a:ea typeface="Helvetica Neue Light"/>
              </a:rPr>
              <a:t>Se crea una tasa de desarrollo (TD) de 2%.</a:t>
            </a:r>
          </a:p>
          <a:p>
            <a:pPr marL="712788" lvl="1" indent="-531813">
              <a:lnSpc>
                <a:spcPct val="150000"/>
              </a:lnSpc>
              <a:buFont typeface="+mj-lt"/>
              <a:buAutoNum type="arabicPeriod"/>
            </a:pPr>
            <a:r>
              <a:rPr lang="es-ES_tradnl" sz="2200" kern="0" dirty="0">
                <a:latin typeface="Helvetica Neue Light"/>
                <a:ea typeface="Helvetica Neue Light"/>
              </a:rPr>
              <a:t>Se crea un impuesto a las rentas del capital (IRC) de 22%.</a:t>
            </a:r>
          </a:p>
          <a:p>
            <a:pPr marL="893763" lvl="2" indent="-180975">
              <a:lnSpc>
                <a:spcPct val="150000"/>
              </a:lnSpc>
              <a:buFont typeface="Arial" panose="020B0604020202020204" pitchFamily="34" charset="0"/>
              <a:buChar char="•"/>
            </a:pPr>
            <a:r>
              <a:rPr lang="es-ES_tradnl" sz="2200" kern="0" dirty="0">
                <a:latin typeface="Helvetica Neue Light"/>
                <a:ea typeface="Helvetica Neue Light"/>
              </a:rPr>
              <a:t>La tasa máxima a los dividendos (IDPC+TD+IRC) es 43%, igual a la mediana de la OCDE e igual a la tasa marginal máxima del IGC.</a:t>
            </a:r>
          </a:p>
          <a:p>
            <a:pPr marL="712788" lvl="1" indent="-531813">
              <a:lnSpc>
                <a:spcPct val="150000"/>
              </a:lnSpc>
              <a:buFont typeface="+mj-lt"/>
              <a:buAutoNum type="arabicPeriod"/>
            </a:pPr>
            <a:r>
              <a:rPr lang="es-ES_tradnl" sz="2200" kern="0" dirty="0">
                <a:latin typeface="Helvetica Neue Light"/>
                <a:ea typeface="Helvetica Neue Light"/>
              </a:rPr>
              <a:t>El IRC es retenido por la sociedad que reparte el dividendo.</a:t>
            </a:r>
          </a:p>
          <a:p>
            <a:pPr marL="712788" lvl="1" indent="-531813">
              <a:lnSpc>
                <a:spcPct val="150000"/>
              </a:lnSpc>
              <a:buFont typeface="+mj-lt"/>
              <a:buAutoNum type="arabicPeriod"/>
            </a:pPr>
            <a:r>
              <a:rPr lang="es-ES_tradnl" sz="2200" kern="0" dirty="0">
                <a:latin typeface="Helvetica Neue Light"/>
                <a:ea typeface="Helvetica Neue Light"/>
              </a:rPr>
              <a:t>El contribuyente tiene la opción de reliquidar el IRC en el impuesto global complementario (IGC).</a:t>
            </a:r>
          </a:p>
          <a:p>
            <a:pPr algn="just">
              <a:lnSpc>
                <a:spcPct val="150000"/>
              </a:lnSpc>
            </a:pPr>
            <a:endParaRPr lang="es-CL" sz="22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Impuesto a la renta: régimen general</a:t>
            </a:r>
          </a:p>
        </p:txBody>
      </p:sp>
    </p:spTree>
    <p:extLst>
      <p:ext uri="{BB962C8B-B14F-4D97-AF65-F5344CB8AC3E}">
        <p14:creationId xmlns:p14="http://schemas.microsoft.com/office/powerpoint/2010/main" val="3339004970"/>
      </p:ext>
    </p:extLst>
  </p:cSld>
  <p:clrMapOvr>
    <a:overrideClrMapping bg1="lt1" tx1="dk1" bg2="lt2" tx2="dk2" accent1="accent1" accent2="accent2" accent3="accent3" accent4="accent4" accent5="accent5" accent6="accent6" hlink="hlink" folHlink="folHlink"/>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A78718A2-7AEC-ACDB-05FB-A40D31C7B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2" name="CuadroTexto 1">
            <a:extLst>
              <a:ext uri="{FF2B5EF4-FFF2-40B4-BE49-F238E27FC236}">
                <a16:creationId xmlns:a16="http://schemas.microsoft.com/office/drawing/2014/main" id="{52CCB48B-2F93-4431-B7B5-8D3B94CC74AF}"/>
              </a:ext>
            </a:extLst>
          </p:cNvPr>
          <p:cNvSpPr txBox="1"/>
          <p:nvPr/>
        </p:nvSpPr>
        <p:spPr>
          <a:xfrm>
            <a:off x="653725" y="1724566"/>
            <a:ext cx="10935523" cy="3775393"/>
          </a:xfrm>
          <a:prstGeom prst="rect">
            <a:avLst/>
          </a:prstGeom>
          <a:noFill/>
          <a:ln w="12700">
            <a:miter lim="400000"/>
          </a:ln>
        </p:spPr>
        <p:txBody>
          <a:bodyPr wrap="square" lIns="25400" tIns="25400" rIns="25400" bIns="25400" anchor="ctr">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buFont typeface="+mj-lt"/>
              <a:buAutoNum type="arabicPeriod"/>
            </a:pPr>
            <a:r>
              <a:rPr lang="es-ES" sz="2200" b="0" dirty="0">
                <a:solidFill>
                  <a:schemeClr val="tx1"/>
                </a:solidFill>
                <a:sym typeface="Helvetica Neue"/>
              </a:rPr>
              <a:t>No residentes. Se mantiene la tributación para no residentes en países para evitar la doble tributación. Impuesto adicional (IA) de 35% con un crédito presunto equivalente al IDPC.</a:t>
            </a:r>
          </a:p>
          <a:p>
            <a:pPr marL="457200" indent="-457200">
              <a:buFont typeface="+mj-lt"/>
              <a:buAutoNum type="arabicPeriod"/>
            </a:pPr>
            <a:r>
              <a:rPr lang="es-ES" sz="2200" b="0" dirty="0">
                <a:solidFill>
                  <a:schemeClr val="tx1"/>
                </a:solidFill>
                <a:sym typeface="Helvetica Neue"/>
              </a:rPr>
              <a:t>Rentas del capital distintas de dividendos:</a:t>
            </a:r>
          </a:p>
          <a:p>
            <a:pPr marL="673100" lvl="1" indent="-222250">
              <a:buFont typeface="Arial" panose="020B0604020202020204" pitchFamily="34" charset="0"/>
              <a:buChar char="•"/>
            </a:pPr>
            <a:r>
              <a:rPr lang="es-ES" sz="2200" b="0" dirty="0">
                <a:solidFill>
                  <a:schemeClr val="tx1"/>
                </a:solidFill>
                <a:latin typeface="Helvetica Neue Light"/>
                <a:sym typeface="Helvetica Neue"/>
              </a:rPr>
              <a:t>Ganancias de capital en compraventa de instrumentos bursátiles: se homologa con el tratamiento de los dividendos. </a:t>
            </a:r>
          </a:p>
          <a:p>
            <a:pPr marL="673100" lvl="1" indent="-222250">
              <a:buFont typeface="Arial" panose="020B0604020202020204" pitchFamily="34" charset="0"/>
              <a:buChar char="•"/>
            </a:pPr>
            <a:r>
              <a:rPr lang="es-ES" sz="2200" dirty="0">
                <a:latin typeface="Helvetica Neue Light"/>
                <a:sym typeface="Helvetica Neue"/>
              </a:rPr>
              <a:t>Rentas por arriendos: se elimina exención para arriendo de viviendas DFL2.</a:t>
            </a:r>
            <a:endParaRPr lang="es-ES" sz="2200" b="0" dirty="0">
              <a:solidFill>
                <a:schemeClr val="tx1"/>
              </a:solidFill>
              <a:latin typeface="Helvetica Neue Light"/>
              <a:sym typeface="Helvetica Neue"/>
            </a:endParaRPr>
          </a:p>
          <a:p>
            <a:pPr marL="457200" indent="-457200">
              <a:buFont typeface="+mj-lt"/>
              <a:buAutoNum type="arabicPeriod"/>
            </a:pPr>
            <a:r>
              <a:rPr lang="es-ES" sz="2200" b="0" dirty="0">
                <a:solidFill>
                  <a:schemeClr val="tx1"/>
                </a:solidFill>
                <a:sym typeface="Helvetica Neue"/>
              </a:rPr>
              <a:t>Rentas no distribuidas:</a:t>
            </a:r>
            <a:endParaRPr lang="es-ES" sz="2200" b="0" strike="sngStrike" dirty="0">
              <a:solidFill>
                <a:schemeClr val="tx1"/>
              </a:solidFill>
              <a:latin typeface="Helvetica Neue Light"/>
              <a:sym typeface="Helvetica Neue"/>
            </a:endParaRPr>
          </a:p>
          <a:p>
            <a:pPr marL="673100" lvl="1" indent="-222250">
              <a:buFont typeface="Arial" panose="020B0604020202020204" pitchFamily="34" charset="0"/>
              <a:buChar char="•"/>
            </a:pPr>
            <a:r>
              <a:rPr lang="es-CL" sz="2200" dirty="0">
                <a:latin typeface="Helvetica Neue Light"/>
                <a:sym typeface="Helvetica Neue Light"/>
              </a:rPr>
              <a:t>Tasa de 1,8% al diferimiento de impuestos personales, aplicable a empresas cuyos ingresos provengan en más de un 50% de rentas pasivas, tales como dividendos, intereses (salvo instituciones financieras), regalías o arriendo de inmuebles. </a:t>
            </a: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Impuesto a la renta: casos especiales</a:t>
            </a:r>
          </a:p>
        </p:txBody>
      </p:sp>
    </p:spTree>
    <p:extLst>
      <p:ext uri="{BB962C8B-B14F-4D97-AF65-F5344CB8AC3E}">
        <p14:creationId xmlns:p14="http://schemas.microsoft.com/office/powerpoint/2010/main" val="2826883937"/>
      </p:ext>
    </p:extLst>
  </p:cSld>
  <p:clrMapOvr>
    <a:overrideClrMapping bg1="lt1" tx1="dk1" bg2="lt2" tx2="dk2" accent1="accent1" accent2="accent2" accent3="accent3" accent4="accent4" accent5="accent5" accent6="accent6" hlink="hlink" folHlink="folHlink"/>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A78718A2-7AEC-ACDB-05FB-A40D31C7B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282402"/>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Se incluyen medidas </a:t>
            </a:r>
            <a:r>
              <a:rPr lang="es-CL" sz="4000" dirty="0"/>
              <a:t>que favorecen directamente a las Pymes</a:t>
            </a:r>
            <a:endParaRPr kumimoji="0" lang="es-CL" sz="4000" b="1" i="0" u="none" strike="noStrike" kern="0" cap="none" spc="0" normalizeH="0" baseline="0" noProof="0" dirty="0">
              <a:ln>
                <a:noFill/>
              </a:ln>
              <a:solidFill>
                <a:srgbClr val="103C67"/>
              </a:solidFill>
              <a:effectLst/>
              <a:uLnTx/>
              <a:uFillTx/>
              <a:latin typeface="Helvetica Neue Light"/>
            </a:endParaRPr>
          </a:p>
        </p:txBody>
      </p:sp>
      <p:sp>
        <p:nvSpPr>
          <p:cNvPr id="5" name="CuadroTexto 4">
            <a:extLst>
              <a:ext uri="{FF2B5EF4-FFF2-40B4-BE49-F238E27FC236}">
                <a16:creationId xmlns:a16="http://schemas.microsoft.com/office/drawing/2014/main" id="{F907E76D-A7E0-6ECA-1E90-E9B1B4252682}"/>
              </a:ext>
            </a:extLst>
          </p:cNvPr>
          <p:cNvSpPr txBox="1"/>
          <p:nvPr/>
        </p:nvSpPr>
        <p:spPr>
          <a:xfrm>
            <a:off x="1131242" y="2033509"/>
            <a:ext cx="9923168" cy="3687100"/>
          </a:xfrm>
          <a:prstGeom prst="rect">
            <a:avLst/>
          </a:prstGeom>
          <a:noFill/>
          <a:ln w="12700">
            <a:miter lim="400000"/>
          </a:ln>
        </p:spPr>
        <p:txBody>
          <a:bodyPr wrap="square" lIns="25400" tIns="25400" rIns="25400" bIns="25400" anchor="ctr">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lgn="just">
              <a:lnSpc>
                <a:spcPct val="150000"/>
              </a:lnSpc>
              <a:buFont typeface="+mj-lt"/>
              <a:buAutoNum type="arabicPeriod"/>
            </a:pPr>
            <a:r>
              <a:rPr lang="es-ES" b="0" dirty="0">
                <a:solidFill>
                  <a:schemeClr val="tx1"/>
                </a:solidFill>
                <a:sym typeface="Helvetica Neue"/>
              </a:rPr>
              <a:t>Se mantienen los regímenes preferentes para las Pymes.</a:t>
            </a:r>
          </a:p>
          <a:p>
            <a:pPr marL="457200" indent="-457200" algn="just">
              <a:lnSpc>
                <a:spcPct val="150000"/>
              </a:lnSpc>
              <a:buFont typeface="+mj-lt"/>
              <a:buAutoNum type="arabicPeriod"/>
            </a:pPr>
            <a:r>
              <a:rPr lang="es-ES" b="0" dirty="0">
                <a:solidFill>
                  <a:schemeClr val="tx1"/>
                </a:solidFill>
                <a:sym typeface="Helvetica Neue"/>
              </a:rPr>
              <a:t>Se crea un régimen especial para nuevas empresas y aquellas que se formalizan: créditos de IVA por un año.</a:t>
            </a:r>
          </a:p>
          <a:p>
            <a:pPr marL="457200" indent="-457200" algn="just">
              <a:lnSpc>
                <a:spcPct val="150000"/>
              </a:lnSpc>
              <a:buFont typeface="+mj-lt"/>
              <a:buAutoNum type="arabicPeriod"/>
            </a:pPr>
            <a:r>
              <a:rPr lang="es-ES" b="0" dirty="0">
                <a:solidFill>
                  <a:schemeClr val="tx1"/>
                </a:solidFill>
                <a:sym typeface="Helvetica Neue"/>
              </a:rPr>
              <a:t>Incentivos tributarios al pago de facturas en 30 días.</a:t>
            </a:r>
          </a:p>
          <a:p>
            <a:pPr marL="457200" indent="-457200" algn="just">
              <a:lnSpc>
                <a:spcPct val="150000"/>
              </a:lnSpc>
              <a:buFont typeface="+mj-lt"/>
              <a:buAutoNum type="arabicPeriod"/>
            </a:pPr>
            <a:r>
              <a:rPr lang="es-ES" b="0" dirty="0">
                <a:solidFill>
                  <a:schemeClr val="tx1"/>
                </a:solidFill>
                <a:latin typeface="Helvetica Neue Light"/>
                <a:sym typeface="Helvetica Neue"/>
              </a:rPr>
              <a:t>El crédito por gasto privado en I+D será reembolsable, funcionando como un subsidio.</a:t>
            </a:r>
          </a:p>
          <a:p>
            <a:pPr marL="457200" indent="-457200" algn="just">
              <a:lnSpc>
                <a:spcPct val="150000"/>
              </a:lnSpc>
              <a:buFont typeface="+mj-lt"/>
              <a:buAutoNum type="arabicPeriod"/>
            </a:pPr>
            <a:r>
              <a:rPr lang="es-ES" b="0" dirty="0">
                <a:solidFill>
                  <a:schemeClr val="tx1"/>
                </a:solidFill>
                <a:latin typeface="Helvetica Neue Light"/>
                <a:sym typeface="Helvetica Neue"/>
              </a:rPr>
              <a:t>Facilidades en puesta al día de </a:t>
            </a:r>
            <a:r>
              <a:rPr lang="es-ES" b="0" dirty="0">
                <a:solidFill>
                  <a:schemeClr val="tx1"/>
                </a:solidFill>
                <a:sym typeface="Helvetica Neue"/>
              </a:rPr>
              <a:t>obligaciones tributarias</a:t>
            </a:r>
            <a:r>
              <a:rPr lang="es-ES" b="0" dirty="0">
                <a:solidFill>
                  <a:schemeClr val="tx1"/>
                </a:solidFill>
                <a:latin typeface="Helvetica Neue Light"/>
                <a:sym typeface="Helvetica Neue"/>
              </a:rPr>
              <a:t>.</a:t>
            </a:r>
          </a:p>
          <a:p>
            <a:pPr marL="457200" indent="-457200" algn="just">
              <a:lnSpc>
                <a:spcPct val="150000"/>
              </a:lnSpc>
              <a:buFont typeface="+mj-lt"/>
              <a:buAutoNum type="arabicPeriod"/>
            </a:pPr>
            <a:r>
              <a:rPr lang="es-ES" b="0" dirty="0">
                <a:solidFill>
                  <a:schemeClr val="tx1"/>
                </a:solidFill>
                <a:latin typeface="Helvetica Neue Light"/>
                <a:sym typeface="Helvetica Neue"/>
              </a:rPr>
              <a:t>Procedimiento preferente en casos de cambio a régimen  general.</a:t>
            </a:r>
          </a:p>
          <a:p>
            <a:pPr marL="457200" indent="-457200" algn="just">
              <a:lnSpc>
                <a:spcPct val="150000"/>
              </a:lnSpc>
              <a:buFont typeface="+mj-lt"/>
              <a:buAutoNum type="arabicPeriod"/>
            </a:pPr>
            <a:r>
              <a:rPr lang="es-ES" b="0" dirty="0">
                <a:solidFill>
                  <a:schemeClr val="tx1"/>
                </a:solidFill>
                <a:latin typeface="Helvetica Neue Light"/>
                <a:sym typeface="Helvetica Neue"/>
              </a:rPr>
              <a:t>Reducción gradual de límite a renta presunta.</a:t>
            </a:r>
            <a:endParaRPr lang="es-CL" dirty="0">
              <a:latin typeface="Helvetica Neue Light"/>
              <a:sym typeface="Helvetica Neue Light"/>
            </a:endParaRPr>
          </a:p>
        </p:txBody>
      </p:sp>
    </p:spTree>
    <p:extLst>
      <p:ext uri="{BB962C8B-B14F-4D97-AF65-F5344CB8AC3E}">
        <p14:creationId xmlns:p14="http://schemas.microsoft.com/office/powerpoint/2010/main" val="3322566189"/>
      </p:ext>
    </p:extLst>
  </p:cSld>
  <p:clrMapOvr>
    <a:overrideClrMapping bg1="lt1" tx1="dk1" bg2="lt2" tx2="dk2" accent1="accent1" accent2="accent2" accent3="accent3" accent4="accent4" accent5="accent5" accent6="accent6" hlink="hlink" folHlink="folHlink"/>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0764D1C6-3C93-6316-E709-67F9E04D9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Rentas del trabajo: tramos de impuestos</a:t>
            </a:r>
          </a:p>
        </p:txBody>
      </p:sp>
      <p:sp>
        <p:nvSpPr>
          <p:cNvPr id="8" name="CuadroTexto 7">
            <a:extLst>
              <a:ext uri="{FF2B5EF4-FFF2-40B4-BE49-F238E27FC236}">
                <a16:creationId xmlns:a16="http://schemas.microsoft.com/office/drawing/2014/main" id="{C756CC92-5757-7500-F26E-9702C46C9E9A}"/>
              </a:ext>
            </a:extLst>
          </p:cNvPr>
          <p:cNvSpPr txBox="1"/>
          <p:nvPr/>
        </p:nvSpPr>
        <p:spPr>
          <a:xfrm>
            <a:off x="1130157" y="1789356"/>
            <a:ext cx="9647433"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_tradnl" sz="2000" i="0" u="none" strike="noStrike" cap="none" spc="0" normalizeH="0" baseline="0" dirty="0">
                <a:ln>
                  <a:noFill/>
                </a:ln>
                <a:solidFill>
                  <a:srgbClr val="000000"/>
                </a:solidFill>
                <a:effectLst/>
                <a:uFillTx/>
                <a:latin typeface="Helvetica Neue"/>
                <a:ea typeface="Helvetica Neue"/>
                <a:cs typeface="Helvetica Neue"/>
                <a:sym typeface="Helvetica Neue"/>
              </a:rPr>
              <a:t>Tramos y tasas </a:t>
            </a:r>
            <a:r>
              <a:rPr lang="es-ES_tradnl" sz="2000" dirty="0">
                <a:solidFill>
                  <a:srgbClr val="000000"/>
                </a:solidFill>
                <a:latin typeface="Helvetica Neue"/>
                <a:ea typeface="Helvetica Neue"/>
                <a:cs typeface="Helvetica Neue"/>
                <a:sym typeface="Helvetica Neue"/>
              </a:rPr>
              <a:t>impuesto global complementario</a:t>
            </a:r>
            <a:r>
              <a:rPr kumimoji="0" lang="es-ES_tradnl" sz="2000" i="0" u="none" strike="noStrike" cap="none" spc="0" normalizeH="0" baseline="0" dirty="0">
                <a:ln>
                  <a:noFill/>
                </a:ln>
                <a:solidFill>
                  <a:srgbClr val="000000"/>
                </a:solidFill>
                <a:effectLst/>
                <a:uFillTx/>
                <a:latin typeface="Helvetica Neue"/>
                <a:ea typeface="Helvetica Neue"/>
                <a:cs typeface="Helvetica Neue"/>
                <a:sym typeface="Helvetica Neue"/>
              </a:rPr>
              <a:t> e impuesto de segunda categoría</a:t>
            </a:r>
            <a:endParaRPr kumimoji="0" lang="es-ES_tradnl" sz="24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CuadroTexto 10">
            <a:extLst>
              <a:ext uri="{FF2B5EF4-FFF2-40B4-BE49-F238E27FC236}">
                <a16:creationId xmlns:a16="http://schemas.microsoft.com/office/drawing/2014/main" id="{711DD2D3-3952-486F-C35C-37B378A385E7}"/>
              </a:ext>
            </a:extLst>
          </p:cNvPr>
          <p:cNvSpPr txBox="1"/>
          <p:nvPr/>
        </p:nvSpPr>
        <p:spPr>
          <a:xfrm>
            <a:off x="8059479" y="6350289"/>
            <a:ext cx="3356619"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graphicFrame>
        <p:nvGraphicFramePr>
          <p:cNvPr id="10" name="Tabla 9">
            <a:extLst>
              <a:ext uri="{FF2B5EF4-FFF2-40B4-BE49-F238E27FC236}">
                <a16:creationId xmlns:a16="http://schemas.microsoft.com/office/drawing/2014/main" id="{4281C667-A6C7-AD98-934F-EA47D01356C1}"/>
              </a:ext>
            </a:extLst>
          </p:cNvPr>
          <p:cNvGraphicFramePr>
            <a:graphicFrameLocks noGrp="1"/>
          </p:cNvGraphicFramePr>
          <p:nvPr>
            <p:extLst>
              <p:ext uri="{D42A27DB-BD31-4B8C-83A1-F6EECF244321}">
                <p14:modId xmlns:p14="http://schemas.microsoft.com/office/powerpoint/2010/main" val="1645051438"/>
              </p:ext>
            </p:extLst>
          </p:nvPr>
        </p:nvGraphicFramePr>
        <p:xfrm>
          <a:off x="1564244" y="2443099"/>
          <a:ext cx="7861607" cy="3207690"/>
        </p:xfrm>
        <a:graphic>
          <a:graphicData uri="http://schemas.openxmlformats.org/drawingml/2006/table">
            <a:tbl>
              <a:tblPr>
                <a:tableStyleId>{5C22544A-7EE6-4342-B048-85BDC9FD1C3A}</a:tableStyleId>
              </a:tblPr>
              <a:tblGrid>
                <a:gridCol w="1172720">
                  <a:extLst>
                    <a:ext uri="{9D8B030D-6E8A-4147-A177-3AD203B41FA5}">
                      <a16:colId xmlns:a16="http://schemas.microsoft.com/office/drawing/2014/main" val="3970693670"/>
                    </a:ext>
                  </a:extLst>
                </a:gridCol>
                <a:gridCol w="996954">
                  <a:extLst>
                    <a:ext uri="{9D8B030D-6E8A-4147-A177-3AD203B41FA5}">
                      <a16:colId xmlns:a16="http://schemas.microsoft.com/office/drawing/2014/main" val="2128662235"/>
                    </a:ext>
                  </a:extLst>
                </a:gridCol>
                <a:gridCol w="1175510">
                  <a:extLst>
                    <a:ext uri="{9D8B030D-6E8A-4147-A177-3AD203B41FA5}">
                      <a16:colId xmlns:a16="http://schemas.microsoft.com/office/drawing/2014/main" val="3161660943"/>
                    </a:ext>
                  </a:extLst>
                </a:gridCol>
                <a:gridCol w="1993905">
                  <a:extLst>
                    <a:ext uri="{9D8B030D-6E8A-4147-A177-3AD203B41FA5}">
                      <a16:colId xmlns:a16="http://schemas.microsoft.com/office/drawing/2014/main" val="2748199808"/>
                    </a:ext>
                  </a:extLst>
                </a:gridCol>
                <a:gridCol w="1205271">
                  <a:extLst>
                    <a:ext uri="{9D8B030D-6E8A-4147-A177-3AD203B41FA5}">
                      <a16:colId xmlns:a16="http://schemas.microsoft.com/office/drawing/2014/main" val="1514193366"/>
                    </a:ext>
                  </a:extLst>
                </a:gridCol>
                <a:gridCol w="1317247">
                  <a:extLst>
                    <a:ext uri="{9D8B030D-6E8A-4147-A177-3AD203B41FA5}">
                      <a16:colId xmlns:a16="http://schemas.microsoft.com/office/drawing/2014/main" val="2417906290"/>
                    </a:ext>
                  </a:extLst>
                </a:gridCol>
              </a:tblGrid>
              <a:tr h="439470">
                <a:tc gridSpan="2">
                  <a:txBody>
                    <a:bodyPr/>
                    <a:lstStyle/>
                    <a:p>
                      <a:pPr algn="ctr" fontAlgn="b">
                        <a:lnSpc>
                          <a:spcPct val="100000"/>
                        </a:lnSpc>
                      </a:pPr>
                      <a:r>
                        <a:rPr lang="es-US" sz="1200" b="1"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Situación actual</a:t>
                      </a:r>
                      <a:endParaRPr lang="es-US" sz="1200" b="1"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9077" marR="109077" marT="54539" marB="54539"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gridSpan="4">
                  <a:txBody>
                    <a:bodyPr/>
                    <a:lstStyle/>
                    <a:p>
                      <a:pPr algn="ctr" fontAlgn="b">
                        <a:lnSpc>
                          <a:spcPct val="100000"/>
                        </a:lnSpc>
                      </a:pPr>
                      <a:r>
                        <a:rPr lang="es-US" sz="1200" b="1"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Propuesta Gobierno</a:t>
                      </a:r>
                      <a:endParaRPr lang="es-US" sz="1200" b="1"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09077" marR="109077" marT="54539" marB="54539"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7043792"/>
                  </a:ext>
                </a:extLst>
              </a:tr>
              <a:tr h="465436">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Tramo en UTA</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Tasa marginal</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Tramo en UTA</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En $ mensualizado</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Tasa marginal</a:t>
                      </a:r>
                      <a:endParaRPr lang="es-US" sz="1200" b="0" i="0" u="none" strike="noStrike">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lnSpc>
                          <a:spcPct val="100000"/>
                        </a:lnSpc>
                      </a:pPr>
                      <a:r>
                        <a:rPr lang="es-US" sz="1200" b="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Tasa efectiva máxima</a:t>
                      </a:r>
                      <a:endParaRPr lang="es-US" sz="1200" b="0" i="0" u="none" strike="noStrike" dirty="0">
                        <a:ln>
                          <a:noFill/>
                        </a:ln>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15254899"/>
                  </a:ext>
                </a:extLst>
              </a:tr>
              <a:tr h="287848">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0 - 13,5</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Exento</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0 - 13,5</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Hasta 777.000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Exento</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0%</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819395998"/>
                  </a:ext>
                </a:extLst>
              </a:tr>
              <a:tr h="287848">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13,5 - 30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13,5 - 30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777.000 - 1.727.000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2,2%</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51564953"/>
                  </a:ext>
                </a:extLst>
              </a:tr>
              <a:tr h="287848">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30 - 50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8%</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30 - 50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1.727.000 - 2.878.000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8%</a:t>
                      </a:r>
                      <a:endParaRPr lang="es-US" sz="1200" b="1"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4,5%</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4173688314"/>
                  </a:ext>
                </a:extLst>
              </a:tr>
              <a:tr h="287848">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50 - 70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50 - 70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2.878.000 - 4.030.000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13,5%</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C7D2"/>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7,1%</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7D2"/>
                    </a:solidFill>
                  </a:tcPr>
                </a:tc>
                <a:extLst>
                  <a:ext uri="{0D108BD9-81ED-4DB2-BD59-A6C34878D82A}">
                    <a16:rowId xmlns:a16="http://schemas.microsoft.com/office/drawing/2014/main" val="1085842248"/>
                  </a:ext>
                </a:extLst>
              </a:tr>
              <a:tr h="287848">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70 - 90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23%</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70 - 90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4.030.000 - 5.181.000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26%</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11,3%</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730293149"/>
                  </a:ext>
                </a:extLst>
              </a:tr>
              <a:tr h="287848">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90 - 120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90 - 110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5.181.000 - 6.331.000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35%</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15,6%</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1858467406"/>
                  </a:ext>
                </a:extLst>
              </a:tr>
              <a:tr h="287848">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120 - 310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35%</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110 - 140</a:t>
                      </a:r>
                      <a:endParaRPr lang="es-US" sz="1200" b="0" i="0" u="none" strike="noStrike">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6.331.000 - 8.057.000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40%</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20,8%</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754586204"/>
                  </a:ext>
                </a:extLst>
              </a:tr>
              <a:tr h="287848">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Más de 310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Más de 140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Más de 8.057.000</a:t>
                      </a:r>
                      <a:endParaRPr lang="es-US" sz="1200" b="0"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43%</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tc>
                  <a:txBody>
                    <a:bodyPr/>
                    <a:lstStyle/>
                    <a:p>
                      <a:pPr algn="ctr" fontAlgn="b">
                        <a:lnSpc>
                          <a:spcPct val="150000"/>
                        </a:lnSpc>
                      </a:pPr>
                      <a:r>
                        <a:rPr lang="es-US" sz="1200" b="1"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s-US" sz="1200" b="1" i="0" u="none" strike="noStrike" dirty="0">
                        <a:ln>
                          <a:noFill/>
                        </a:ln>
                        <a:solidFill>
                          <a:srgbClr val="00206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729" marR="9729" marT="9729"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6EA"/>
                    </a:solidFill>
                  </a:tcPr>
                </a:tc>
                <a:extLst>
                  <a:ext uri="{0D108BD9-81ED-4DB2-BD59-A6C34878D82A}">
                    <a16:rowId xmlns:a16="http://schemas.microsoft.com/office/drawing/2014/main" val="4222363328"/>
                  </a:ext>
                </a:extLst>
              </a:tr>
            </a:tbl>
          </a:graphicData>
        </a:graphic>
      </p:graphicFrame>
      <p:pic>
        <p:nvPicPr>
          <p:cNvPr id="12" name="Imagen 11">
            <a:extLst>
              <a:ext uri="{FF2B5EF4-FFF2-40B4-BE49-F238E27FC236}">
                <a16:creationId xmlns:a16="http://schemas.microsoft.com/office/drawing/2014/main" id="{6DCBD067-93F4-A680-1937-810BCFFD44D0}"/>
              </a:ext>
            </a:extLst>
          </p:cNvPr>
          <p:cNvPicPr>
            <a:picLocks noChangeAspect="1"/>
          </p:cNvPicPr>
          <p:nvPr/>
        </p:nvPicPr>
        <p:blipFill>
          <a:blip r:embed="rId5"/>
          <a:stretch>
            <a:fillRect/>
          </a:stretch>
        </p:blipFill>
        <p:spPr>
          <a:xfrm rot="5400000">
            <a:off x="9457638" y="4311554"/>
            <a:ext cx="376836" cy="249336"/>
          </a:xfrm>
          <a:prstGeom prst="rect">
            <a:avLst/>
          </a:prstGeom>
        </p:spPr>
      </p:pic>
      <p:sp>
        <p:nvSpPr>
          <p:cNvPr id="13" name="CuadroTexto 12">
            <a:extLst>
              <a:ext uri="{FF2B5EF4-FFF2-40B4-BE49-F238E27FC236}">
                <a16:creationId xmlns:a16="http://schemas.microsoft.com/office/drawing/2014/main" id="{12DC8EA8-1E2D-28CE-51AB-6946CCAB2FDD}"/>
              </a:ext>
            </a:extLst>
          </p:cNvPr>
          <p:cNvSpPr txBox="1"/>
          <p:nvPr/>
        </p:nvSpPr>
        <p:spPr>
          <a:xfrm>
            <a:off x="9866260" y="3956971"/>
            <a:ext cx="1522992" cy="1000274"/>
          </a:xfrm>
          <a:prstGeom prst="rect">
            <a:avLst/>
          </a:prstGeom>
          <a:noFill/>
        </p:spPr>
        <p:txBody>
          <a:bodyPr wrap="square" rtlCol="0">
            <a:spAutoFit/>
          </a:bodyPr>
          <a:lstStyle/>
          <a:p>
            <a:r>
              <a:rPr lang="es-CL" sz="2000" b="1" dirty="0">
                <a:solidFill>
                  <a:srgbClr val="7EC7D2"/>
                </a:solidFill>
                <a:latin typeface="Helvetica Neue" panose="02000503000000020004" pitchFamily="2" charset="0"/>
                <a:ea typeface="Helvetica Neue" panose="02000503000000020004" pitchFamily="2" charset="0"/>
                <a:cs typeface="Helvetica Neue" panose="02000503000000020004" pitchFamily="2" charset="0"/>
              </a:rPr>
              <a:t>97% </a:t>
            </a:r>
            <a:r>
              <a:rPr lang="es-CL" sz="1300"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de los contribuyentes </a:t>
            </a:r>
            <a:r>
              <a:rPr lang="es-CL" sz="1300" b="1" dirty="0">
                <a:solidFill>
                  <a:srgbClr val="023A7C"/>
                </a:solidFill>
                <a:latin typeface="Helvetica Neue" panose="02000503000000020004" pitchFamily="2" charset="0"/>
                <a:ea typeface="Helvetica Neue" panose="02000503000000020004" pitchFamily="2" charset="0"/>
                <a:cs typeface="Helvetica Neue" panose="02000503000000020004" pitchFamily="2" charset="0"/>
              </a:rPr>
              <a:t>no se verán afectados</a:t>
            </a:r>
          </a:p>
        </p:txBody>
      </p:sp>
    </p:spTree>
    <p:extLst>
      <p:ext uri="{BB962C8B-B14F-4D97-AF65-F5344CB8AC3E}">
        <p14:creationId xmlns:p14="http://schemas.microsoft.com/office/powerpoint/2010/main" val="1372683557"/>
      </p:ext>
    </p:extLst>
  </p:cSld>
  <p:clrMapOvr>
    <a:overrideClrMapping bg1="lt1" tx1="dk1" bg2="lt2" tx2="dk2" accent1="accent1" accent2="accent2" accent3="accent3" accent4="accent4" accent5="accent5" accent6="accent6" hlink="hlink" folHlink="folHlink"/>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0764D1C6-3C93-6316-E709-67F9E04D9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Rentas del trabajo: tramos de impuestos</a:t>
            </a:r>
          </a:p>
        </p:txBody>
      </p:sp>
      <p:sp>
        <p:nvSpPr>
          <p:cNvPr id="8" name="CuadroTexto 7">
            <a:extLst>
              <a:ext uri="{FF2B5EF4-FFF2-40B4-BE49-F238E27FC236}">
                <a16:creationId xmlns:a16="http://schemas.microsoft.com/office/drawing/2014/main" id="{C756CC92-5757-7500-F26E-9702C46C9E9A}"/>
              </a:ext>
            </a:extLst>
          </p:cNvPr>
          <p:cNvSpPr txBox="1"/>
          <p:nvPr/>
        </p:nvSpPr>
        <p:spPr>
          <a:xfrm>
            <a:off x="2070100" y="1502907"/>
            <a:ext cx="82296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_tradnl" sz="2400" i="0" u="none" strike="noStrike" cap="none" spc="0" normalizeH="0" baseline="0" dirty="0">
                <a:ln>
                  <a:noFill/>
                </a:ln>
                <a:solidFill>
                  <a:srgbClr val="000000"/>
                </a:solidFill>
                <a:effectLst/>
                <a:uFillTx/>
                <a:latin typeface="Helvetica Neue"/>
                <a:ea typeface="Helvetica Neue"/>
                <a:cs typeface="Helvetica Neue"/>
                <a:sym typeface="Helvetica Neue"/>
              </a:rPr>
              <a:t>Tramos y tasas </a:t>
            </a:r>
            <a:r>
              <a:rPr lang="es-ES_tradnl" sz="2400" dirty="0">
                <a:solidFill>
                  <a:srgbClr val="000000"/>
                </a:solidFill>
                <a:latin typeface="Helvetica Neue"/>
                <a:ea typeface="Helvetica Neue"/>
                <a:cs typeface="Helvetica Neue"/>
                <a:sym typeface="Helvetica Neue"/>
              </a:rPr>
              <a:t>impuesto global complementario</a:t>
            </a:r>
            <a:r>
              <a:rPr kumimoji="0" lang="es-ES_tradnl" sz="2400" i="0" u="none" strike="noStrike" cap="none" spc="0" normalizeH="0" baseline="0" dirty="0">
                <a:ln>
                  <a:noFill/>
                </a:ln>
                <a:solidFill>
                  <a:srgbClr val="000000"/>
                </a:solidFill>
                <a:effectLst/>
                <a:uFillTx/>
                <a:latin typeface="Helvetica Neue"/>
                <a:ea typeface="Helvetica Neue"/>
                <a:cs typeface="Helvetica Neue"/>
                <a:sym typeface="Helvetica Neue"/>
              </a:rPr>
              <a:t> e impuesto de segunda categoría</a:t>
            </a:r>
            <a:br>
              <a:rPr kumimoji="0" lang="es-ES_tradnl" sz="2400" i="0" u="none" strike="noStrike" cap="none" spc="0" normalizeH="0" baseline="0" dirty="0">
                <a:ln>
                  <a:noFill/>
                </a:ln>
                <a:solidFill>
                  <a:srgbClr val="000000"/>
                </a:solidFill>
                <a:effectLst/>
                <a:uFillTx/>
                <a:latin typeface="Helvetica Neue"/>
                <a:ea typeface="Helvetica Neue"/>
                <a:cs typeface="Helvetica Neue"/>
                <a:sym typeface="Helvetica Neue"/>
              </a:rPr>
            </a:br>
            <a:r>
              <a:rPr kumimoji="0" lang="es-ES_tradnl" sz="2400" i="0" u="none" strike="noStrike" cap="none" spc="0" normalizeH="0" baseline="0" dirty="0">
                <a:ln>
                  <a:noFill/>
                </a:ln>
                <a:solidFill>
                  <a:srgbClr val="000000"/>
                </a:solidFill>
                <a:effectLst/>
                <a:uFillTx/>
                <a:latin typeface="Helvetica Neue"/>
                <a:ea typeface="Helvetica Neue"/>
                <a:cs typeface="Helvetica Neue"/>
                <a:sym typeface="Helvetica Neue"/>
              </a:rPr>
              <a:t>(%)</a:t>
            </a:r>
          </a:p>
        </p:txBody>
      </p:sp>
      <p:sp>
        <p:nvSpPr>
          <p:cNvPr id="9" name="CuadroTexto 10">
            <a:extLst>
              <a:ext uri="{FF2B5EF4-FFF2-40B4-BE49-F238E27FC236}">
                <a16:creationId xmlns:a16="http://schemas.microsoft.com/office/drawing/2014/main" id="{711DD2D3-3952-486F-C35C-37B378A385E7}"/>
              </a:ext>
            </a:extLst>
          </p:cNvPr>
          <p:cNvSpPr txBox="1"/>
          <p:nvPr/>
        </p:nvSpPr>
        <p:spPr>
          <a:xfrm>
            <a:off x="8059479" y="6350289"/>
            <a:ext cx="3356619"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graphicFrame>
        <p:nvGraphicFramePr>
          <p:cNvPr id="11" name="Gráfico 10">
            <a:extLst>
              <a:ext uri="{FF2B5EF4-FFF2-40B4-BE49-F238E27FC236}">
                <a16:creationId xmlns:a16="http://schemas.microsoft.com/office/drawing/2014/main" id="{9E188A52-20E5-1CDE-A0FF-36E28FBBB166}"/>
              </a:ext>
            </a:extLst>
          </p:cNvPr>
          <p:cNvGraphicFramePr>
            <a:graphicFrameLocks/>
          </p:cNvGraphicFramePr>
          <p:nvPr>
            <p:extLst>
              <p:ext uri="{D42A27DB-BD31-4B8C-83A1-F6EECF244321}">
                <p14:modId xmlns:p14="http://schemas.microsoft.com/office/powerpoint/2010/main" val="2526035070"/>
              </p:ext>
            </p:extLst>
          </p:nvPr>
        </p:nvGraphicFramePr>
        <p:xfrm>
          <a:off x="2343954" y="2866032"/>
          <a:ext cx="8229599" cy="32432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1761830"/>
      </p:ext>
    </p:extLst>
  </p:cSld>
  <p:clrMapOvr>
    <a:overrideClrMapping bg1="lt1" tx1="dk1" bg2="lt2" tx2="dk2" accent1="accent1" accent2="accent2" accent3="accent3" accent4="accent4" accent5="accent5" accent6="accent6" hlink="hlink" folHlink="folHlink"/>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02D3E880-6C15-5211-4D73-94109EAC5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Reestructuración impuesto a la renta</a:t>
            </a:r>
          </a:p>
        </p:txBody>
      </p:sp>
      <p:sp>
        <p:nvSpPr>
          <p:cNvPr id="5" name="Flecha: hacia arriba 29">
            <a:extLst>
              <a:ext uri="{FF2B5EF4-FFF2-40B4-BE49-F238E27FC236}">
                <a16:creationId xmlns:a16="http://schemas.microsoft.com/office/drawing/2014/main" id="{6139AD4A-3C6A-C5D7-2F48-D63A5C8B5953}"/>
              </a:ext>
            </a:extLst>
          </p:cNvPr>
          <p:cNvSpPr/>
          <p:nvPr/>
        </p:nvSpPr>
        <p:spPr>
          <a:xfrm>
            <a:off x="7407101" y="2811781"/>
            <a:ext cx="205495" cy="1390552"/>
          </a:xfrm>
          <a:prstGeom prst="up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ipse 6">
            <a:extLst>
              <a:ext uri="{FF2B5EF4-FFF2-40B4-BE49-F238E27FC236}">
                <a16:creationId xmlns:a16="http://schemas.microsoft.com/office/drawing/2014/main" id="{BDCF593F-BCB9-ED8E-1560-20F31AF43981}"/>
              </a:ext>
            </a:extLst>
          </p:cNvPr>
          <p:cNvSpPr/>
          <p:nvPr/>
        </p:nvSpPr>
        <p:spPr>
          <a:xfrm>
            <a:off x="547454" y="1347181"/>
            <a:ext cx="5090501" cy="1651571"/>
          </a:xfrm>
          <a:prstGeom prst="ellipse">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p:spPr>
        <p:txBody>
          <a:bodyPr rtlCol="0" anchor="ctr"/>
          <a:lstStyle/>
          <a:p>
            <a:pPr algn="ctr"/>
            <a:r>
              <a:rPr lang="es-ES" sz="1600"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Impuestos a los ingresos del trabajo</a:t>
            </a:r>
          </a:p>
          <a:p>
            <a:pPr algn="ctr"/>
            <a:r>
              <a:rPr lang="es-ES" sz="1600"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(Impuesto de 2ª categoría y GC)</a:t>
            </a:r>
          </a:p>
          <a:p>
            <a:pPr algn="ctr"/>
            <a:r>
              <a:rPr lang="es-ES" sz="1600"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Tabla progresiva, TMM=43%</a:t>
            </a:r>
            <a:endParaRPr lang="en-US" sz="1600" kern="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Elipse 7">
            <a:extLst>
              <a:ext uri="{FF2B5EF4-FFF2-40B4-BE49-F238E27FC236}">
                <a16:creationId xmlns:a16="http://schemas.microsoft.com/office/drawing/2014/main" id="{28112700-2C2D-2B68-32ED-F3C7000533A3}"/>
              </a:ext>
            </a:extLst>
          </p:cNvPr>
          <p:cNvSpPr/>
          <p:nvPr/>
        </p:nvSpPr>
        <p:spPr>
          <a:xfrm>
            <a:off x="6887410" y="1352168"/>
            <a:ext cx="4923548" cy="1651571"/>
          </a:xfrm>
          <a:prstGeom prst="ellipse">
            <a:avLst/>
          </a:prstGeom>
          <a:gradFill flip="none" rotWithShape="1">
            <a:gsLst>
              <a:gs pos="0">
                <a:srgbClr val="002060"/>
              </a:gs>
              <a:gs pos="50000">
                <a:srgbClr val="0070C0"/>
              </a:gs>
              <a:gs pos="100000">
                <a:schemeClr val="accent1">
                  <a:lumMod val="75000"/>
                </a:schemeClr>
              </a:gs>
            </a:gsLst>
            <a:lin ang="162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Impuestos a los ingresos del capital</a:t>
            </a:r>
          </a:p>
          <a:p>
            <a:pPr algn="ctr"/>
            <a:r>
              <a:rPr lang="es-E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(Nuevo impuesto a las rentas  del capital)</a:t>
            </a:r>
          </a:p>
          <a:p>
            <a:pPr algn="ctr"/>
            <a:r>
              <a:rPr lang="es-E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22%</a:t>
            </a:r>
            <a:endPar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CuadroTexto 8">
            <a:extLst>
              <a:ext uri="{FF2B5EF4-FFF2-40B4-BE49-F238E27FC236}">
                <a16:creationId xmlns:a16="http://schemas.microsoft.com/office/drawing/2014/main" id="{14CED15E-5F0C-AA48-B503-23546511A953}"/>
              </a:ext>
            </a:extLst>
          </p:cNvPr>
          <p:cNvSpPr txBox="1"/>
          <p:nvPr/>
        </p:nvSpPr>
        <p:spPr>
          <a:xfrm>
            <a:off x="3308054" y="4202332"/>
            <a:ext cx="1951575" cy="664012"/>
          </a:xfrm>
          <a:prstGeom prst="flowChartAlternateProcess">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p:spPr>
        <p:txBody>
          <a:bodyPr rtlCol="0" anchor="ctr"/>
          <a:lstStyle>
            <a:defPPr>
              <a:defRPr lang="es-CL"/>
            </a:defPPr>
            <a:lvl1pPr algn="ctr">
              <a:defRPr sz="1600" kern="0">
                <a:solidFill>
                  <a:prstClr val="white"/>
                </a:solidFill>
                <a:latin typeface="Calibri" panose="020F0502020204030204"/>
              </a:defRPr>
            </a:lvl1pPr>
          </a:lstStyle>
          <a:p>
            <a:r>
              <a:rPr lang="es-ES" dirty="0">
                <a:latin typeface="Helvetica Neue" panose="02000503000000020004" pitchFamily="2" charset="0"/>
                <a:ea typeface="Helvetica Neue" panose="02000503000000020004" pitchFamily="2" charset="0"/>
                <a:cs typeface="Helvetica Neue" panose="02000503000000020004" pitchFamily="2" charset="0"/>
              </a:rPr>
              <a:t>Remuneraciones</a:t>
            </a:r>
          </a:p>
          <a:p>
            <a:endParaRPr lang="es-E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CuadroTexto 9">
            <a:extLst>
              <a:ext uri="{FF2B5EF4-FFF2-40B4-BE49-F238E27FC236}">
                <a16:creationId xmlns:a16="http://schemas.microsoft.com/office/drawing/2014/main" id="{C5EA56C1-1FB3-21B5-D1BE-97BA01E4F001}"/>
              </a:ext>
            </a:extLst>
          </p:cNvPr>
          <p:cNvSpPr txBox="1"/>
          <p:nvPr/>
        </p:nvSpPr>
        <p:spPr>
          <a:xfrm>
            <a:off x="6932374" y="4227048"/>
            <a:ext cx="1388676" cy="683689"/>
          </a:xfrm>
          <a:prstGeom prst="flowChartAlternateProcess">
            <a:avLst/>
          </a:prstGeom>
          <a:gradFill flip="none" rotWithShape="1">
            <a:gsLst>
              <a:gs pos="0">
                <a:srgbClr val="002060"/>
              </a:gs>
              <a:gs pos="50000">
                <a:srgbClr val="0070C0"/>
              </a:gs>
              <a:gs pos="100000">
                <a:schemeClr val="accent1">
                  <a:lumMod val="75000"/>
                </a:schemeClr>
              </a:gs>
            </a:gsLst>
            <a:lin ang="162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es-CL"/>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500" dirty="0">
                <a:latin typeface="Helvetica Neue" panose="02000503000000020004" pitchFamily="2" charset="0"/>
                <a:ea typeface="Helvetica Neue" panose="02000503000000020004" pitchFamily="2" charset="0"/>
                <a:cs typeface="Helvetica Neue" panose="02000503000000020004" pitchFamily="2" charset="0"/>
              </a:rPr>
              <a:t>Dividendos</a:t>
            </a:r>
          </a:p>
          <a:p>
            <a:endParaRPr lang="en-US" sz="1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CuadroTexto 10">
            <a:extLst>
              <a:ext uri="{FF2B5EF4-FFF2-40B4-BE49-F238E27FC236}">
                <a16:creationId xmlns:a16="http://schemas.microsoft.com/office/drawing/2014/main" id="{E75F4A6E-DA93-E76F-A9B1-5B25610B5710}"/>
              </a:ext>
            </a:extLst>
          </p:cNvPr>
          <p:cNvSpPr txBox="1"/>
          <p:nvPr/>
        </p:nvSpPr>
        <p:spPr>
          <a:xfrm>
            <a:off x="1894671" y="4203440"/>
            <a:ext cx="1325481" cy="664012"/>
          </a:xfrm>
          <a:prstGeom prst="flowChartAlternateProcess">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p:spPr>
        <p:txBody>
          <a:bodyPr rtlCol="0" anchor="ctr"/>
          <a:lstStyle>
            <a:defPPr>
              <a:defRPr lang="es-CL"/>
            </a:defPPr>
            <a:lvl1pPr algn="ctr">
              <a:defRPr sz="1600" kern="0">
                <a:solidFill>
                  <a:prstClr val="white"/>
                </a:solidFill>
                <a:latin typeface="Calibri" panose="020F0502020204030204"/>
              </a:defRPr>
            </a:lvl1pPr>
          </a:lstStyle>
          <a:p>
            <a:r>
              <a:rPr lang="es-ES" dirty="0">
                <a:latin typeface="Helvetica Neue" panose="02000503000000020004" pitchFamily="2" charset="0"/>
                <a:ea typeface="Helvetica Neue" panose="02000503000000020004" pitchFamily="2" charset="0"/>
                <a:cs typeface="Helvetica Neue" panose="02000503000000020004" pitchFamily="2" charset="0"/>
              </a:rPr>
              <a:t>Honorarios</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CuadroTexto 11">
            <a:extLst>
              <a:ext uri="{FF2B5EF4-FFF2-40B4-BE49-F238E27FC236}">
                <a16:creationId xmlns:a16="http://schemas.microsoft.com/office/drawing/2014/main" id="{372CCB96-9605-23A2-192A-F3E228379BDD}"/>
              </a:ext>
            </a:extLst>
          </p:cNvPr>
          <p:cNvSpPr txBox="1"/>
          <p:nvPr/>
        </p:nvSpPr>
        <p:spPr>
          <a:xfrm>
            <a:off x="213188" y="4223053"/>
            <a:ext cx="1579883" cy="646986"/>
          </a:xfrm>
          <a:prstGeom prst="flowChartAlternateProcess">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p:spPr>
        <p:txBody>
          <a:bodyPr rtlCol="0" anchor="ctr"/>
          <a:lstStyle>
            <a:defPPr>
              <a:defRPr lang="es-CL"/>
            </a:defPPr>
            <a:lvl1pPr algn="ctr">
              <a:defRPr sz="1600" kern="0">
                <a:solidFill>
                  <a:prstClr val="white"/>
                </a:solidFill>
                <a:latin typeface="Calibri" panose="020F0502020204030204"/>
              </a:defRPr>
            </a:lvl1pPr>
          </a:lstStyle>
          <a:p>
            <a:r>
              <a:rPr lang="es-ES" dirty="0">
                <a:latin typeface="Helvetica Neue" panose="02000503000000020004" pitchFamily="2" charset="0"/>
                <a:ea typeface="Helvetica Neue" panose="02000503000000020004" pitchFamily="2" charset="0"/>
                <a:cs typeface="Helvetica Neue" panose="02000503000000020004" pitchFamily="2" charset="0"/>
              </a:rPr>
              <a:t>Servicios Profesionales</a:t>
            </a:r>
          </a:p>
        </p:txBody>
      </p:sp>
      <p:sp>
        <p:nvSpPr>
          <p:cNvPr id="14" name="CuadroTexto 13">
            <a:extLst>
              <a:ext uri="{FF2B5EF4-FFF2-40B4-BE49-F238E27FC236}">
                <a16:creationId xmlns:a16="http://schemas.microsoft.com/office/drawing/2014/main" id="{98DE6C91-A514-7161-7625-4AF6B30A4D8A}"/>
              </a:ext>
            </a:extLst>
          </p:cNvPr>
          <p:cNvSpPr txBox="1"/>
          <p:nvPr/>
        </p:nvSpPr>
        <p:spPr>
          <a:xfrm>
            <a:off x="8366813" y="4212159"/>
            <a:ext cx="1318069" cy="708264"/>
          </a:xfrm>
          <a:prstGeom prst="flowChartAlternateProcess">
            <a:avLst/>
          </a:prstGeom>
          <a:gradFill flip="none" rotWithShape="1">
            <a:gsLst>
              <a:gs pos="0">
                <a:srgbClr val="002060"/>
              </a:gs>
              <a:gs pos="50000">
                <a:srgbClr val="0070C0"/>
              </a:gs>
              <a:gs pos="100000">
                <a:schemeClr val="accent1">
                  <a:lumMod val="75000"/>
                </a:schemeClr>
              </a:gs>
            </a:gsLst>
            <a:lin ang="162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es-CL"/>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Ganancias de Capital</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CuadroTexto 14">
            <a:extLst>
              <a:ext uri="{FF2B5EF4-FFF2-40B4-BE49-F238E27FC236}">
                <a16:creationId xmlns:a16="http://schemas.microsoft.com/office/drawing/2014/main" id="{42EBDEA4-7C48-26AF-5F92-F66D419D3F82}"/>
              </a:ext>
            </a:extLst>
          </p:cNvPr>
          <p:cNvSpPr txBox="1"/>
          <p:nvPr/>
        </p:nvSpPr>
        <p:spPr>
          <a:xfrm>
            <a:off x="9755489" y="4202473"/>
            <a:ext cx="1141915" cy="708264"/>
          </a:xfrm>
          <a:prstGeom prst="flowChartAlternateProcess">
            <a:avLst/>
          </a:prstGeom>
          <a:gradFill flip="none" rotWithShape="1">
            <a:gsLst>
              <a:gs pos="0">
                <a:schemeClr val="accent1">
                  <a:lumMod val="60000"/>
                  <a:lumOff val="40000"/>
                </a:schemeClr>
              </a:gs>
              <a:gs pos="50000">
                <a:srgbClr val="0070C0"/>
              </a:gs>
              <a:gs pos="100000">
                <a:schemeClr val="accent1">
                  <a:lumMod val="75000"/>
                </a:schemeClr>
              </a:gs>
            </a:gsLst>
            <a:lin ang="162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es-CL"/>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Arriendos</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CuadroTexto 15">
            <a:extLst>
              <a:ext uri="{FF2B5EF4-FFF2-40B4-BE49-F238E27FC236}">
                <a16:creationId xmlns:a16="http://schemas.microsoft.com/office/drawing/2014/main" id="{6D9465EB-89B1-244F-2FF5-BA8E44C0F1DE}"/>
              </a:ext>
            </a:extLst>
          </p:cNvPr>
          <p:cNvSpPr txBox="1"/>
          <p:nvPr/>
        </p:nvSpPr>
        <p:spPr>
          <a:xfrm>
            <a:off x="10968012" y="4215019"/>
            <a:ext cx="1108630" cy="708264"/>
          </a:xfrm>
          <a:prstGeom prst="flowChartAlternateProcess">
            <a:avLst/>
          </a:prstGeom>
          <a:gradFill flip="none" rotWithShape="1">
            <a:gsLst>
              <a:gs pos="0">
                <a:srgbClr val="00B0F0"/>
              </a:gs>
              <a:gs pos="50000">
                <a:srgbClr val="0070C0"/>
              </a:gs>
              <a:gs pos="100000">
                <a:schemeClr val="accent1">
                  <a:lumMod val="75000"/>
                </a:schemeClr>
              </a:gs>
            </a:gsLst>
            <a:lin ang="162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es-CL"/>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Intereses</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Flecha: hacia arriba 18">
            <a:extLst>
              <a:ext uri="{FF2B5EF4-FFF2-40B4-BE49-F238E27FC236}">
                <a16:creationId xmlns:a16="http://schemas.microsoft.com/office/drawing/2014/main" id="{18F78084-7E25-087A-78AA-FE973F73006D}"/>
              </a:ext>
            </a:extLst>
          </p:cNvPr>
          <p:cNvSpPr/>
          <p:nvPr/>
        </p:nvSpPr>
        <p:spPr>
          <a:xfrm>
            <a:off x="3896261" y="3054463"/>
            <a:ext cx="226032" cy="1133638"/>
          </a:xfrm>
          <a:prstGeom prst="up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adroTexto 18">
            <a:extLst>
              <a:ext uri="{FF2B5EF4-FFF2-40B4-BE49-F238E27FC236}">
                <a16:creationId xmlns:a16="http://schemas.microsoft.com/office/drawing/2014/main" id="{4A60374D-3B1D-478A-11FA-80A010B2F22C}"/>
              </a:ext>
            </a:extLst>
          </p:cNvPr>
          <p:cNvSpPr txBox="1"/>
          <p:nvPr/>
        </p:nvSpPr>
        <p:spPr>
          <a:xfrm>
            <a:off x="451667" y="5385439"/>
            <a:ext cx="8920538" cy="1200329"/>
          </a:xfrm>
          <a:prstGeom prst="rect">
            <a:avLst/>
          </a:prstGeom>
          <a:solidFill>
            <a:schemeClr val="accent3">
              <a:lumMod val="20000"/>
              <a:lumOff val="80000"/>
            </a:schemeClr>
          </a:solidFill>
          <a:ln w="22225">
            <a:solidFill>
              <a:schemeClr val="accent1">
                <a:shade val="50000"/>
              </a:schemeClr>
            </a:solidFill>
            <a:prstDash val="lgDash"/>
          </a:ln>
        </p:spPr>
        <p:txBody>
          <a:bodyPr wrap="square" rtlCol="0">
            <a:spAutoFit/>
          </a:bodyPr>
          <a:lstStyle/>
          <a:p>
            <a:r>
              <a:rPr lang="es-ES" dirty="0">
                <a:latin typeface="Helvetica Neue" panose="02000503000000020004" pitchFamily="2" charset="0"/>
                <a:ea typeface="Helvetica Neue" panose="02000503000000020004" pitchFamily="2" charset="0"/>
                <a:cs typeface="Helvetica Neue" panose="02000503000000020004" pitchFamily="2" charset="0"/>
              </a:rPr>
              <a:t>IVA</a:t>
            </a:r>
          </a:p>
          <a:p>
            <a:r>
              <a:rPr lang="es-ES" dirty="0">
                <a:latin typeface="Helvetica Neue" panose="02000503000000020004" pitchFamily="2" charset="0"/>
                <a:ea typeface="Helvetica Neue" panose="02000503000000020004" pitchFamily="2" charset="0"/>
                <a:cs typeface="Helvetica Neue" panose="02000503000000020004" pitchFamily="2" charset="0"/>
              </a:rPr>
              <a:t>19%</a:t>
            </a:r>
          </a:p>
          <a:p>
            <a:endParaRPr lang="es-ES"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CuadroTexto 19">
            <a:extLst>
              <a:ext uri="{FF2B5EF4-FFF2-40B4-BE49-F238E27FC236}">
                <a16:creationId xmlns:a16="http://schemas.microsoft.com/office/drawing/2014/main" id="{CB46D9D0-4571-48B6-5AA9-121D859F6B55}"/>
              </a:ext>
            </a:extLst>
          </p:cNvPr>
          <p:cNvSpPr txBox="1"/>
          <p:nvPr/>
        </p:nvSpPr>
        <p:spPr>
          <a:xfrm>
            <a:off x="5938804" y="5264271"/>
            <a:ext cx="5896513" cy="1477328"/>
          </a:xfrm>
          <a:prstGeom prst="rect">
            <a:avLst/>
          </a:prstGeom>
          <a:solidFill>
            <a:schemeClr val="accent3">
              <a:lumMod val="20000"/>
              <a:lumOff val="80000"/>
            </a:schemeClr>
          </a:solidFill>
          <a:ln w="22225">
            <a:solidFill>
              <a:schemeClr val="accent1">
                <a:shade val="50000"/>
              </a:schemeClr>
            </a:solidFill>
            <a:prstDash val="solid"/>
          </a:ln>
        </p:spPr>
        <p:txBody>
          <a:bodyPr wrap="square" rtlCol="0">
            <a:spAutoFit/>
          </a:bodyPr>
          <a:lstStyle/>
          <a:p>
            <a:pPr algn="r"/>
            <a:endParaRPr lang="es-ES" dirty="0">
              <a:latin typeface="Helvetica Neue" panose="02000503000000020004" pitchFamily="2" charset="0"/>
              <a:ea typeface="Helvetica Neue" panose="02000503000000020004" pitchFamily="2" charset="0"/>
              <a:cs typeface="Helvetica Neue" panose="02000503000000020004" pitchFamily="2" charset="0"/>
            </a:endParaRPr>
          </a:p>
          <a:p>
            <a:pPr algn="r"/>
            <a:endParaRPr lang="es-ES" dirty="0">
              <a:latin typeface="Helvetica Neue" panose="02000503000000020004" pitchFamily="2" charset="0"/>
              <a:ea typeface="Helvetica Neue" panose="02000503000000020004" pitchFamily="2" charset="0"/>
              <a:cs typeface="Helvetica Neue" panose="02000503000000020004" pitchFamily="2" charset="0"/>
            </a:endParaRPr>
          </a:p>
          <a:p>
            <a:pPr algn="r"/>
            <a:endParaRPr lang="es-ES" dirty="0">
              <a:latin typeface="Helvetica Neue" panose="02000503000000020004" pitchFamily="2" charset="0"/>
              <a:ea typeface="Helvetica Neue" panose="02000503000000020004" pitchFamily="2" charset="0"/>
              <a:cs typeface="Helvetica Neue" panose="02000503000000020004" pitchFamily="2" charset="0"/>
            </a:endParaRPr>
          </a:p>
          <a:p>
            <a:pPr marL="9525" algn="r"/>
            <a:r>
              <a:rPr lang="es-ES" dirty="0">
                <a:latin typeface="Helvetica Neue" panose="02000503000000020004" pitchFamily="2" charset="0"/>
                <a:ea typeface="Helvetica Neue" panose="02000503000000020004" pitchFamily="2" charset="0"/>
                <a:cs typeface="Helvetica Neue" panose="02000503000000020004" pitchFamily="2" charset="0"/>
              </a:rPr>
              <a:t>IMPUESTO A LA RENTA COPORATIVA (1ª Categoría)</a:t>
            </a:r>
          </a:p>
          <a:p>
            <a:pPr marL="9525" algn="r"/>
            <a:r>
              <a:rPr lang="es-ES" dirty="0">
                <a:latin typeface="Helvetica Neue" panose="02000503000000020004" pitchFamily="2" charset="0"/>
                <a:ea typeface="Helvetica Neue" panose="02000503000000020004" pitchFamily="2" charset="0"/>
                <a:cs typeface="Helvetica Neue" panose="02000503000000020004" pitchFamily="2" charset="0"/>
              </a:rPr>
              <a:t>25%</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Flecha: hacia abajo 25">
            <a:extLst>
              <a:ext uri="{FF2B5EF4-FFF2-40B4-BE49-F238E27FC236}">
                <a16:creationId xmlns:a16="http://schemas.microsoft.com/office/drawing/2014/main" id="{765EB94B-0662-1C8E-AFBC-07D832B2646C}"/>
              </a:ext>
            </a:extLst>
          </p:cNvPr>
          <p:cNvSpPr/>
          <p:nvPr/>
        </p:nvSpPr>
        <p:spPr>
          <a:xfrm>
            <a:off x="852299" y="4891829"/>
            <a:ext cx="220381" cy="475166"/>
          </a:xfrm>
          <a:prstGeom prst="down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echa: curvada hacia abajo 26">
            <a:extLst>
              <a:ext uri="{FF2B5EF4-FFF2-40B4-BE49-F238E27FC236}">
                <a16:creationId xmlns:a16="http://schemas.microsoft.com/office/drawing/2014/main" id="{7C2A551D-50F6-3309-E7F3-42F08B78F68E}"/>
              </a:ext>
            </a:extLst>
          </p:cNvPr>
          <p:cNvSpPr/>
          <p:nvPr/>
        </p:nvSpPr>
        <p:spPr>
          <a:xfrm rot="10800000">
            <a:off x="5069839" y="2650598"/>
            <a:ext cx="2156149" cy="646986"/>
          </a:xfrm>
          <a:prstGeom prst="curved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3" name="CuadroTexto 22">
            <a:extLst>
              <a:ext uri="{FF2B5EF4-FFF2-40B4-BE49-F238E27FC236}">
                <a16:creationId xmlns:a16="http://schemas.microsoft.com/office/drawing/2014/main" id="{B057934E-C4BA-680D-2ABA-47EF95A321B2}"/>
              </a:ext>
            </a:extLst>
          </p:cNvPr>
          <p:cNvSpPr txBox="1"/>
          <p:nvPr/>
        </p:nvSpPr>
        <p:spPr>
          <a:xfrm>
            <a:off x="7254473" y="3801816"/>
            <a:ext cx="528692" cy="276999"/>
          </a:xfrm>
          <a:prstGeom prst="rect">
            <a:avLst/>
          </a:prstGeom>
          <a:solidFill>
            <a:schemeClr val="accent4">
              <a:lumMod val="75000"/>
            </a:schemeClr>
          </a:solidFill>
          <a:ln>
            <a:noFill/>
          </a:ln>
        </p:spPr>
        <p:txBody>
          <a:bodyPr wrap="square" rtlCol="0">
            <a:spAutoFit/>
          </a:bodyPr>
          <a:lstStyle>
            <a:defPPr>
              <a:defRPr lang="es-CL"/>
            </a:defPPr>
            <a:lvl1pPr>
              <a:defRPr sz="1200"/>
            </a:lvl1pPr>
          </a:lstStyle>
          <a:p>
            <a:r>
              <a:rPr lang="es-ES" dirty="0">
                <a:latin typeface="Helvetica Neue" panose="02000503000000020004" pitchFamily="2" charset="0"/>
                <a:ea typeface="Helvetica Neue" panose="02000503000000020004" pitchFamily="2" charset="0"/>
                <a:cs typeface="Helvetica Neue" panose="02000503000000020004" pitchFamily="2" charset="0"/>
              </a:rPr>
              <a:t>S1</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CuadroTexto 23">
            <a:extLst>
              <a:ext uri="{FF2B5EF4-FFF2-40B4-BE49-F238E27FC236}">
                <a16:creationId xmlns:a16="http://schemas.microsoft.com/office/drawing/2014/main" id="{6F3D50A1-3BDE-5235-560F-525FE7A4964E}"/>
              </a:ext>
            </a:extLst>
          </p:cNvPr>
          <p:cNvSpPr txBox="1"/>
          <p:nvPr/>
        </p:nvSpPr>
        <p:spPr>
          <a:xfrm>
            <a:off x="7257698" y="3430855"/>
            <a:ext cx="528693" cy="276999"/>
          </a:xfrm>
          <a:prstGeom prst="rect">
            <a:avLst/>
          </a:prstGeom>
          <a:solidFill>
            <a:schemeClr val="accent4">
              <a:lumMod val="75000"/>
            </a:schemeClr>
          </a:solidFill>
          <a:ln>
            <a:noFill/>
          </a:ln>
        </p:spPr>
        <p:txBody>
          <a:bodyPr wrap="square" rtlCol="0">
            <a:spAutoFit/>
          </a:bodyPr>
          <a:lstStyle/>
          <a:p>
            <a:r>
              <a:rPr lang="es-ES" sz="1200" dirty="0">
                <a:latin typeface="Helvetica Neue" panose="02000503000000020004" pitchFamily="2" charset="0"/>
                <a:ea typeface="Helvetica Neue" panose="02000503000000020004" pitchFamily="2" charset="0"/>
                <a:cs typeface="Helvetica Neue" panose="02000503000000020004" pitchFamily="2" charset="0"/>
              </a:rPr>
              <a:t>S2</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Flecha: hacia arriba 30">
            <a:extLst>
              <a:ext uri="{FF2B5EF4-FFF2-40B4-BE49-F238E27FC236}">
                <a16:creationId xmlns:a16="http://schemas.microsoft.com/office/drawing/2014/main" id="{B2793941-0B77-2DB0-C5E6-A91BDFA82DF2}"/>
              </a:ext>
            </a:extLst>
          </p:cNvPr>
          <p:cNvSpPr/>
          <p:nvPr/>
        </p:nvSpPr>
        <p:spPr>
          <a:xfrm>
            <a:off x="3604808" y="4910737"/>
            <a:ext cx="220381" cy="640080"/>
          </a:xfrm>
          <a:prstGeom prst="up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a:extLst>
              <a:ext uri="{FF2B5EF4-FFF2-40B4-BE49-F238E27FC236}">
                <a16:creationId xmlns:a16="http://schemas.microsoft.com/office/drawing/2014/main" id="{E7BF91DC-D37E-FF58-F4C6-BE95E3C719CE}"/>
              </a:ext>
            </a:extLst>
          </p:cNvPr>
          <p:cNvSpPr txBox="1"/>
          <p:nvPr/>
        </p:nvSpPr>
        <p:spPr>
          <a:xfrm>
            <a:off x="5383867" y="3316028"/>
            <a:ext cx="1577938" cy="369332"/>
          </a:xfrm>
          <a:prstGeom prst="rect">
            <a:avLst/>
          </a:prstGeom>
          <a:noFill/>
        </p:spPr>
        <p:txBody>
          <a:bodyPr wrap="square" rtlCol="0">
            <a:spAutoFit/>
          </a:bodyPr>
          <a:lstStyle/>
          <a:p>
            <a:r>
              <a:rPr lang="es-ES" dirty="0">
                <a:latin typeface="Helvetica Neue" panose="02000503000000020004" pitchFamily="2" charset="0"/>
                <a:ea typeface="Helvetica Neue" panose="02000503000000020004" pitchFamily="2" charset="0"/>
                <a:cs typeface="Helvetica Neue" panose="02000503000000020004" pitchFamily="2" charset="0"/>
              </a:rPr>
              <a:t>Base exenta</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7" name="Flecha: hacia arriba 18">
            <a:extLst>
              <a:ext uri="{FF2B5EF4-FFF2-40B4-BE49-F238E27FC236}">
                <a16:creationId xmlns:a16="http://schemas.microsoft.com/office/drawing/2014/main" id="{7BB68246-2819-78CB-5653-B4031A6DEB6F}"/>
              </a:ext>
            </a:extLst>
          </p:cNvPr>
          <p:cNvSpPr/>
          <p:nvPr/>
        </p:nvSpPr>
        <p:spPr>
          <a:xfrm>
            <a:off x="2349144" y="3054463"/>
            <a:ext cx="226032" cy="1133638"/>
          </a:xfrm>
          <a:prstGeom prst="up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echa: hacia arriba 22">
            <a:extLst>
              <a:ext uri="{FF2B5EF4-FFF2-40B4-BE49-F238E27FC236}">
                <a16:creationId xmlns:a16="http://schemas.microsoft.com/office/drawing/2014/main" id="{8CB69F40-81DB-1463-4806-7610F42B7467}"/>
              </a:ext>
            </a:extLst>
          </p:cNvPr>
          <p:cNvSpPr/>
          <p:nvPr/>
        </p:nvSpPr>
        <p:spPr>
          <a:xfrm>
            <a:off x="8876584" y="3021163"/>
            <a:ext cx="257710" cy="1160480"/>
          </a:xfrm>
          <a:prstGeom prst="up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echa: hacia arriba 22">
            <a:extLst>
              <a:ext uri="{FF2B5EF4-FFF2-40B4-BE49-F238E27FC236}">
                <a16:creationId xmlns:a16="http://schemas.microsoft.com/office/drawing/2014/main" id="{498F119B-643C-A28E-CF56-6F9816E5542F}"/>
              </a:ext>
            </a:extLst>
          </p:cNvPr>
          <p:cNvSpPr/>
          <p:nvPr/>
        </p:nvSpPr>
        <p:spPr>
          <a:xfrm>
            <a:off x="7951174" y="3041852"/>
            <a:ext cx="257710" cy="1160480"/>
          </a:xfrm>
          <a:prstGeom prst="up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abla 5">
            <a:extLst>
              <a:ext uri="{FF2B5EF4-FFF2-40B4-BE49-F238E27FC236}">
                <a16:creationId xmlns:a16="http://schemas.microsoft.com/office/drawing/2014/main" id="{67D48224-98CB-D21E-7E91-2509405EB00C}"/>
              </a:ext>
            </a:extLst>
          </p:cNvPr>
          <p:cNvGraphicFramePr>
            <a:graphicFrameLocks noGrp="1"/>
          </p:cNvGraphicFramePr>
          <p:nvPr>
            <p:extLst>
              <p:ext uri="{D42A27DB-BD31-4B8C-83A1-F6EECF244321}">
                <p14:modId xmlns:p14="http://schemas.microsoft.com/office/powerpoint/2010/main" val="1615016598"/>
              </p:ext>
            </p:extLst>
          </p:nvPr>
        </p:nvGraphicFramePr>
        <p:xfrm>
          <a:off x="2787206" y="5547571"/>
          <a:ext cx="6318608" cy="544292"/>
        </p:xfrm>
        <a:graphic>
          <a:graphicData uri="http://schemas.openxmlformats.org/drawingml/2006/table">
            <a:tbl>
              <a:tblPr firstRow="1" bandRow="1">
                <a:effectLst/>
                <a:tableStyleId>{5C22544A-7EE6-4342-B048-85BDC9FD1C3A}</a:tableStyleId>
              </a:tblPr>
              <a:tblGrid>
                <a:gridCol w="3159304">
                  <a:extLst>
                    <a:ext uri="{9D8B030D-6E8A-4147-A177-3AD203B41FA5}">
                      <a16:colId xmlns:a16="http://schemas.microsoft.com/office/drawing/2014/main" val="3080235665"/>
                    </a:ext>
                  </a:extLst>
                </a:gridCol>
                <a:gridCol w="3159304">
                  <a:extLst>
                    <a:ext uri="{9D8B030D-6E8A-4147-A177-3AD203B41FA5}">
                      <a16:colId xmlns:a16="http://schemas.microsoft.com/office/drawing/2014/main" val="1306763682"/>
                    </a:ext>
                  </a:extLst>
                </a:gridCol>
              </a:tblGrid>
              <a:tr h="544292">
                <a:tc>
                  <a:txBody>
                    <a:bodyPr/>
                    <a:lstStyle/>
                    <a:p>
                      <a:pPr algn="ctr"/>
                      <a:r>
                        <a:rPr lang="es-ES" sz="1600" dirty="0"/>
                        <a:t>Costos laborales</a:t>
                      </a:r>
                      <a:endParaRPr lang="en-US" sz="1600" dirty="0"/>
                    </a:p>
                  </a:txBody>
                  <a:tcPr>
                    <a:gradFill>
                      <a:gsLst>
                        <a:gs pos="0">
                          <a:srgbClr val="70AD47">
                            <a:lumMod val="67000"/>
                          </a:srgbClr>
                        </a:gs>
                        <a:gs pos="48000">
                          <a:srgbClr val="70AD47">
                            <a:lumMod val="97000"/>
                            <a:lumOff val="3000"/>
                          </a:srgbClr>
                        </a:gs>
                        <a:gs pos="100000">
                          <a:srgbClr val="70AD47">
                            <a:lumMod val="60000"/>
                            <a:lumOff val="40000"/>
                          </a:srgbClr>
                        </a:gs>
                      </a:gsLst>
                      <a:lin ang="16200000" scaled="1"/>
                    </a:gradFill>
                  </a:tcPr>
                </a:tc>
                <a:tc>
                  <a:txBody>
                    <a:bodyPr/>
                    <a:lstStyle/>
                    <a:p>
                      <a:pPr algn="ctr"/>
                      <a:r>
                        <a:rPr lang="es-ES" sz="16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Utilidades</a:t>
                      </a:r>
                    </a:p>
                    <a:p>
                      <a:pPr algn="ctr"/>
                      <a:endParaRPr lang="en-US" dirty="0">
                        <a:solidFill>
                          <a:schemeClr val="tx1"/>
                        </a:solidFill>
                      </a:endParaRPr>
                    </a:p>
                  </a:txBody>
                  <a:tcPr>
                    <a:gradFill>
                      <a:gsLst>
                        <a:gs pos="0">
                          <a:srgbClr val="002060"/>
                        </a:gs>
                        <a:gs pos="48000">
                          <a:srgbClr val="0070C0"/>
                        </a:gs>
                        <a:gs pos="100000">
                          <a:schemeClr val="accent1">
                            <a:lumMod val="75000"/>
                          </a:schemeClr>
                        </a:gs>
                      </a:gsLst>
                      <a:lin ang="16200000" scaled="1"/>
                    </a:gradFill>
                  </a:tcPr>
                </a:tc>
                <a:extLst>
                  <a:ext uri="{0D108BD9-81ED-4DB2-BD59-A6C34878D82A}">
                    <a16:rowId xmlns:a16="http://schemas.microsoft.com/office/drawing/2014/main" val="3666178288"/>
                  </a:ext>
                </a:extLst>
              </a:tr>
            </a:tbl>
          </a:graphicData>
        </a:graphic>
      </p:graphicFrame>
      <p:sp>
        <p:nvSpPr>
          <p:cNvPr id="32" name="Flecha: hacia arriba 31">
            <a:extLst>
              <a:ext uri="{FF2B5EF4-FFF2-40B4-BE49-F238E27FC236}">
                <a16:creationId xmlns:a16="http://schemas.microsoft.com/office/drawing/2014/main" id="{92FEA1C6-479F-5C38-A72C-B5C42E6CCBC8}"/>
              </a:ext>
            </a:extLst>
          </p:cNvPr>
          <p:cNvSpPr/>
          <p:nvPr/>
        </p:nvSpPr>
        <p:spPr>
          <a:xfrm>
            <a:off x="7649000" y="4914642"/>
            <a:ext cx="247089" cy="629509"/>
          </a:xfrm>
          <a:prstGeom prst="upArrow">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7718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a:extLst>
              <a:ext uri="{FF2B5EF4-FFF2-40B4-BE49-F238E27FC236}">
                <a16:creationId xmlns:a16="http://schemas.microsoft.com/office/drawing/2014/main" id="{72B9BD97-093B-6D7D-E202-2B272A2CA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25648"/>
            <a:ext cx="12122791" cy="6858000"/>
          </a:xfrm>
          <a:prstGeom prst="rect">
            <a:avLst/>
          </a:prstGeom>
        </p:spPr>
      </p:pic>
      <p:sp>
        <p:nvSpPr>
          <p:cNvPr id="122" name="Reforma Constitucional que modifica…"/>
          <p:cNvSpPr txBox="1"/>
          <p:nvPr/>
        </p:nvSpPr>
        <p:spPr>
          <a:xfrm>
            <a:off x="585627" y="1758188"/>
            <a:ext cx="10510463" cy="128240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Costos de cumplimiento, incentivos a la productividad, y beneficios a la clase media </a:t>
            </a:r>
          </a:p>
        </p:txBody>
      </p:sp>
    </p:spTree>
    <p:extLst>
      <p:ext uri="{BB962C8B-B14F-4D97-AF65-F5344CB8AC3E}">
        <p14:creationId xmlns:p14="http://schemas.microsoft.com/office/powerpoint/2010/main" val="43788592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Aplicación&#10;&#10;Descripción generada automáticamente">
            <a:extLst>
              <a:ext uri="{FF2B5EF4-FFF2-40B4-BE49-F238E27FC236}">
                <a16:creationId xmlns:a16="http://schemas.microsoft.com/office/drawing/2014/main" id="{2C9612DF-BB58-FAB5-1D8A-B374476A1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59362"/>
            <a:ext cx="10029335"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Reducción de costos de cumplimiento</a:t>
            </a:r>
          </a:p>
        </p:txBody>
      </p:sp>
      <p:sp>
        <p:nvSpPr>
          <p:cNvPr id="20" name="CuadroTexto 19">
            <a:extLst>
              <a:ext uri="{FF2B5EF4-FFF2-40B4-BE49-F238E27FC236}">
                <a16:creationId xmlns:a16="http://schemas.microsoft.com/office/drawing/2014/main" id="{C7110E2E-24E8-437A-C028-8B4AEE6F4768}"/>
              </a:ext>
            </a:extLst>
          </p:cNvPr>
          <p:cNvSpPr txBox="1"/>
          <p:nvPr/>
        </p:nvSpPr>
        <p:spPr>
          <a:xfrm>
            <a:off x="657547" y="1659935"/>
            <a:ext cx="10274156"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_tradnl" sz="2200" b="1" dirty="0">
                <a:solidFill>
                  <a:srgbClr val="000000"/>
                </a:solidFill>
                <a:latin typeface="Helvetica Neue Light"/>
                <a:ea typeface="Helvetica Neue"/>
                <a:cs typeface="Helvetica Neue"/>
                <a:sym typeface="Helvetica Neue"/>
              </a:rPr>
              <a:t>Disminución de líneas de formularios y declaraciones juradas en declaración anual</a:t>
            </a:r>
            <a:endParaRPr kumimoji="0" lang="es-ES_tradnl" sz="2200" b="1" i="0" u="none" strike="noStrike" cap="none" spc="0" normalizeH="0" baseline="0" dirty="0">
              <a:ln>
                <a:noFill/>
              </a:ln>
              <a:solidFill>
                <a:srgbClr val="000000"/>
              </a:solidFill>
              <a:effectLst/>
              <a:uFillTx/>
              <a:latin typeface="Helvetica Neue Light"/>
              <a:ea typeface="Helvetica Neue"/>
              <a:cs typeface="Helvetica Neue"/>
              <a:sym typeface="Helvetica Neue"/>
            </a:endParaRPr>
          </a:p>
        </p:txBody>
      </p:sp>
      <p:sp>
        <p:nvSpPr>
          <p:cNvPr id="21" name="CuadroTexto 10">
            <a:extLst>
              <a:ext uri="{FF2B5EF4-FFF2-40B4-BE49-F238E27FC236}">
                <a16:creationId xmlns:a16="http://schemas.microsoft.com/office/drawing/2014/main" id="{C0249AD9-6883-A3CA-99FB-D39610334EDB}"/>
              </a:ext>
            </a:extLst>
          </p:cNvPr>
          <p:cNvSpPr txBox="1"/>
          <p:nvPr/>
        </p:nvSpPr>
        <p:spPr>
          <a:xfrm>
            <a:off x="775901" y="6350289"/>
            <a:ext cx="10640197"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elaboración propia</a:t>
            </a:r>
          </a:p>
        </p:txBody>
      </p:sp>
      <p:graphicFrame>
        <p:nvGraphicFramePr>
          <p:cNvPr id="22" name="Gráfico 21">
            <a:extLst>
              <a:ext uri="{FF2B5EF4-FFF2-40B4-BE49-F238E27FC236}">
                <a16:creationId xmlns:a16="http://schemas.microsoft.com/office/drawing/2014/main" id="{0A5FF851-64CE-518D-64B3-0E1574FDA63D}"/>
              </a:ext>
            </a:extLst>
          </p:cNvPr>
          <p:cNvGraphicFramePr>
            <a:graphicFrameLocks/>
          </p:cNvGraphicFramePr>
          <p:nvPr>
            <p:extLst>
              <p:ext uri="{D42A27DB-BD31-4B8C-83A1-F6EECF244321}">
                <p14:modId xmlns:p14="http://schemas.microsoft.com/office/powerpoint/2010/main" val="3064294995"/>
              </p:ext>
            </p:extLst>
          </p:nvPr>
        </p:nvGraphicFramePr>
        <p:xfrm>
          <a:off x="7166437" y="2570753"/>
          <a:ext cx="4572000" cy="3779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a 23">
            <a:extLst>
              <a:ext uri="{FF2B5EF4-FFF2-40B4-BE49-F238E27FC236}">
                <a16:creationId xmlns:a16="http://schemas.microsoft.com/office/drawing/2014/main" id="{D5C42400-1A1E-39D2-0A39-90EAD15BC7C4}"/>
              </a:ext>
            </a:extLst>
          </p:cNvPr>
          <p:cNvGraphicFramePr>
            <a:graphicFrameLocks noGrp="1"/>
          </p:cNvGraphicFramePr>
          <p:nvPr>
            <p:extLst>
              <p:ext uri="{D42A27DB-BD31-4B8C-83A1-F6EECF244321}">
                <p14:modId xmlns:p14="http://schemas.microsoft.com/office/powerpoint/2010/main" val="4164714833"/>
              </p:ext>
            </p:extLst>
          </p:nvPr>
        </p:nvGraphicFramePr>
        <p:xfrm>
          <a:off x="332509" y="2944832"/>
          <a:ext cx="6525492" cy="3017520"/>
        </p:xfrm>
        <a:graphic>
          <a:graphicData uri="http://schemas.openxmlformats.org/drawingml/2006/table">
            <a:tbl>
              <a:tblPr firstRow="1" bandRow="1">
                <a:tableStyleId>{5C22544A-7EE6-4342-B048-85BDC9FD1C3A}</a:tableStyleId>
              </a:tblPr>
              <a:tblGrid>
                <a:gridCol w="1875352">
                  <a:extLst>
                    <a:ext uri="{9D8B030D-6E8A-4147-A177-3AD203B41FA5}">
                      <a16:colId xmlns:a16="http://schemas.microsoft.com/office/drawing/2014/main" val="2600991271"/>
                    </a:ext>
                  </a:extLst>
                </a:gridCol>
                <a:gridCol w="2749773">
                  <a:extLst>
                    <a:ext uri="{9D8B030D-6E8A-4147-A177-3AD203B41FA5}">
                      <a16:colId xmlns:a16="http://schemas.microsoft.com/office/drawing/2014/main" val="297661316"/>
                    </a:ext>
                  </a:extLst>
                </a:gridCol>
                <a:gridCol w="1900367">
                  <a:extLst>
                    <a:ext uri="{9D8B030D-6E8A-4147-A177-3AD203B41FA5}">
                      <a16:colId xmlns:a16="http://schemas.microsoft.com/office/drawing/2014/main" val="2741765239"/>
                    </a:ext>
                  </a:extLst>
                </a:gridCol>
              </a:tblGrid>
              <a:tr h="370840">
                <a:tc>
                  <a:txBody>
                    <a:bodyPr/>
                    <a:lstStyle/>
                    <a:p>
                      <a:r>
                        <a:rPr lang="es-ES_tradnl" sz="1400" b="1" i="0" noProof="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Formulario</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002060"/>
                    </a:solidFill>
                  </a:tcPr>
                </a:tc>
                <a:tc>
                  <a:txBody>
                    <a:bodyPr/>
                    <a:lstStyle/>
                    <a:p>
                      <a:r>
                        <a:rPr lang="es-ES_tradnl" sz="1400" b="1" i="0" noProof="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Finalidad</a:t>
                      </a:r>
                    </a:p>
                  </a:txBody>
                  <a:tcPr>
                    <a:lnT w="19050" cap="flat" cmpd="sng" algn="ctr">
                      <a:solidFill>
                        <a:schemeClr val="tx1"/>
                      </a:solidFill>
                      <a:prstDash val="solid"/>
                      <a:round/>
                      <a:headEnd type="none" w="med" len="med"/>
                      <a:tailEnd type="none" w="med" len="med"/>
                    </a:lnT>
                    <a:solidFill>
                      <a:srgbClr val="002060"/>
                    </a:solidFill>
                  </a:tcPr>
                </a:tc>
                <a:tc>
                  <a:txBody>
                    <a:bodyPr/>
                    <a:lstStyle/>
                    <a:p>
                      <a:r>
                        <a:rPr lang="es-ES_tradnl" sz="1400" b="1" i="0" noProof="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Reducción de Casilleros (códigos)</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198954587"/>
                  </a:ext>
                </a:extLst>
              </a:tr>
              <a:tr h="370840">
                <a:tc>
                  <a:txBody>
                    <a:bodyPr/>
                    <a:lstStyle/>
                    <a:p>
                      <a:pPr algn="l"/>
                      <a:r>
                        <a:rPr lang="es-ES_tradnl" sz="1400" b="0" i="0" noProof="0">
                          <a:latin typeface="Helvetica Neue" panose="02000503000000020004" pitchFamily="2" charset="0"/>
                          <a:ea typeface="Helvetica Neue" panose="02000503000000020004" pitchFamily="2" charset="0"/>
                          <a:cs typeface="Helvetica Neue" panose="02000503000000020004" pitchFamily="2" charset="0"/>
                        </a:rPr>
                        <a:t>Formulario 22 (F22)</a:t>
                      </a:r>
                    </a:p>
                  </a:txBody>
                  <a:tcPr anchor="ctr">
                    <a:lnL w="19050" cap="flat" cmpd="sng" algn="ctr">
                      <a:solidFill>
                        <a:schemeClr val="tx1"/>
                      </a:solidFill>
                      <a:prstDash val="solid"/>
                      <a:round/>
                      <a:headEnd type="none" w="med" len="med"/>
                      <a:tailEnd type="none" w="med" len="med"/>
                    </a:lnL>
                    <a:noFill/>
                  </a:tcPr>
                </a:tc>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Principal formulario de declaración anual de impuesto a la renta</a:t>
                      </a:r>
                    </a:p>
                  </a:txBody>
                  <a:tcPr anchor="ctr">
                    <a:noFill/>
                  </a:tcPr>
                </a:tc>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184 de 870 casilleros</a:t>
                      </a:r>
                    </a:p>
                  </a:txBody>
                  <a:tcPr anchor="ct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5521464"/>
                  </a:ext>
                </a:extLst>
              </a:tr>
              <a:tr h="370840">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Declaración jurada 1948 (DJ F1948)</a:t>
                      </a:r>
                    </a:p>
                  </a:txBody>
                  <a:tcPr anchor="ctr">
                    <a:lnL w="19050" cap="flat" cmpd="sng" algn="ctr">
                      <a:solidFill>
                        <a:schemeClr val="tx1"/>
                      </a:solidFill>
                      <a:prstDash val="solid"/>
                      <a:round/>
                      <a:headEnd type="none" w="med" len="med"/>
                      <a:tailEnd type="none" w="med" len="med"/>
                    </a:lnL>
                    <a:noFill/>
                  </a:tcPr>
                </a:tc>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Retiros, remesas, y dividendos distribuidos.</a:t>
                      </a:r>
                    </a:p>
                  </a:txBody>
                  <a:tcPr anchor="ctr">
                    <a:noFill/>
                  </a:tcPr>
                </a:tc>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17 de 34 casilleros</a:t>
                      </a:r>
                    </a:p>
                  </a:txBody>
                  <a:tcPr anchor="ct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50221366"/>
                  </a:ext>
                </a:extLst>
              </a:tr>
              <a:tr h="370840">
                <a:tc>
                  <a:txBody>
                    <a:bodyPr/>
                    <a:lstStyle/>
                    <a:p>
                      <a:pPr algn="l"/>
                      <a:r>
                        <a:rPr lang="es-ES_tradnl" sz="1400" b="0" i="0" noProof="0">
                          <a:latin typeface="Helvetica Neue" panose="02000503000000020004" pitchFamily="2" charset="0"/>
                          <a:ea typeface="Helvetica Neue" panose="02000503000000020004" pitchFamily="2" charset="0"/>
                          <a:cs typeface="Helvetica Neue" panose="02000503000000020004" pitchFamily="2" charset="0"/>
                        </a:rPr>
                        <a:t>Declaración jurada 1822 (DJ F1822)</a:t>
                      </a:r>
                    </a:p>
                  </a:txBody>
                  <a:tcPr anchor="ctr">
                    <a:lnL w="19050" cap="flat" cmpd="sng" algn="ctr">
                      <a:solidFill>
                        <a:schemeClr val="tx1"/>
                      </a:solidFill>
                      <a:prstDash val="solid"/>
                      <a:round/>
                      <a:headEnd type="none" w="med" len="med"/>
                      <a:tailEnd type="none" w="med" len="med"/>
                    </a:lnL>
                    <a:noFill/>
                  </a:tcPr>
                </a:tc>
                <a:tc>
                  <a:txBody>
                    <a:bodyPr/>
                    <a:lstStyle/>
                    <a:p>
                      <a:pPr algn="l"/>
                      <a:r>
                        <a:rPr lang="es-ES_tradnl" sz="1400" b="0" i="0" noProof="0">
                          <a:latin typeface="Helvetica Neue" panose="02000503000000020004" pitchFamily="2" charset="0"/>
                          <a:ea typeface="Helvetica Neue" panose="02000503000000020004" pitchFamily="2" charset="0"/>
                          <a:cs typeface="Helvetica Neue" panose="02000503000000020004" pitchFamily="2" charset="0"/>
                        </a:rPr>
                        <a:t>Enajenación de derechos sociales o acciones de pago financiadas con reinversion.</a:t>
                      </a:r>
                    </a:p>
                  </a:txBody>
                  <a:tcPr anchor="ctr">
                    <a:noFill/>
                  </a:tcPr>
                </a:tc>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Se elimina </a:t>
                      </a:r>
                    </a:p>
                  </a:txBody>
                  <a:tcPr anchor="ctr">
                    <a:lnR w="1905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8252374"/>
                  </a:ext>
                </a:extLst>
              </a:tr>
              <a:tr h="370840">
                <a:tc>
                  <a:txBody>
                    <a:bodyPr/>
                    <a:lstStyle/>
                    <a:p>
                      <a:pPr algn="l"/>
                      <a:r>
                        <a:rPr lang="es-ES_tradnl" sz="1400" b="0" i="0" noProof="0">
                          <a:latin typeface="Helvetica Neue" panose="02000503000000020004" pitchFamily="2" charset="0"/>
                          <a:ea typeface="Helvetica Neue" panose="02000503000000020004" pitchFamily="2" charset="0"/>
                          <a:cs typeface="Helvetica Neue" panose="02000503000000020004" pitchFamily="2" charset="0"/>
                        </a:rPr>
                        <a:t>Declaración jurada 1946 (DJ F1946)</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Rentas de Fuente chilena remesadas al extranjero</a:t>
                      </a:r>
                    </a:p>
                  </a:txBody>
                  <a:tcPr anchor="ctr">
                    <a:lnB w="19050" cap="flat" cmpd="sng" algn="ctr">
                      <a:solidFill>
                        <a:schemeClr val="tx1"/>
                      </a:solidFill>
                      <a:prstDash val="solid"/>
                      <a:round/>
                      <a:headEnd type="none" w="med" len="med"/>
                      <a:tailEnd type="none" w="med" len="med"/>
                    </a:lnB>
                    <a:noFill/>
                  </a:tcPr>
                </a:tc>
                <a:tc>
                  <a:txBody>
                    <a:bodyPr/>
                    <a:lstStyle/>
                    <a:p>
                      <a:pPr algn="l"/>
                      <a:r>
                        <a:rPr lang="es-ES_tradnl" sz="1400" b="0" i="0" noProof="0" dirty="0">
                          <a:latin typeface="Helvetica Neue" panose="02000503000000020004" pitchFamily="2" charset="0"/>
                          <a:ea typeface="Helvetica Neue" panose="02000503000000020004" pitchFamily="2" charset="0"/>
                          <a:cs typeface="Helvetica Neue" panose="02000503000000020004" pitchFamily="2" charset="0"/>
                        </a:rPr>
                        <a:t>2 de 40</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4098346"/>
                  </a:ext>
                </a:extLst>
              </a:tr>
            </a:tbl>
          </a:graphicData>
        </a:graphic>
      </p:graphicFrame>
    </p:spTree>
    <p:extLst>
      <p:ext uri="{BB962C8B-B14F-4D97-AF65-F5344CB8AC3E}">
        <p14:creationId xmlns:p14="http://schemas.microsoft.com/office/powerpoint/2010/main" val="25211789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22CBE82A-6BC6-C570-C437-5E4459FEC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52487" y="1252277"/>
            <a:ext cx="10561889" cy="1467068"/>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9525" lvl="1" algn="just"/>
            <a:r>
              <a:rPr lang="es-ES" sz="2200" dirty="0">
                <a:latin typeface="Helvetica Neue Light"/>
              </a:rPr>
              <a:t>La reducción de líneas reduce de forma relevante las horas de cumplimiento del contribuyente y facilita la determinación y fiscalización de los impuestos</a:t>
            </a:r>
          </a:p>
          <a:p>
            <a:pPr marL="0" indent="0" algn="just">
              <a:buNone/>
            </a:pPr>
            <a:r>
              <a:rPr lang="es-ES" sz="2400" b="0" dirty="0">
                <a:solidFill>
                  <a:schemeClr val="tx1"/>
                </a:solidFill>
                <a:sym typeface="Helvetica Neue"/>
              </a:rPr>
              <a:t> </a:t>
            </a:r>
          </a:p>
          <a:p>
            <a:pPr algn="just"/>
            <a:endParaRPr lang="es-CL" sz="2400" b="0" dirty="0">
              <a:solidFill>
                <a:schemeClr val="tx1"/>
              </a:solidFill>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59362"/>
            <a:ext cx="10029335"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Reducción de</a:t>
            </a:r>
            <a:r>
              <a:rPr kumimoji="0" lang="es-CL" sz="4000" b="1" i="0" u="none" strike="noStrike" kern="0" cap="none" spc="0" normalizeH="0" baseline="0" noProof="0" dirty="0">
                <a:ln>
                  <a:noFill/>
                </a:ln>
                <a:solidFill>
                  <a:srgbClr val="103C67"/>
                </a:solidFill>
                <a:effectLst/>
                <a:uLnTx/>
                <a:uFillTx/>
                <a:latin typeface="Helvetica Neue Light"/>
              </a:rPr>
              <a:t> costos de cumplimiento</a:t>
            </a:r>
          </a:p>
        </p:txBody>
      </p:sp>
      <p:graphicFrame>
        <p:nvGraphicFramePr>
          <p:cNvPr id="8" name="Gráfico 7">
            <a:extLst>
              <a:ext uri="{FF2B5EF4-FFF2-40B4-BE49-F238E27FC236}">
                <a16:creationId xmlns:a16="http://schemas.microsoft.com/office/drawing/2014/main" id="{00000000-0008-0000-0000-000003000000}"/>
              </a:ext>
            </a:extLst>
          </p:cNvPr>
          <p:cNvGraphicFramePr>
            <a:graphicFrameLocks/>
          </p:cNvGraphicFramePr>
          <p:nvPr/>
        </p:nvGraphicFramePr>
        <p:xfrm>
          <a:off x="2146300" y="3302000"/>
          <a:ext cx="8534400" cy="3300531"/>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Conector recto de flecha 13">
            <a:extLst>
              <a:ext uri="{FF2B5EF4-FFF2-40B4-BE49-F238E27FC236}">
                <a16:creationId xmlns:a16="http://schemas.microsoft.com/office/drawing/2014/main" id="{58DAFAB6-D746-3F17-B178-7864F67D01A9}"/>
              </a:ext>
            </a:extLst>
          </p:cNvPr>
          <p:cNvCxnSpPr>
            <a:cxnSpLocks/>
          </p:cNvCxnSpPr>
          <p:nvPr/>
        </p:nvCxnSpPr>
        <p:spPr>
          <a:xfrm flipH="1">
            <a:off x="6032500" y="3746500"/>
            <a:ext cx="2209800" cy="228600"/>
          </a:xfrm>
          <a:prstGeom prst="straightConnector1">
            <a:avLst/>
          </a:prstGeom>
          <a:noFill/>
          <a:ln w="381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0" name="CuadroTexto 19">
            <a:extLst>
              <a:ext uri="{FF2B5EF4-FFF2-40B4-BE49-F238E27FC236}">
                <a16:creationId xmlns:a16="http://schemas.microsoft.com/office/drawing/2014/main" id="{C7110E2E-24E8-437A-C028-8B4AEE6F4768}"/>
              </a:ext>
            </a:extLst>
          </p:cNvPr>
          <p:cNvSpPr txBox="1"/>
          <p:nvPr/>
        </p:nvSpPr>
        <p:spPr>
          <a:xfrm>
            <a:off x="2832100" y="2744877"/>
            <a:ext cx="7620000"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_tradnl" sz="2200" b="1" i="0" u="none" strike="noStrike" cap="none" spc="0" normalizeH="0" baseline="0">
                <a:ln>
                  <a:noFill/>
                </a:ln>
                <a:solidFill>
                  <a:srgbClr val="000000"/>
                </a:solidFill>
                <a:effectLst/>
                <a:uFillTx/>
                <a:latin typeface="Helvetica Neue"/>
                <a:ea typeface="Helvetica Neue"/>
                <a:cs typeface="Helvetica Neue"/>
                <a:sym typeface="Helvetica Neue"/>
              </a:rPr>
              <a:t>Horas de cumplimiento</a:t>
            </a:r>
            <a:r>
              <a:rPr lang="es-ES_tradnl" sz="2200" b="1">
                <a:solidFill>
                  <a:srgbClr val="000000"/>
                </a:solidFill>
                <a:latin typeface="Helvetica Neue"/>
                <a:ea typeface="Helvetica Neue"/>
                <a:cs typeface="Helvetica Neue"/>
                <a:sym typeface="Helvetica Neue"/>
              </a:rPr>
              <a:t> de impuesto a las empresas</a:t>
            </a:r>
            <a:endParaRPr kumimoji="0" lang="es-ES_tradnl" sz="2200" b="1" i="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21" name="CuadroTexto 10">
            <a:extLst>
              <a:ext uri="{FF2B5EF4-FFF2-40B4-BE49-F238E27FC236}">
                <a16:creationId xmlns:a16="http://schemas.microsoft.com/office/drawing/2014/main" id="{C0249AD9-6883-A3CA-99FB-D39610334EDB}"/>
              </a:ext>
            </a:extLst>
          </p:cNvPr>
          <p:cNvSpPr txBox="1"/>
          <p:nvPr/>
        </p:nvSpPr>
        <p:spPr>
          <a:xfrm>
            <a:off x="6516414" y="6350288"/>
            <a:ext cx="4899684"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elaboración propia basado en Banco Mundial (2020)</a:t>
            </a:r>
          </a:p>
        </p:txBody>
      </p:sp>
    </p:spTree>
    <p:extLst>
      <p:ext uri="{BB962C8B-B14F-4D97-AF65-F5344CB8AC3E}">
        <p14:creationId xmlns:p14="http://schemas.microsoft.com/office/powerpoint/2010/main" val="1683499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plicación&#10;&#10;Descripción generada automáticamente">
            <a:extLst>
              <a:ext uri="{FF2B5EF4-FFF2-40B4-BE49-F238E27FC236}">
                <a16:creationId xmlns:a16="http://schemas.microsoft.com/office/drawing/2014/main" id="{4D51CA9B-A4D8-E46E-D09F-2BDAB4209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13"/>
            <a:ext cx="12192000"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52487" y="974551"/>
            <a:ext cx="10487025" cy="5960606"/>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indent="0" algn="just">
              <a:buNone/>
            </a:pPr>
            <a:endParaRPr lang="es-ES" b="0" dirty="0">
              <a:solidFill>
                <a:schemeClr val="tx1"/>
              </a:solidFill>
              <a:sym typeface="Helvetica Neue"/>
            </a:endParaRPr>
          </a:p>
          <a:p>
            <a:pPr marL="450850" lvl="1" indent="-441325">
              <a:buFont typeface="+mj-lt"/>
              <a:buAutoNum type="arabicPeriod"/>
            </a:pPr>
            <a:r>
              <a:rPr lang="es-ES" sz="2000" dirty="0">
                <a:latin typeface="Helvetica Neue Light"/>
              </a:rPr>
              <a:t>Tasa de productividad de 2% podrá pagarse en forma de impuesto o acreditarse contra gastos que aumenten la productividad de la empresa y la economía.</a:t>
            </a:r>
          </a:p>
          <a:p>
            <a:pPr marL="908050" lvl="2" indent="-441325">
              <a:buFont typeface="Arial" panose="020B0604020202020204" pitchFamily="34" charset="0"/>
              <a:buChar char="•"/>
            </a:pPr>
            <a:r>
              <a:rPr lang="es-ES" sz="2000" dirty="0">
                <a:latin typeface="Helvetica Neue Light"/>
              </a:rPr>
              <a:t>Gastos en I+D.</a:t>
            </a:r>
          </a:p>
          <a:p>
            <a:pPr marL="908050" lvl="2" indent="-441325">
              <a:buFont typeface="Arial" panose="020B0604020202020204" pitchFamily="34" charset="0"/>
              <a:buChar char="•"/>
            </a:pPr>
            <a:r>
              <a:rPr lang="es-ES" sz="2000" dirty="0">
                <a:latin typeface="Helvetica Neue Light"/>
              </a:rPr>
              <a:t>Gastos en adquisición de equipamiento y servicios de alta tecnología.</a:t>
            </a:r>
          </a:p>
          <a:p>
            <a:pPr marL="908050" lvl="2" indent="-441325">
              <a:buFont typeface="Arial" panose="020B0604020202020204" pitchFamily="34" charset="0"/>
              <a:buChar char="•"/>
            </a:pPr>
            <a:r>
              <a:rPr lang="es-ES" sz="2000" dirty="0">
                <a:latin typeface="Helvetica Neue Light"/>
              </a:rPr>
              <a:t>Gastos en la adquisición de bienes y servicios desarrollados con apoyo público.</a:t>
            </a:r>
          </a:p>
          <a:p>
            <a:pPr marL="908050" lvl="2" indent="-441325">
              <a:buFont typeface="Arial" panose="020B0604020202020204" pitchFamily="34" charset="0"/>
              <a:buChar char="•"/>
            </a:pPr>
            <a:r>
              <a:rPr lang="es-ES" sz="2000" dirty="0">
                <a:latin typeface="Helvetica Neue Light"/>
              </a:rPr>
              <a:t>Gastos destinados al registro y protección de propiedad industrial.</a:t>
            </a:r>
          </a:p>
          <a:p>
            <a:pPr marL="908050" lvl="2" indent="-441325">
              <a:buFont typeface="Arial" panose="020B0604020202020204" pitchFamily="34" charset="0"/>
              <a:buChar char="•"/>
            </a:pPr>
            <a:r>
              <a:rPr lang="es-ES" sz="2000" dirty="0">
                <a:latin typeface="Helvetica Neue Light"/>
              </a:rPr>
              <a:t>Gastos destinados a certificaciones ISO y similares.  </a:t>
            </a:r>
          </a:p>
          <a:p>
            <a:pPr marL="466725" lvl="2"/>
            <a:endParaRPr lang="es-ES" sz="1200" dirty="0">
              <a:latin typeface="Helvetica Neue Light"/>
            </a:endParaRPr>
          </a:p>
          <a:p>
            <a:pPr marL="450850" lvl="1" indent="-441325">
              <a:buFont typeface="+mj-lt"/>
              <a:buAutoNum type="arabicPeriod"/>
            </a:pPr>
            <a:endParaRPr lang="es-ES" sz="1200" dirty="0">
              <a:latin typeface="Helvetica Neue Light"/>
            </a:endParaRPr>
          </a:p>
          <a:p>
            <a:pPr marL="450850" lvl="1" indent="-441325">
              <a:buFont typeface="+mj-lt"/>
              <a:buAutoNum type="arabicPeriod"/>
            </a:pPr>
            <a:r>
              <a:rPr lang="es-ES" sz="2000" dirty="0">
                <a:latin typeface="Helvetica Neue Light"/>
              </a:rPr>
              <a:t>Se fortalece la ley de incentivos a la I+D privada.</a:t>
            </a:r>
          </a:p>
          <a:p>
            <a:pPr marL="908050" lvl="2" indent="-441325">
              <a:buFont typeface="Arial" panose="020B0604020202020204" pitchFamily="34" charset="0"/>
              <a:buChar char="•"/>
            </a:pPr>
            <a:r>
              <a:rPr lang="es-ES" sz="2000" dirty="0">
                <a:latin typeface="Helvetica Neue Light"/>
              </a:rPr>
              <a:t>Se flexibilizan requisitos para que todas las empresas puedan acogerse de manera más eficiente y expedita.</a:t>
            </a:r>
          </a:p>
          <a:p>
            <a:pPr marL="908050" lvl="2" indent="-441325">
              <a:buFont typeface="Arial" panose="020B0604020202020204" pitchFamily="34" charset="0"/>
              <a:buChar char="•"/>
            </a:pPr>
            <a:r>
              <a:rPr lang="es-ES" sz="2000" dirty="0">
                <a:latin typeface="Helvetica Neue Light"/>
              </a:rPr>
              <a:t>Foco en las Pymes. Pasan de estar excluidas a recibir un tratamiento preferente, al acceder a un crédito reembolsable. </a:t>
            </a:r>
          </a:p>
          <a:p>
            <a:pPr marL="908050" lvl="2" indent="-441325">
              <a:buFont typeface="Arial" panose="020B0604020202020204" pitchFamily="34" charset="0"/>
              <a:buChar char="•"/>
            </a:pPr>
            <a:r>
              <a:rPr lang="es-ES" sz="2000" dirty="0">
                <a:latin typeface="Helvetica Neue Light"/>
              </a:rPr>
              <a:t>El tope de crédito tributario se triplica, llegando a $2.500 millones.</a:t>
            </a:r>
          </a:p>
          <a:p>
            <a:pPr marL="908050" lvl="2" indent="-441325">
              <a:buFont typeface="Arial" panose="020B0604020202020204" pitchFamily="34" charset="0"/>
              <a:buChar char="•"/>
            </a:pPr>
            <a:r>
              <a:rPr lang="es-ES" sz="2000" dirty="0">
                <a:latin typeface="Helvetica Neue Light"/>
              </a:rPr>
              <a:t>El instrumento se vuelve permanente (finaliza en 2025).</a:t>
            </a:r>
          </a:p>
          <a:p>
            <a:pPr marL="908050" lvl="2" indent="-441325">
              <a:buFont typeface="Arial" panose="020B0604020202020204" pitchFamily="34" charset="0"/>
              <a:buChar char="•"/>
            </a:pPr>
            <a:r>
              <a:rPr lang="es-ES" sz="2000" dirty="0">
                <a:latin typeface="Helvetica Neue Light"/>
              </a:rPr>
              <a:t>Beneficios aumentados para I+D verde.</a:t>
            </a:r>
          </a:p>
          <a:p>
            <a:pPr marL="0" indent="0" algn="just">
              <a:buNone/>
            </a:pPr>
            <a:r>
              <a:rPr lang="es-ES" b="0" dirty="0">
                <a:solidFill>
                  <a:schemeClr val="tx1"/>
                </a:solidFill>
                <a:sym typeface="Helvetica Neue"/>
              </a:rPr>
              <a:t> </a:t>
            </a:r>
          </a:p>
          <a:p>
            <a:pPr algn="just"/>
            <a:endParaRPr lang="es-CL" b="0" dirty="0">
              <a:solidFill>
                <a:schemeClr val="tx1"/>
              </a:solidFill>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220499"/>
            <a:ext cx="10029335"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Incentivos a la productividad</a:t>
            </a:r>
          </a:p>
        </p:txBody>
      </p:sp>
    </p:spTree>
    <p:extLst>
      <p:ext uri="{BB962C8B-B14F-4D97-AF65-F5344CB8AC3E}">
        <p14:creationId xmlns:p14="http://schemas.microsoft.com/office/powerpoint/2010/main" val="38969757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8E89FD67-E6DD-4D9A-DFD5-54B13DDDA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52487" y="1700630"/>
            <a:ext cx="10487025" cy="4113947"/>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buFont typeface="+mj-lt"/>
              <a:buAutoNum type="arabicPeriod"/>
            </a:pPr>
            <a:r>
              <a:rPr lang="es-ES" b="0" dirty="0">
                <a:solidFill>
                  <a:schemeClr val="tx1"/>
                </a:solidFill>
                <a:sym typeface="Helvetica Neue"/>
              </a:rPr>
              <a:t>Marco general</a:t>
            </a:r>
          </a:p>
          <a:p>
            <a:pPr marL="457200" indent="-457200">
              <a:buFont typeface="+mj-lt"/>
              <a:buAutoNum type="arabicPeriod"/>
            </a:pPr>
            <a:r>
              <a:rPr lang="es-ES" b="0" dirty="0">
                <a:solidFill>
                  <a:schemeClr val="tx1"/>
                </a:solidFill>
                <a:sym typeface="Helvetica Neue"/>
              </a:rPr>
              <a:t>Reestructuración del impuesto a la renta</a:t>
            </a:r>
          </a:p>
          <a:p>
            <a:pPr marL="457200" indent="-457200">
              <a:buFont typeface="+mj-lt"/>
              <a:buAutoNum type="arabicPeriod"/>
            </a:pPr>
            <a:r>
              <a:rPr lang="es-ES" b="0" dirty="0">
                <a:solidFill>
                  <a:schemeClr val="tx1"/>
                </a:solidFill>
                <a:sym typeface="Helvetica Neue"/>
              </a:rPr>
              <a:t>Costos de cumplimiento, productividad, y beneficios para la clase media</a:t>
            </a:r>
          </a:p>
          <a:p>
            <a:pPr marL="457200" indent="-457200">
              <a:buFont typeface="+mj-lt"/>
              <a:buAutoNum type="arabicPeriod"/>
            </a:pPr>
            <a:r>
              <a:rPr lang="es-ES" b="0" dirty="0">
                <a:solidFill>
                  <a:schemeClr val="tx1"/>
                </a:solidFill>
                <a:sym typeface="Helvetica Neue"/>
              </a:rPr>
              <a:t>Impuesto a la riqueza</a:t>
            </a:r>
          </a:p>
          <a:p>
            <a:pPr marL="457200" indent="-457200">
              <a:buFont typeface="+mj-lt"/>
              <a:buAutoNum type="arabicPeriod"/>
            </a:pPr>
            <a:r>
              <a:rPr lang="es-ES" b="0" dirty="0">
                <a:solidFill>
                  <a:schemeClr val="tx1"/>
                </a:solidFill>
                <a:sym typeface="Helvetica Neue"/>
              </a:rPr>
              <a:t>Reducción de exenciones, evasión y elusión</a:t>
            </a:r>
          </a:p>
          <a:p>
            <a:pPr marL="457200" indent="-457200">
              <a:buFont typeface="+mj-lt"/>
              <a:buAutoNum type="arabicPeriod"/>
            </a:pPr>
            <a:r>
              <a:rPr lang="es-ES" b="0" dirty="0">
                <a:solidFill>
                  <a:schemeClr val="tx1"/>
                </a:solidFill>
                <a:sym typeface="Helvetica Neue"/>
              </a:rPr>
              <a:t>Royalty a la gran minería del cobre</a:t>
            </a:r>
          </a:p>
          <a:p>
            <a:pPr marL="457200" indent="-457200">
              <a:buFont typeface="+mj-lt"/>
              <a:buAutoNum type="arabicPeriod"/>
            </a:pPr>
            <a:r>
              <a:rPr lang="es-ES" b="0" dirty="0">
                <a:solidFill>
                  <a:schemeClr val="tx1"/>
                </a:solidFill>
                <a:sym typeface="Helvetica Neue"/>
              </a:rPr>
              <a:t>Impuestos Correctivos</a:t>
            </a:r>
          </a:p>
          <a:p>
            <a:pPr marL="457200" indent="-457200">
              <a:buFont typeface="+mj-lt"/>
              <a:buAutoNum type="arabicPeriod"/>
            </a:pPr>
            <a:r>
              <a:rPr lang="es-ES" b="0" dirty="0">
                <a:solidFill>
                  <a:schemeClr val="tx1"/>
                </a:solidFill>
                <a:sym typeface="Helvetica Neue"/>
              </a:rPr>
              <a:t>Rentas regionales</a:t>
            </a:r>
          </a:p>
          <a:p>
            <a:pPr marL="457200" indent="-457200">
              <a:buFont typeface="+mj-lt"/>
              <a:buAutoNum type="arabicPeriod"/>
            </a:pPr>
            <a:r>
              <a:rPr lang="es-ES" b="0" dirty="0">
                <a:solidFill>
                  <a:schemeClr val="tx1"/>
                </a:solidFill>
                <a:sym typeface="Helvetica Neue"/>
              </a:rPr>
              <a:t>Aplicación de los recursos, transparencia y eficiencia en el gasto</a:t>
            </a:r>
          </a:p>
          <a:p>
            <a:pPr marL="457200" indent="-457200">
              <a:buFont typeface="+mj-lt"/>
              <a:buAutoNum type="arabicPeriod"/>
            </a:pPr>
            <a:r>
              <a:rPr lang="es-ES" b="0" dirty="0">
                <a:solidFill>
                  <a:schemeClr val="tx1"/>
                </a:solidFill>
                <a:sym typeface="Helvetica Neue"/>
              </a:rPr>
              <a:t>La Reforma en perspectiva</a:t>
            </a:r>
          </a:p>
          <a:p>
            <a:pPr marL="457200" indent="-457200">
              <a:buFont typeface="+mj-lt"/>
              <a:buAutoNum type="arabicPeriod"/>
            </a:pPr>
            <a:r>
              <a:rPr lang="es-ES" b="0" dirty="0">
                <a:solidFill>
                  <a:schemeClr val="tx1"/>
                </a:solidFill>
                <a:sym typeface="Helvetica Neue"/>
              </a:rPr>
              <a:t>Plan de trabajo</a:t>
            </a:r>
          </a:p>
          <a:p>
            <a:pPr marL="457200" indent="-457200">
              <a:buFont typeface="+mj-lt"/>
              <a:buAutoNum type="arabicPeriod"/>
            </a:pPr>
            <a:endParaRPr lang="es-ES" b="0" dirty="0">
              <a:solidFill>
                <a:schemeClr val="tx1"/>
              </a:solidFill>
              <a:sym typeface="Helvetica Neue"/>
            </a:endParaRPr>
          </a:p>
          <a:p>
            <a:endParaRPr lang="es-CL" sz="2400" b="0" dirty="0">
              <a:solidFill>
                <a:schemeClr val="tx1"/>
              </a:solidFill>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Agenda</a:t>
            </a:r>
          </a:p>
        </p:txBody>
      </p:sp>
    </p:spTree>
    <p:extLst>
      <p:ext uri="{BB962C8B-B14F-4D97-AF65-F5344CB8AC3E}">
        <p14:creationId xmlns:p14="http://schemas.microsoft.com/office/powerpoint/2010/main" val="1741948826"/>
      </p:ext>
    </p:extLst>
  </p:cSld>
  <p:clrMapOvr>
    <a:overrideClrMapping bg1="lt1" tx1="dk1" bg2="lt2" tx2="dk2" accent1="accent1" accent2="accent2" accent3="accent3" accent4="accent4" accent5="accent5" accent6="accent6" hlink="hlink" folHlink="folHlink"/>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2F7BDA9E-0671-9FC1-22A2-940ECE712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207"/>
            <a:ext cx="12183208"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115936" y="508149"/>
            <a:ext cx="10029335"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Incentivos a la productividad</a:t>
            </a:r>
          </a:p>
        </p:txBody>
      </p:sp>
      <p:sp>
        <p:nvSpPr>
          <p:cNvPr id="7" name="CuadroTexto 6">
            <a:extLst>
              <a:ext uri="{FF2B5EF4-FFF2-40B4-BE49-F238E27FC236}">
                <a16:creationId xmlns:a16="http://schemas.microsoft.com/office/drawing/2014/main" id="{5E35DC2D-9A65-ABB4-8B66-ADFE925FA83E}"/>
              </a:ext>
            </a:extLst>
          </p:cNvPr>
          <p:cNvSpPr txBox="1"/>
          <p:nvPr/>
        </p:nvSpPr>
        <p:spPr>
          <a:xfrm>
            <a:off x="1449136" y="974551"/>
            <a:ext cx="9890376" cy="5960606"/>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indent="0" algn="just">
              <a:buNone/>
            </a:pPr>
            <a:endParaRPr lang="es-ES" b="0" dirty="0">
              <a:solidFill>
                <a:schemeClr val="tx1"/>
              </a:solidFill>
              <a:sym typeface="Helvetica Neue"/>
            </a:endParaRPr>
          </a:p>
          <a:p>
            <a:pPr marL="450850" lvl="1" indent="-441325">
              <a:buFont typeface="+mj-lt"/>
              <a:buAutoNum type="arabicPeriod"/>
            </a:pPr>
            <a:r>
              <a:rPr lang="es-ES" sz="2000" dirty="0">
                <a:latin typeface="Helvetica Neue Light"/>
              </a:rPr>
              <a:t>Tasa de productividad de 2% podrá pagarse en forma de impuesto o acreditarse contra gastos que aumenten la productividad de la empresa y la economía.</a:t>
            </a:r>
          </a:p>
          <a:p>
            <a:pPr marL="908050" lvl="2" indent="-441325">
              <a:buFont typeface="Arial" panose="020B0604020202020204" pitchFamily="34" charset="0"/>
              <a:buChar char="•"/>
            </a:pPr>
            <a:r>
              <a:rPr lang="es-ES" sz="2000" dirty="0">
                <a:latin typeface="Helvetica Neue Light"/>
              </a:rPr>
              <a:t>Gastos en I+D.</a:t>
            </a:r>
          </a:p>
          <a:p>
            <a:pPr marL="908050" lvl="2" indent="-441325">
              <a:buFont typeface="Arial" panose="020B0604020202020204" pitchFamily="34" charset="0"/>
              <a:buChar char="•"/>
            </a:pPr>
            <a:r>
              <a:rPr lang="es-ES" sz="2000" dirty="0">
                <a:latin typeface="Helvetica Neue Light"/>
              </a:rPr>
              <a:t>Gastos en adquisición de equipamiento y servicios de alta tecnología.</a:t>
            </a:r>
          </a:p>
          <a:p>
            <a:pPr marL="908050" lvl="2" indent="-441325">
              <a:buFont typeface="Arial" panose="020B0604020202020204" pitchFamily="34" charset="0"/>
              <a:buChar char="•"/>
            </a:pPr>
            <a:r>
              <a:rPr lang="es-ES" sz="2000" dirty="0">
                <a:latin typeface="Helvetica Neue Light"/>
              </a:rPr>
              <a:t>Gastos en la adquisición de bienes y servicios desarrollados con apoyo público.</a:t>
            </a:r>
          </a:p>
          <a:p>
            <a:pPr marL="908050" lvl="2" indent="-441325">
              <a:buFont typeface="Arial" panose="020B0604020202020204" pitchFamily="34" charset="0"/>
              <a:buChar char="•"/>
            </a:pPr>
            <a:r>
              <a:rPr lang="es-ES" sz="2000" dirty="0">
                <a:latin typeface="Helvetica Neue Light"/>
              </a:rPr>
              <a:t>Gastos destinados al registro y protección de propiedad industrial.</a:t>
            </a:r>
          </a:p>
          <a:p>
            <a:pPr marL="908050" lvl="2" indent="-441325">
              <a:buFont typeface="Arial" panose="020B0604020202020204" pitchFamily="34" charset="0"/>
              <a:buChar char="•"/>
            </a:pPr>
            <a:r>
              <a:rPr lang="es-ES" sz="2000" dirty="0">
                <a:latin typeface="Helvetica Neue Light"/>
              </a:rPr>
              <a:t>Gastos destinados a certificaciones ISO y similares.  </a:t>
            </a:r>
          </a:p>
          <a:p>
            <a:pPr marL="466725" lvl="2"/>
            <a:endParaRPr lang="es-ES" sz="1200" dirty="0">
              <a:latin typeface="Helvetica Neue Light"/>
            </a:endParaRPr>
          </a:p>
          <a:p>
            <a:pPr marL="450850" lvl="1" indent="-441325">
              <a:buFont typeface="+mj-lt"/>
              <a:buAutoNum type="arabicPeriod"/>
            </a:pPr>
            <a:endParaRPr lang="es-ES" sz="1200" dirty="0">
              <a:latin typeface="Helvetica Neue Light"/>
            </a:endParaRPr>
          </a:p>
          <a:p>
            <a:pPr marL="450850" lvl="1" indent="-441325">
              <a:buFont typeface="+mj-lt"/>
              <a:buAutoNum type="arabicPeriod"/>
            </a:pPr>
            <a:r>
              <a:rPr lang="es-ES" sz="2000" dirty="0">
                <a:latin typeface="Helvetica Neue Light"/>
              </a:rPr>
              <a:t>Se fortalece la ley de incentivos a la I+D privada.</a:t>
            </a:r>
          </a:p>
          <a:p>
            <a:pPr marL="908050" lvl="2" indent="-441325">
              <a:buFont typeface="Arial" panose="020B0604020202020204" pitchFamily="34" charset="0"/>
              <a:buChar char="•"/>
            </a:pPr>
            <a:r>
              <a:rPr lang="es-ES" sz="2000" dirty="0">
                <a:latin typeface="Helvetica Neue Light"/>
              </a:rPr>
              <a:t>Se flexibilizan requisitos para que todas las empresas puedan acogerse de manera más eficiente y expedita.</a:t>
            </a:r>
          </a:p>
          <a:p>
            <a:pPr marL="908050" lvl="2" indent="-441325">
              <a:buFont typeface="Arial" panose="020B0604020202020204" pitchFamily="34" charset="0"/>
              <a:buChar char="•"/>
            </a:pPr>
            <a:r>
              <a:rPr lang="es-ES" sz="2000" dirty="0">
                <a:latin typeface="Helvetica Neue Light"/>
              </a:rPr>
              <a:t>Foco en las Pymes. Pasan de estar excluidas a recibir un tratamiento preferente, al acceder a un crédito reembolsable. </a:t>
            </a:r>
          </a:p>
          <a:p>
            <a:pPr marL="908050" lvl="2" indent="-441325">
              <a:buFont typeface="Arial" panose="020B0604020202020204" pitchFamily="34" charset="0"/>
              <a:buChar char="•"/>
            </a:pPr>
            <a:r>
              <a:rPr lang="es-ES" sz="2000" dirty="0">
                <a:latin typeface="Helvetica Neue Light"/>
              </a:rPr>
              <a:t>El tope de crédito tributario se triplica, llegando a $2.500 millones.</a:t>
            </a:r>
          </a:p>
          <a:p>
            <a:pPr marL="908050" lvl="2" indent="-441325">
              <a:buFont typeface="Arial" panose="020B0604020202020204" pitchFamily="34" charset="0"/>
              <a:buChar char="•"/>
            </a:pPr>
            <a:r>
              <a:rPr lang="es-ES" sz="2000" dirty="0">
                <a:latin typeface="Helvetica Neue Light"/>
              </a:rPr>
              <a:t>El instrumento se vuelve permanente (finaliza en 2025).</a:t>
            </a:r>
          </a:p>
          <a:p>
            <a:pPr marL="908050" lvl="2" indent="-441325">
              <a:buFont typeface="Arial" panose="020B0604020202020204" pitchFamily="34" charset="0"/>
              <a:buChar char="•"/>
            </a:pPr>
            <a:r>
              <a:rPr lang="es-ES" sz="2000" dirty="0">
                <a:latin typeface="Helvetica Neue Light"/>
              </a:rPr>
              <a:t>Beneficios aumentados para I+D verde.</a:t>
            </a:r>
          </a:p>
          <a:p>
            <a:pPr marL="0" indent="0" algn="just">
              <a:buNone/>
            </a:pPr>
            <a:r>
              <a:rPr lang="es-ES" b="0" dirty="0">
                <a:solidFill>
                  <a:schemeClr val="tx1"/>
                </a:solidFill>
                <a:sym typeface="Helvetica Neue"/>
              </a:rPr>
              <a:t> </a:t>
            </a:r>
          </a:p>
          <a:p>
            <a:pPr algn="just"/>
            <a:endParaRPr lang="es-CL" b="0" dirty="0">
              <a:solidFill>
                <a:schemeClr val="tx1"/>
              </a:solidFill>
              <a:sym typeface="Helvetica Neue Light"/>
            </a:endParaRPr>
          </a:p>
        </p:txBody>
      </p:sp>
    </p:spTree>
    <p:extLst>
      <p:ext uri="{BB962C8B-B14F-4D97-AF65-F5344CB8AC3E}">
        <p14:creationId xmlns:p14="http://schemas.microsoft.com/office/powerpoint/2010/main" val="360575888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2F7BDA9E-0671-9FC1-22A2-940ECE712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207"/>
            <a:ext cx="12183208"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52487" y="1498500"/>
            <a:ext cx="10487025" cy="3190617"/>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indent="0" algn="just">
              <a:buNone/>
            </a:pPr>
            <a:endParaRPr lang="es-ES" sz="2400" b="0" dirty="0">
              <a:solidFill>
                <a:schemeClr val="tx1"/>
              </a:solidFill>
              <a:sym typeface="Helvetica Neue"/>
            </a:endParaRPr>
          </a:p>
          <a:p>
            <a:pPr marL="450850" lvl="1" indent="-441325">
              <a:buFont typeface="+mj-lt"/>
              <a:buAutoNum type="arabicPeriod"/>
            </a:pPr>
            <a:r>
              <a:rPr lang="es-ES" sz="2200" dirty="0">
                <a:latin typeface="Helvetica Neue Light"/>
              </a:rPr>
              <a:t>Arriendo de viviendas: las personas podrán deducir de la base imponible del impuesto personal el gasto por arriendo, con un tope de 8 UTA ($450.000 al mes).</a:t>
            </a:r>
          </a:p>
          <a:p>
            <a:pPr marL="450850" lvl="1" indent="-441325">
              <a:buFont typeface="+mj-lt"/>
              <a:buAutoNum type="arabicPeriod"/>
            </a:pPr>
            <a:endParaRPr lang="es-ES" sz="2200" dirty="0">
              <a:latin typeface="Helvetica Neue Light"/>
            </a:endParaRPr>
          </a:p>
          <a:p>
            <a:pPr marL="450850" lvl="1" indent="-441325">
              <a:buFont typeface="+mj-lt"/>
              <a:buAutoNum type="arabicPeriod"/>
            </a:pPr>
            <a:r>
              <a:rPr lang="es-ES" sz="2200" dirty="0">
                <a:latin typeface="Helvetica Neue Light"/>
              </a:rPr>
              <a:t>Cuidados familiares: Las personas naturales podrán deducir de su base imponible el gasto asociado al cuidado de menores de 2 años y personas con grados de dependencia severa, con un tope de 10 UTA ($550.000 al mes)​​.</a:t>
            </a:r>
          </a:p>
          <a:p>
            <a:pPr marL="0" indent="0" algn="just">
              <a:buNone/>
            </a:pPr>
            <a:r>
              <a:rPr lang="es-ES" sz="2400" b="0" dirty="0">
                <a:solidFill>
                  <a:schemeClr val="tx1"/>
                </a:solidFill>
                <a:sym typeface="Helvetica Neue"/>
              </a:rPr>
              <a:t> </a:t>
            </a:r>
          </a:p>
          <a:p>
            <a:pPr algn="just"/>
            <a:endParaRPr lang="es-CL" sz="2400" b="0" dirty="0">
              <a:solidFill>
                <a:schemeClr val="tx1"/>
              </a:solidFill>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115936" y="692787"/>
            <a:ext cx="10029335"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Nuevos beneficios para la clase media</a:t>
            </a:r>
          </a:p>
        </p:txBody>
      </p:sp>
    </p:spTree>
    <p:extLst>
      <p:ext uri="{BB962C8B-B14F-4D97-AF65-F5344CB8AC3E}">
        <p14:creationId xmlns:p14="http://schemas.microsoft.com/office/powerpoint/2010/main" val="17132249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a:extLst>
              <a:ext uri="{FF2B5EF4-FFF2-40B4-BE49-F238E27FC236}">
                <a16:creationId xmlns:a16="http://schemas.microsoft.com/office/drawing/2014/main" id="{18FD21F0-6DA2-6D8A-B8EB-B82FD5DC1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1" y="25648"/>
            <a:ext cx="12122791" cy="6858000"/>
          </a:xfrm>
          <a:prstGeom prst="rect">
            <a:avLst/>
          </a:prstGeom>
        </p:spPr>
      </p:pic>
      <p:sp>
        <p:nvSpPr>
          <p:cNvPr id="122" name="Reforma Constitucional que modifica…"/>
          <p:cNvSpPr txBox="1"/>
          <p:nvPr/>
        </p:nvSpPr>
        <p:spPr>
          <a:xfrm>
            <a:off x="349623" y="2664688"/>
            <a:ext cx="11492753" cy="66684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Impuesto a la riqueza</a:t>
            </a:r>
          </a:p>
        </p:txBody>
      </p:sp>
    </p:spTree>
    <p:extLst>
      <p:ext uri="{BB962C8B-B14F-4D97-AF65-F5344CB8AC3E}">
        <p14:creationId xmlns:p14="http://schemas.microsoft.com/office/powerpoint/2010/main" val="278870177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5C9F71AE-D333-EEF3-01B4-1E7F39D18D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effectLst/>
                <a:uLnTx/>
                <a:uFillTx/>
                <a:latin typeface="Helvetica Neue Light"/>
              </a:rPr>
              <a:t>¿Por qué un impuesto a la riqueza?</a:t>
            </a:r>
          </a:p>
        </p:txBody>
      </p:sp>
      <p:sp>
        <p:nvSpPr>
          <p:cNvPr id="4" name="CuadroTexto 3">
            <a:extLst>
              <a:ext uri="{FF2B5EF4-FFF2-40B4-BE49-F238E27FC236}">
                <a16:creationId xmlns:a16="http://schemas.microsoft.com/office/drawing/2014/main" id="{8A93C205-6B6F-F5EF-4EC7-D227A6F82A60}"/>
              </a:ext>
            </a:extLst>
          </p:cNvPr>
          <p:cNvSpPr txBox="1"/>
          <p:nvPr/>
        </p:nvSpPr>
        <p:spPr>
          <a:xfrm>
            <a:off x="688367" y="1286062"/>
            <a:ext cx="10757043"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825500" rtl="0" fontAlgn="auto" latinLnBrk="0" hangingPunct="0">
              <a:spcBef>
                <a:spcPts val="0"/>
              </a:spcBef>
              <a:spcAft>
                <a:spcPts val="0"/>
              </a:spcAft>
              <a:buClrTx/>
              <a:buSzTx/>
              <a:buFont typeface="+mj-lt"/>
              <a:buAutoNum type="arabicPeriod"/>
              <a:tabLst/>
            </a:pPr>
            <a:r>
              <a:rPr kumimoji="0" lang="es-ES_tradnl" sz="2800" u="none" strike="noStrike" cap="none" spc="0" normalizeH="0" baseline="0" dirty="0">
                <a:ln>
                  <a:noFill/>
                </a:ln>
                <a:solidFill>
                  <a:srgbClr val="000000"/>
                </a:solidFill>
                <a:effectLst/>
                <a:uFillTx/>
                <a:latin typeface="Helvetica Neue Light"/>
                <a:ea typeface="Helvetica Neue" panose="02000503000000020004" pitchFamily="2" charset="0"/>
                <a:cs typeface="Helvetica Neue" panose="02000503000000020004" pitchFamily="2" charset="0"/>
                <a:sym typeface="Helvetica Neue"/>
              </a:rPr>
              <a:t>Un impuesto a la riqueza ayuda a entregar mayor progresividad al sistema, funcionando como un complemento al sistema dual que grava las rentas del capital.</a:t>
            </a:r>
          </a:p>
          <a:p>
            <a:pPr marL="457200" marR="0" indent="-457200" defTabSz="825500" rtl="0" fontAlgn="auto" latinLnBrk="0" hangingPunct="0">
              <a:spcBef>
                <a:spcPts val="0"/>
              </a:spcBef>
              <a:spcAft>
                <a:spcPts val="0"/>
              </a:spcAft>
              <a:buClrTx/>
              <a:buSzTx/>
              <a:buFont typeface="+mj-lt"/>
              <a:buAutoNum type="arabicPeriod"/>
              <a:tabLst/>
            </a:pPr>
            <a:r>
              <a:rPr lang="es-ES_tradnl" sz="2800" dirty="0">
                <a:solidFill>
                  <a:srgbClr val="000000"/>
                </a:solidFill>
                <a:latin typeface="Helvetica Neue Light"/>
                <a:ea typeface="Helvetica Neue" panose="02000503000000020004" pitchFamily="2" charset="0"/>
                <a:cs typeface="Helvetica Neue" panose="02000503000000020004" pitchFamily="2" charset="0"/>
                <a:sym typeface="Helvetica Neue"/>
              </a:rPr>
              <a:t>Las tasas de retorno sobre la riqueza tienden a ser crecientes en el nivel de ésta.</a:t>
            </a:r>
          </a:p>
          <a:p>
            <a:pPr marL="457200" marR="0" indent="-457200" defTabSz="825500" rtl="0" fontAlgn="auto" latinLnBrk="0" hangingPunct="0">
              <a:spcBef>
                <a:spcPts val="0"/>
              </a:spcBef>
              <a:spcAft>
                <a:spcPts val="0"/>
              </a:spcAft>
              <a:buClrTx/>
              <a:buSzTx/>
              <a:buFont typeface="+mj-lt"/>
              <a:buAutoNum type="arabicPeriod"/>
              <a:tabLst/>
            </a:pPr>
            <a:r>
              <a:rPr kumimoji="0" lang="es-ES_tradnl" sz="2800" u="none" strike="noStrike" cap="none" spc="0" normalizeH="0" baseline="0" dirty="0">
                <a:ln>
                  <a:noFill/>
                </a:ln>
                <a:solidFill>
                  <a:srgbClr val="000000"/>
                </a:solidFill>
                <a:effectLst/>
                <a:uFillTx/>
                <a:latin typeface="Helvetica Neue Light"/>
                <a:ea typeface="Helvetica Neue" panose="02000503000000020004" pitchFamily="2" charset="0"/>
                <a:cs typeface="Helvetica Neue" panose="02000503000000020004" pitchFamily="2" charset="0"/>
                <a:sym typeface="Helvetica Neue"/>
              </a:rPr>
              <a:t>La riqueza se ha globalizado, las administraciones tributarias también. </a:t>
            </a:r>
          </a:p>
          <a:p>
            <a:pPr marL="914400" lvl="1" indent="-457200" defTabSz="825500" hangingPunct="0">
              <a:buFont typeface="Arial" panose="020B0604020202020204" pitchFamily="34" charset="0"/>
              <a:buChar char="•"/>
            </a:pPr>
            <a:r>
              <a:rPr lang="es-ES_tradnl" sz="2800" dirty="0">
                <a:solidFill>
                  <a:srgbClr val="000000"/>
                </a:solidFill>
                <a:latin typeface="Helvetica Neue Light"/>
                <a:ea typeface="Helvetica Neue" panose="02000503000000020004" pitchFamily="2" charset="0"/>
                <a:cs typeface="Helvetica Neue" panose="02000503000000020004" pitchFamily="2" charset="0"/>
                <a:sym typeface="Helvetica Neue"/>
              </a:rPr>
              <a:t>Chile envía y recibe información de contribuyentes a través de acuerdos multilaterales de intercambio de información tributaria impulsado por la OCDE.</a:t>
            </a:r>
          </a:p>
        </p:txBody>
      </p:sp>
    </p:spTree>
    <p:extLst>
      <p:ext uri="{BB962C8B-B14F-4D97-AF65-F5344CB8AC3E}">
        <p14:creationId xmlns:p14="http://schemas.microsoft.com/office/powerpoint/2010/main" val="19815556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5C9F71AE-D333-EEF3-01B4-1E7F39D18D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282402"/>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effectLst/>
                <a:uLnTx/>
                <a:uFillTx/>
                <a:latin typeface="Helvetica Neue Light"/>
              </a:rPr>
              <a:t>Tres </a:t>
            </a:r>
            <a:r>
              <a:rPr kumimoji="0" lang="es-CL" sz="4000" b="1" i="0" u="none" strike="noStrike" kern="0" cap="none" spc="0" normalizeH="0" baseline="0" noProof="0" dirty="0" err="1">
                <a:ln>
                  <a:noFill/>
                </a:ln>
                <a:effectLst/>
                <a:uLnTx/>
                <a:uFillTx/>
                <a:latin typeface="Helvetica Neue Light"/>
              </a:rPr>
              <a:t>elem</a:t>
            </a:r>
            <a:r>
              <a:rPr lang="es-CL" sz="4000" dirty="0" err="1"/>
              <a:t>entos</a:t>
            </a:r>
            <a:r>
              <a:rPr lang="es-CL" sz="4000" dirty="0"/>
              <a:t> fundamentales para el diseño</a:t>
            </a:r>
            <a:endParaRPr kumimoji="0" lang="es-CL" sz="4000" b="1" i="0" u="none" strike="noStrike" kern="0" cap="none" spc="0" normalizeH="0" baseline="0" noProof="0" dirty="0">
              <a:ln>
                <a:noFill/>
              </a:ln>
              <a:effectLst/>
              <a:uLnTx/>
              <a:uFillTx/>
              <a:latin typeface="Helvetica Neue Light"/>
            </a:endParaRPr>
          </a:p>
        </p:txBody>
      </p:sp>
      <p:sp>
        <p:nvSpPr>
          <p:cNvPr id="4" name="CuadroTexto 3">
            <a:extLst>
              <a:ext uri="{FF2B5EF4-FFF2-40B4-BE49-F238E27FC236}">
                <a16:creationId xmlns:a16="http://schemas.microsoft.com/office/drawing/2014/main" id="{8A93C205-6B6F-F5EF-4EC7-D227A6F82A60}"/>
              </a:ext>
            </a:extLst>
          </p:cNvPr>
          <p:cNvSpPr txBox="1"/>
          <p:nvPr/>
        </p:nvSpPr>
        <p:spPr>
          <a:xfrm>
            <a:off x="1186249" y="2300486"/>
            <a:ext cx="10004666"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defTabSz="825500" rtl="0" fontAlgn="auto" latinLnBrk="0" hangingPunct="0">
              <a:spcBef>
                <a:spcPts val="0"/>
              </a:spcBef>
              <a:spcAft>
                <a:spcPts val="0"/>
              </a:spcAft>
              <a:buClrTx/>
              <a:buSzTx/>
              <a:buFont typeface="+mj-lt"/>
              <a:buAutoNum type="arabicPeriod"/>
              <a:tabLst/>
            </a:pPr>
            <a:r>
              <a:rPr kumimoji="0" lang="es-ES_tradnl" sz="2800" u="none" strike="noStrike" cap="none" spc="0" normalizeH="0" baseline="0" dirty="0">
                <a:ln>
                  <a:noFill/>
                </a:ln>
                <a:solidFill>
                  <a:srgbClr val="000000"/>
                </a:solidFill>
                <a:effectLst/>
                <a:uFillTx/>
                <a:latin typeface="Helvetica Neue Light"/>
                <a:ea typeface="Helvetica Neue" panose="02000503000000020004" pitchFamily="2" charset="0"/>
                <a:cs typeface="Helvetica Neue" panose="02000503000000020004" pitchFamily="2" charset="0"/>
                <a:sym typeface="Helvetica Neue"/>
              </a:rPr>
              <a:t>Aplicación a un número muy reducido de contribuyentes evitando afectar a sectores medios y facilitando la labor de fiscalización.</a:t>
            </a:r>
          </a:p>
          <a:p>
            <a:pPr marL="457200" marR="0" indent="-457200" defTabSz="825500" rtl="0" fontAlgn="auto" latinLnBrk="0" hangingPunct="0">
              <a:spcBef>
                <a:spcPts val="0"/>
              </a:spcBef>
              <a:spcAft>
                <a:spcPts val="0"/>
              </a:spcAft>
              <a:buClrTx/>
              <a:buSzTx/>
              <a:buFont typeface="+mj-lt"/>
              <a:buAutoNum type="arabicPeriod"/>
              <a:tabLst/>
            </a:pPr>
            <a:r>
              <a:rPr lang="es-ES_tradnl" sz="2800" dirty="0">
                <a:solidFill>
                  <a:srgbClr val="000000"/>
                </a:solidFill>
                <a:latin typeface="Helvetica Neue Light"/>
                <a:ea typeface="Helvetica Neue" panose="02000503000000020004" pitchFamily="2" charset="0"/>
                <a:cs typeface="Helvetica Neue" panose="02000503000000020004" pitchFamily="2" charset="0"/>
                <a:sym typeface="Helvetica Neue"/>
              </a:rPr>
              <a:t>Evitar exenciones para evitar la erosión de la base imponible.</a:t>
            </a:r>
          </a:p>
          <a:p>
            <a:pPr marL="457200" marR="0" indent="-457200" defTabSz="825500" rtl="0" fontAlgn="auto" latinLnBrk="0" hangingPunct="0">
              <a:spcBef>
                <a:spcPts val="0"/>
              </a:spcBef>
              <a:spcAft>
                <a:spcPts val="0"/>
              </a:spcAft>
              <a:buClrTx/>
              <a:buSzTx/>
              <a:buFont typeface="+mj-lt"/>
              <a:buAutoNum type="arabicPeriod"/>
              <a:tabLst/>
            </a:pPr>
            <a:r>
              <a:rPr kumimoji="0" lang="es-ES_tradnl" sz="2800" u="none" strike="noStrike" cap="none" spc="0" normalizeH="0" baseline="0" dirty="0">
                <a:ln>
                  <a:noFill/>
                </a:ln>
                <a:solidFill>
                  <a:srgbClr val="000000"/>
                </a:solidFill>
                <a:effectLst/>
                <a:uFillTx/>
                <a:latin typeface="Helvetica Neue Light"/>
                <a:ea typeface="Helvetica Neue" panose="02000503000000020004" pitchFamily="2" charset="0"/>
                <a:cs typeface="Helvetica Neue" panose="02000503000000020004" pitchFamily="2" charset="0"/>
                <a:sym typeface="Helvetica Neue"/>
              </a:rPr>
              <a:t>Reglas claras y simples para la valoración del patrimonio.</a:t>
            </a:r>
            <a:endParaRPr lang="es-ES_tradnl" sz="2800" dirty="0">
              <a:solidFill>
                <a:srgbClr val="000000"/>
              </a:solidFill>
              <a:latin typeface="Helvetica Neue Light"/>
              <a:ea typeface="Helvetica Neue" panose="02000503000000020004" pitchFamily="2" charset="0"/>
              <a:cs typeface="Helvetica Neue" panose="02000503000000020004" pitchFamily="2" charset="0"/>
              <a:sym typeface="Helvetica Neue"/>
            </a:endParaRPr>
          </a:p>
        </p:txBody>
      </p:sp>
    </p:spTree>
    <p:extLst>
      <p:ext uri="{BB962C8B-B14F-4D97-AF65-F5344CB8AC3E}">
        <p14:creationId xmlns:p14="http://schemas.microsoft.com/office/powerpoint/2010/main" val="66169456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5C9F71AE-D333-EEF3-01B4-1E7F39D18D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effectLst/>
                <a:uLnTx/>
                <a:uFillTx/>
                <a:latin typeface="Helvetica Neue Light"/>
              </a:rPr>
              <a:t>Base del impuesto</a:t>
            </a:r>
          </a:p>
        </p:txBody>
      </p:sp>
      <p:sp>
        <p:nvSpPr>
          <p:cNvPr id="7" name="CuadroTexto 6">
            <a:extLst>
              <a:ext uri="{FF2B5EF4-FFF2-40B4-BE49-F238E27FC236}">
                <a16:creationId xmlns:a16="http://schemas.microsoft.com/office/drawing/2014/main" id="{37F52BE6-7DEF-8691-4390-94B2E3F4C2EC}"/>
              </a:ext>
            </a:extLst>
          </p:cNvPr>
          <p:cNvSpPr txBox="1"/>
          <p:nvPr/>
        </p:nvSpPr>
        <p:spPr>
          <a:xfrm>
            <a:off x="852487" y="1260521"/>
            <a:ext cx="10487025" cy="1405513"/>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indent="0" algn="just">
              <a:buNone/>
            </a:pPr>
            <a:r>
              <a:rPr lang="es-ES" sz="2200" b="0" dirty="0">
                <a:solidFill>
                  <a:schemeClr val="tx1"/>
                </a:solidFill>
                <a:sym typeface="Helvetica Neue"/>
              </a:rPr>
              <a:t>El impuesto afectará a las personas naturales con domicilio o residencia en Chile, respecto a su riqueza mantenida en Chile o en el extranjero.</a:t>
            </a:r>
          </a:p>
          <a:p>
            <a:pPr marL="0" indent="0" algn="just">
              <a:buNone/>
            </a:pPr>
            <a:endParaRPr lang="es-ES" sz="2200" dirty="0">
              <a:latin typeface="Helvetica Neue Light"/>
              <a:sym typeface="Helvetica Neue"/>
            </a:endParaRPr>
          </a:p>
          <a:p>
            <a:pPr algn="just"/>
            <a:endParaRPr lang="es-CL" sz="2200" b="0" dirty="0">
              <a:solidFill>
                <a:schemeClr val="tx1"/>
              </a:solidFill>
              <a:sym typeface="Helvetica Neue Light"/>
            </a:endParaRPr>
          </a:p>
        </p:txBody>
      </p:sp>
      <p:graphicFrame>
        <p:nvGraphicFramePr>
          <p:cNvPr id="8" name="Tabla 9">
            <a:extLst>
              <a:ext uri="{FF2B5EF4-FFF2-40B4-BE49-F238E27FC236}">
                <a16:creationId xmlns:a16="http://schemas.microsoft.com/office/drawing/2014/main" id="{E64BCBE6-D249-1920-99AB-8BC2C4E7B7C8}"/>
              </a:ext>
            </a:extLst>
          </p:cNvPr>
          <p:cNvGraphicFramePr>
            <a:graphicFrameLocks noGrp="1"/>
          </p:cNvGraphicFramePr>
          <p:nvPr>
            <p:extLst>
              <p:ext uri="{D42A27DB-BD31-4B8C-83A1-F6EECF244321}">
                <p14:modId xmlns:p14="http://schemas.microsoft.com/office/powerpoint/2010/main" val="2649089409"/>
              </p:ext>
            </p:extLst>
          </p:nvPr>
        </p:nvGraphicFramePr>
        <p:xfrm>
          <a:off x="1449136" y="2029175"/>
          <a:ext cx="9791105" cy="3794760"/>
        </p:xfrm>
        <a:graphic>
          <a:graphicData uri="http://schemas.openxmlformats.org/drawingml/2006/table">
            <a:tbl>
              <a:tblPr firstRow="1" bandRow="1">
                <a:tableStyleId>{5C22544A-7EE6-4342-B048-85BDC9FD1C3A}</a:tableStyleId>
              </a:tblPr>
              <a:tblGrid>
                <a:gridCol w="512612">
                  <a:extLst>
                    <a:ext uri="{9D8B030D-6E8A-4147-A177-3AD203B41FA5}">
                      <a16:colId xmlns:a16="http://schemas.microsoft.com/office/drawing/2014/main" val="2544678541"/>
                    </a:ext>
                  </a:extLst>
                </a:gridCol>
                <a:gridCol w="4081602">
                  <a:extLst>
                    <a:ext uri="{9D8B030D-6E8A-4147-A177-3AD203B41FA5}">
                      <a16:colId xmlns:a16="http://schemas.microsoft.com/office/drawing/2014/main" val="29637641"/>
                    </a:ext>
                  </a:extLst>
                </a:gridCol>
                <a:gridCol w="5196891">
                  <a:extLst>
                    <a:ext uri="{9D8B030D-6E8A-4147-A177-3AD203B41FA5}">
                      <a16:colId xmlns:a16="http://schemas.microsoft.com/office/drawing/2014/main" val="192546762"/>
                    </a:ext>
                  </a:extLst>
                </a:gridCol>
              </a:tblGrid>
              <a:tr h="370840">
                <a:tc gridSpan="2">
                  <a:txBody>
                    <a:bodyPr/>
                    <a:lstStyle/>
                    <a:p>
                      <a:r>
                        <a:rPr lang="es-CL" sz="1200" dirty="0">
                          <a:latin typeface="Helvetica Neue" panose="02000503000000020004" pitchFamily="2" charset="0"/>
                          <a:ea typeface="Helvetica Neue" panose="02000503000000020004" pitchFamily="2" charset="0"/>
                          <a:cs typeface="Helvetica Neue" panose="02000503000000020004" pitchFamily="2" charset="0"/>
                        </a:rPr>
                        <a:t>Componente del patrimonio</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tc hMerge="1">
                  <a:txBody>
                    <a:bodyPr/>
                    <a:lstStyle/>
                    <a:p>
                      <a:endParaRPr lang="es-CL" dirty="0"/>
                    </a:p>
                  </a:txBody>
                  <a:tcPr/>
                </a:tc>
                <a:tc>
                  <a:txBody>
                    <a:bodyPr/>
                    <a:lstStyle/>
                    <a:p>
                      <a:r>
                        <a:rPr lang="es-CL" sz="1200" dirty="0">
                          <a:latin typeface="Helvetica Neue" panose="02000503000000020004" pitchFamily="2" charset="0"/>
                          <a:ea typeface="Helvetica Neue" panose="02000503000000020004" pitchFamily="2" charset="0"/>
                          <a:cs typeface="Helvetica Neue" panose="02000503000000020004" pitchFamily="2" charset="0"/>
                        </a:rPr>
                        <a:t>Criterio de valoración</a:t>
                      </a: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83404172"/>
                  </a:ext>
                </a:extLst>
              </a:tr>
              <a:tr h="370840">
                <a:tc gridSpan="2">
                  <a:txBody>
                    <a:bodyPr/>
                    <a:lstStyle/>
                    <a:p>
                      <a:pPr algn="l"/>
                      <a:r>
                        <a:rPr lang="es-CL" sz="1200" b="1" dirty="0">
                          <a:latin typeface="Helvetica Neue" panose="02000503000000020004" pitchFamily="2" charset="0"/>
                          <a:ea typeface="Helvetica Neue" panose="02000503000000020004" pitchFamily="2" charset="0"/>
                          <a:cs typeface="Helvetica Neue" panose="02000503000000020004" pitchFamily="2" charset="0"/>
                        </a:rPr>
                        <a:t>Activos</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dirty="0"/>
                    </a:p>
                  </a:txBody>
                  <a:tcPr/>
                </a:tc>
                <a:tc>
                  <a:txBody>
                    <a:bodyPr/>
                    <a:lstStyle/>
                    <a:p>
                      <a:pPr algn="l"/>
                      <a:endParaRPr lang="es-CL" sz="120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117616"/>
                  </a:ext>
                </a:extLst>
              </a:tr>
              <a:tr h="370840">
                <a:tc>
                  <a:txBody>
                    <a:bodyPr/>
                    <a:lstStyle/>
                    <a:p>
                      <a:pPr algn="l"/>
                      <a:endParaRPr lang="es-CL" sz="1200" dirty="0"/>
                    </a:p>
                  </a:txBody>
                  <a:tcPr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Sociedades en el país o el extranjero</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Cotización bursátil, patrimonio financiero o tasación</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859032"/>
                  </a:ext>
                </a:extLst>
              </a:tr>
              <a:tr h="370840">
                <a:tc>
                  <a:txBody>
                    <a:bodyPr/>
                    <a:lstStyle/>
                    <a:p>
                      <a:pPr algn="l"/>
                      <a:endParaRPr lang="es-CL" sz="1200" dirty="0"/>
                    </a:p>
                  </a:txBody>
                  <a:tcPr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Inmuebles</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Avalúo fiscal</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942231"/>
                  </a:ext>
                </a:extLst>
              </a:tr>
              <a:tr h="370840">
                <a:tc>
                  <a:txBody>
                    <a:bodyPr/>
                    <a:lstStyle/>
                    <a:p>
                      <a:pPr algn="l"/>
                      <a:endParaRPr lang="es-CL" sz="1200" dirty="0"/>
                    </a:p>
                  </a:txBody>
                  <a:tcPr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Derivados</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Según ley de derivados</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996568"/>
                  </a:ext>
                </a:extLst>
              </a:tr>
              <a:tr h="370840">
                <a:tc>
                  <a:txBody>
                    <a:bodyPr/>
                    <a:lstStyle/>
                    <a:p>
                      <a:pPr algn="l"/>
                      <a:endParaRPr lang="es-CL" sz="1200" dirty="0"/>
                    </a:p>
                  </a:txBody>
                  <a:tcPr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Portafolios de inversiones e instrumentos financieros administrados por bancos o instituciones financiera</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Saldo al 31 de diciembre de cada año</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831884"/>
                  </a:ext>
                </a:extLst>
              </a:tr>
              <a:tr h="370840">
                <a:tc>
                  <a:txBody>
                    <a:bodyPr/>
                    <a:lstStyle/>
                    <a:p>
                      <a:pPr algn="l"/>
                      <a:endParaRPr lang="es-CL" sz="1200" dirty="0"/>
                    </a:p>
                  </a:txBody>
                  <a:tcPr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Vehículos</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Valor de tasación SII o entidad que corresponda</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8573571"/>
                  </a:ext>
                </a:extLst>
              </a:tr>
              <a:tr h="370840">
                <a:tc>
                  <a:txBody>
                    <a:bodyPr/>
                    <a:lstStyle/>
                    <a:p>
                      <a:pPr algn="l"/>
                      <a:endParaRPr lang="es-CL" sz="1200" dirty="0"/>
                    </a:p>
                  </a:txBody>
                  <a:tcPr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Helvetica Neue" panose="02000503000000020004" pitchFamily="2" charset="0"/>
                          <a:ea typeface="Helvetica Neue" panose="02000503000000020004" pitchFamily="2" charset="0"/>
                          <a:cs typeface="Helvetica Neue" panose="02000503000000020004" pitchFamily="2" charset="0"/>
                        </a:rPr>
                        <a:t>Otros activos con valor superior a US$100.000</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Tasación</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066807"/>
                  </a:ext>
                </a:extLst>
              </a:tr>
              <a:tr h="370840">
                <a:tc gridSpan="2">
                  <a:txBody>
                    <a:bodyPr/>
                    <a:lstStyle/>
                    <a:p>
                      <a:pPr algn="l"/>
                      <a:r>
                        <a:rPr lang="es-CL" sz="1200" b="1" dirty="0">
                          <a:latin typeface="Helvetica Neue" panose="02000503000000020004" pitchFamily="2" charset="0"/>
                          <a:ea typeface="Helvetica Neue" panose="02000503000000020004" pitchFamily="2" charset="0"/>
                          <a:cs typeface="Helvetica Neue" panose="02000503000000020004" pitchFamily="2" charset="0"/>
                        </a:rPr>
                        <a:t>Pasivos</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dirty="0"/>
                    </a:p>
                  </a:txBody>
                  <a:tcPr/>
                </a:tc>
                <a:tc>
                  <a:txBody>
                    <a:bodyPr/>
                    <a:lstStyle/>
                    <a:p>
                      <a:pPr algn="l"/>
                      <a:endParaRPr lang="es-CL" sz="120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849490"/>
                  </a:ext>
                </a:extLst>
              </a:tr>
              <a:tr h="370840">
                <a:tc>
                  <a:txBody>
                    <a:bodyPr/>
                    <a:lstStyle/>
                    <a:p>
                      <a:pPr algn="l"/>
                      <a:endParaRPr lang="es-CL" sz="1200" dirty="0"/>
                    </a:p>
                  </a:txBody>
                  <a:tcPr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Pasivos utilizados para financiar activos</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CL" sz="1200" dirty="0">
                          <a:latin typeface="Helvetica Neue" panose="02000503000000020004" pitchFamily="2" charset="0"/>
                          <a:ea typeface="Helvetica Neue" panose="02000503000000020004" pitchFamily="2" charset="0"/>
                          <a:cs typeface="Helvetica Neue" panose="02000503000000020004" pitchFamily="2" charset="0"/>
                        </a:rPr>
                        <a:t>Saldo del pasivo al 31 de diciembre</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4980632"/>
                  </a:ext>
                </a:extLst>
              </a:tr>
            </a:tbl>
          </a:graphicData>
        </a:graphic>
      </p:graphicFrame>
    </p:spTree>
    <p:extLst>
      <p:ext uri="{BB962C8B-B14F-4D97-AF65-F5344CB8AC3E}">
        <p14:creationId xmlns:p14="http://schemas.microsoft.com/office/powerpoint/2010/main" val="63120291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A6FC1F6B-FDA3-EB43-83F0-FDAB4E558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21265"/>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effectLst/>
                <a:uLnTx/>
                <a:uFillTx/>
                <a:latin typeface="Helvetica Neue Light"/>
              </a:rPr>
              <a:t>Estructura de tasas</a:t>
            </a:r>
          </a:p>
        </p:txBody>
      </p:sp>
      <p:graphicFrame>
        <p:nvGraphicFramePr>
          <p:cNvPr id="8" name="Tabla 7">
            <a:extLst>
              <a:ext uri="{FF2B5EF4-FFF2-40B4-BE49-F238E27FC236}">
                <a16:creationId xmlns:a16="http://schemas.microsoft.com/office/drawing/2014/main" id="{6BE6AFDB-C478-2403-09A8-CC9DFCFE16F6}"/>
              </a:ext>
            </a:extLst>
          </p:cNvPr>
          <p:cNvGraphicFramePr>
            <a:graphicFrameLocks noGrp="1"/>
          </p:cNvGraphicFramePr>
          <p:nvPr>
            <p:extLst>
              <p:ext uri="{D42A27DB-BD31-4B8C-83A1-F6EECF244321}">
                <p14:modId xmlns:p14="http://schemas.microsoft.com/office/powerpoint/2010/main" val="2774250962"/>
              </p:ext>
            </p:extLst>
          </p:nvPr>
        </p:nvGraphicFramePr>
        <p:xfrm>
          <a:off x="2626760" y="2539668"/>
          <a:ext cx="7048072" cy="1958301"/>
        </p:xfrm>
        <a:graphic>
          <a:graphicData uri="http://schemas.openxmlformats.org/drawingml/2006/table">
            <a:tbl>
              <a:tblPr/>
              <a:tblGrid>
                <a:gridCol w="2446878">
                  <a:extLst>
                    <a:ext uri="{9D8B030D-6E8A-4147-A177-3AD203B41FA5}">
                      <a16:colId xmlns:a16="http://schemas.microsoft.com/office/drawing/2014/main" val="975940982"/>
                    </a:ext>
                  </a:extLst>
                </a:gridCol>
                <a:gridCol w="3041149">
                  <a:extLst>
                    <a:ext uri="{9D8B030D-6E8A-4147-A177-3AD203B41FA5}">
                      <a16:colId xmlns:a16="http://schemas.microsoft.com/office/drawing/2014/main" val="4029479450"/>
                    </a:ext>
                  </a:extLst>
                </a:gridCol>
                <a:gridCol w="1560045">
                  <a:extLst>
                    <a:ext uri="{9D8B030D-6E8A-4147-A177-3AD203B41FA5}">
                      <a16:colId xmlns:a16="http://schemas.microsoft.com/office/drawing/2014/main" val="1377488745"/>
                    </a:ext>
                  </a:extLst>
                </a:gridCol>
              </a:tblGrid>
              <a:tr h="631710">
                <a:tc>
                  <a:txBody>
                    <a:bodyPr/>
                    <a:lstStyle/>
                    <a:p>
                      <a:pPr algn="ctr" fontAlgn="ctr"/>
                      <a:r>
                        <a:rPr lang="es-CL" sz="1800" b="1" i="0" u="none" strike="noStrike" dirty="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Tramo (UTA)</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1800" b="1" i="0" u="none" strike="noStrike" dirty="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Tramo (US$)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1800" b="1" i="0" u="none" strike="noStrike" dirty="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Tasa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03591375"/>
                  </a:ext>
                </a:extLst>
              </a:tr>
              <a:tr h="442197">
                <a:tc>
                  <a:txBody>
                    <a:bodyPr/>
                    <a:lstStyle/>
                    <a:p>
                      <a:pPr algn="l"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Hasta 6.000 UTA</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Hasta 4,9 millones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Exento</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11845496"/>
                  </a:ext>
                </a:extLst>
              </a:tr>
              <a:tr h="442197">
                <a:tc>
                  <a:txBody>
                    <a:bodyPr/>
                    <a:lstStyle/>
                    <a:p>
                      <a:pPr algn="l"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6.000 - 18.000 UTA</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4,9 – 14,7 millones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568224308"/>
                  </a:ext>
                </a:extLst>
              </a:tr>
              <a:tr h="442197">
                <a:tc>
                  <a:txBody>
                    <a:bodyPr/>
                    <a:lstStyle/>
                    <a:p>
                      <a:pPr algn="l"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Más de 18.000 UTA</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noFill/>
                  </a:tcPr>
                </a:tc>
                <a:tc>
                  <a:txBody>
                    <a:bodyPr/>
                    <a:lstStyle/>
                    <a:p>
                      <a:pPr algn="l"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Más de 14,7 millones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noFill/>
                  </a:tcPr>
                </a:tc>
                <a:tc>
                  <a:txBody>
                    <a:bodyPr/>
                    <a:lstStyle/>
                    <a:p>
                      <a:pPr algn="ctr" fontAlgn="b"/>
                      <a:r>
                        <a:rPr lang="es-CL" sz="18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1,8%</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281706"/>
                  </a:ext>
                </a:extLst>
              </a:tr>
            </a:tbl>
          </a:graphicData>
        </a:graphic>
      </p:graphicFrame>
      <p:sp>
        <p:nvSpPr>
          <p:cNvPr id="9" name="CuadroTexto 8">
            <a:extLst>
              <a:ext uri="{FF2B5EF4-FFF2-40B4-BE49-F238E27FC236}">
                <a16:creationId xmlns:a16="http://schemas.microsoft.com/office/drawing/2014/main" id="{B7DE3EA6-9B7D-1436-29C6-926049473C19}"/>
              </a:ext>
            </a:extLst>
          </p:cNvPr>
          <p:cNvSpPr txBox="1"/>
          <p:nvPr/>
        </p:nvSpPr>
        <p:spPr>
          <a:xfrm>
            <a:off x="1310177" y="1711222"/>
            <a:ext cx="9311780" cy="400110"/>
          </a:xfrm>
          <a:prstGeom prst="rect">
            <a:avLst/>
          </a:prstGeom>
          <a:noFill/>
        </p:spPr>
        <p:txBody>
          <a:bodyPr wrap="square" rtlCol="0">
            <a:spAutoFit/>
          </a:bodyPr>
          <a:lstStyle/>
          <a:p>
            <a:pPr algn="ctr"/>
            <a:r>
              <a:rPr lang="es-ES" sz="2000" b="1" dirty="0">
                <a:latin typeface="Helvetica Neue Light"/>
                <a:ea typeface="Helvetica Neue" panose="02000503000000020004" pitchFamily="2" charset="0"/>
                <a:cs typeface="Helvetica Neue" panose="02000503000000020004" pitchFamily="2" charset="0"/>
              </a:rPr>
              <a:t>Tramos y tasas impuesto a la riqueza</a:t>
            </a:r>
            <a:endParaRPr lang="es-ES" sz="2000" dirty="0">
              <a:latin typeface="Helvetica Neue Light"/>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606765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a:extLst>
              <a:ext uri="{FF2B5EF4-FFF2-40B4-BE49-F238E27FC236}">
                <a16:creationId xmlns:a16="http://schemas.microsoft.com/office/drawing/2014/main" id="{18FD21F0-6DA2-6D8A-B8EB-B82FD5DC1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1" y="25648"/>
            <a:ext cx="12122791" cy="6858000"/>
          </a:xfrm>
          <a:prstGeom prst="rect">
            <a:avLst/>
          </a:prstGeom>
        </p:spPr>
      </p:pic>
      <p:sp>
        <p:nvSpPr>
          <p:cNvPr id="122" name="Reforma Constitucional que modifica…"/>
          <p:cNvSpPr txBox="1"/>
          <p:nvPr/>
        </p:nvSpPr>
        <p:spPr>
          <a:xfrm>
            <a:off x="223497" y="2358197"/>
            <a:ext cx="11492753" cy="66684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Reducción de exenciones, evasión y elusión</a:t>
            </a:r>
          </a:p>
        </p:txBody>
      </p:sp>
    </p:spTree>
    <p:extLst>
      <p:ext uri="{BB962C8B-B14F-4D97-AF65-F5344CB8AC3E}">
        <p14:creationId xmlns:p14="http://schemas.microsoft.com/office/powerpoint/2010/main" val="35969198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1D4222FE-5DDF-08C8-BC00-D8BED2545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59362"/>
            <a:ext cx="10029335"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Fondos de Inversión</a:t>
            </a:r>
          </a:p>
        </p:txBody>
      </p:sp>
      <p:graphicFrame>
        <p:nvGraphicFramePr>
          <p:cNvPr id="5" name="Tabla 4">
            <a:extLst>
              <a:ext uri="{FF2B5EF4-FFF2-40B4-BE49-F238E27FC236}">
                <a16:creationId xmlns:a16="http://schemas.microsoft.com/office/drawing/2014/main" id="{593400A1-4994-4EA5-AD4F-26A8DD4AC4BA}"/>
              </a:ext>
            </a:extLst>
          </p:cNvPr>
          <p:cNvGraphicFramePr>
            <a:graphicFrameLocks noGrp="1"/>
          </p:cNvGraphicFramePr>
          <p:nvPr>
            <p:extLst>
              <p:ext uri="{D42A27DB-BD31-4B8C-83A1-F6EECF244321}">
                <p14:modId xmlns:p14="http://schemas.microsoft.com/office/powerpoint/2010/main" val="4112128234"/>
              </p:ext>
            </p:extLst>
          </p:nvPr>
        </p:nvGraphicFramePr>
        <p:xfrm>
          <a:off x="1273996" y="1808727"/>
          <a:ext cx="9565239" cy="3278351"/>
        </p:xfrm>
        <a:graphic>
          <a:graphicData uri="http://schemas.openxmlformats.org/drawingml/2006/table">
            <a:tbl>
              <a:tblPr firstRow="1" bandRow="1">
                <a:tableStyleId>{5C22544A-7EE6-4342-B048-85BDC9FD1C3A}</a:tableStyleId>
              </a:tblPr>
              <a:tblGrid>
                <a:gridCol w="2347028">
                  <a:extLst>
                    <a:ext uri="{9D8B030D-6E8A-4147-A177-3AD203B41FA5}">
                      <a16:colId xmlns:a16="http://schemas.microsoft.com/office/drawing/2014/main" val="3401564294"/>
                    </a:ext>
                  </a:extLst>
                </a:gridCol>
                <a:gridCol w="3186821">
                  <a:extLst>
                    <a:ext uri="{9D8B030D-6E8A-4147-A177-3AD203B41FA5}">
                      <a16:colId xmlns:a16="http://schemas.microsoft.com/office/drawing/2014/main" val="1917825642"/>
                    </a:ext>
                  </a:extLst>
                </a:gridCol>
                <a:gridCol w="4031390">
                  <a:extLst>
                    <a:ext uri="{9D8B030D-6E8A-4147-A177-3AD203B41FA5}">
                      <a16:colId xmlns:a16="http://schemas.microsoft.com/office/drawing/2014/main" val="84394639"/>
                    </a:ext>
                  </a:extLst>
                </a:gridCol>
              </a:tblGrid>
              <a:tr h="657071">
                <a:tc>
                  <a:txBody>
                    <a:body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Tipo de fondo</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Régimen actual</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txBody>
                  <a:tcP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Propuesta</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74357865"/>
                  </a:ext>
                </a:extLst>
              </a:tr>
              <a:tr h="1112875">
                <a:tc>
                  <a:txBody>
                    <a:body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Fondos de inversión privados</a:t>
                      </a:r>
                    </a:p>
                    <a:p>
                      <a:r>
                        <a:rPr lang="es-E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(Aquellos con menos de 49 aportantes)</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285750" indent="-285750" algn="l">
                        <a:buFont typeface="Arial" panose="020B0604020202020204" pitchFamily="34" charset="0"/>
                        <a:buChar char="•"/>
                      </a:pPr>
                      <a:r>
                        <a:rPr lang="es-E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Exentos del pago de IDPC.</a:t>
                      </a:r>
                    </a:p>
                    <a:p>
                      <a:pPr marL="285750" indent="-285750" algn="l">
                        <a:buFont typeface="Arial" panose="020B0604020202020204" pitchFamily="34" charset="0"/>
                        <a:buChar char="•"/>
                      </a:pPr>
                      <a:endParaRPr lang="es-E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l">
                        <a:buFont typeface="Arial" panose="020B0604020202020204" pitchFamily="34" charset="0"/>
                        <a:buChar char="•"/>
                      </a:pPr>
                      <a:r>
                        <a:rPr lang="es-E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Tributación hacia el exterior con tasa adicional preferente de 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Serán contribuyentes de IDPC.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Se mantiene la exención de IDPC solo para fondos que invierten en capital de riesgo, certificados por Corfo.</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3340152"/>
                  </a:ext>
                </a:extLst>
              </a:tr>
              <a:tr h="1112875">
                <a:tc>
                  <a:txBody>
                    <a:bodyPr/>
                    <a:lstStyle/>
                    <a:p>
                      <a:r>
                        <a:rPr lang="es-ES" sz="1600" dirty="0">
                          <a:latin typeface="Helvetica Neue" panose="02000503000000020004" pitchFamily="2" charset="0"/>
                          <a:ea typeface="Helvetica Neue" panose="02000503000000020004" pitchFamily="2" charset="0"/>
                          <a:cs typeface="Helvetica Neue" panose="02000503000000020004" pitchFamily="2" charset="0"/>
                        </a:rPr>
                        <a:t>Fondos de inversión públicos</a:t>
                      </a:r>
                    </a:p>
                    <a:p>
                      <a:r>
                        <a:rPr lang="es-ES" sz="1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de 49 aportantes y bajo control de CMF)</a:t>
                      </a:r>
                      <a:endParaRPr lang="en-US" sz="16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r>
                        <a:rPr lang="es-ES" sz="16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COMPLETAR</a:t>
                      </a:r>
                      <a:endParaRPr lang="en-US" sz="16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txBody>
                  <a:tcPr>
                    <a:noFill/>
                  </a:tcPr>
                </a:tc>
                <a:tc>
                  <a:txBody>
                    <a:bodyPr/>
                    <a:lstStyle/>
                    <a:p>
                      <a:pPr marL="285750" lvl="0" indent="-285750" algn="just" defTabSz="914400" rtl="0" eaLnBrk="1" fontAlgn="base" latinLnBrk="0" hangingPunct="1">
                        <a:buFont typeface="Arial" panose="020B0604020202020204" pitchFamily="34" charset="0"/>
                        <a:buChar char="•"/>
                      </a:pPr>
                      <a:r>
                        <a:rPr lang="es-ES"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Distribución de dividendos hacia personas jurídicas tributa con IDPC.</a:t>
                      </a:r>
                    </a:p>
                    <a:p>
                      <a:pPr marL="285750" lvl="0" indent="-285750" algn="just" defTabSz="914400" rtl="0" eaLnBrk="1" fontAlgn="base" latinLnBrk="0" hangingPunct="1">
                        <a:buFont typeface="Arial" panose="020B0604020202020204" pitchFamily="34" charset="0"/>
                        <a:buChar char="•"/>
                      </a:pPr>
                      <a:endParaRPr lang="es-ES"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lvl="0" indent="-285750" algn="just" defTabSz="914400" rtl="0" eaLnBrk="1" fontAlgn="base" latinLnBrk="0" hangingPunct="1">
                        <a:buFont typeface="Arial" panose="020B0604020202020204" pitchFamily="34" charset="0"/>
                        <a:buChar char="•"/>
                      </a:pPr>
                      <a:r>
                        <a:rPr lang="es-ES"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No residentes tributarán impuestos finales según reglas generales.</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417048"/>
                  </a:ext>
                </a:extLst>
              </a:tr>
            </a:tbl>
          </a:graphicData>
        </a:graphic>
      </p:graphicFrame>
    </p:spTree>
    <p:extLst>
      <p:ext uri="{BB962C8B-B14F-4D97-AF65-F5344CB8AC3E}">
        <p14:creationId xmlns:p14="http://schemas.microsoft.com/office/powerpoint/2010/main" val="57243228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35D2ED6A-0C20-61DC-FBEC-6D1974F01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52487" y="1219100"/>
            <a:ext cx="10487025" cy="6034024"/>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571500" lvl="1" indent="-457200">
              <a:lnSpc>
                <a:spcPct val="150000"/>
              </a:lnSpc>
              <a:buFont typeface="+mj-lt"/>
              <a:buAutoNum type="arabicPeriod"/>
            </a:pPr>
            <a:r>
              <a:rPr lang="es-ES" sz="2000" dirty="0">
                <a:latin typeface="Helvetica Neue Light"/>
                <a:ea typeface="Helvetica Neue" panose="02000503000000020004" pitchFamily="2" charset="0"/>
                <a:cs typeface="Helvetica Neue" panose="02000503000000020004" pitchFamily="2" charset="0"/>
                <a:sym typeface="Helvetica Neue"/>
              </a:rPr>
              <a:t>Se limita la renta presunta a micro empresarios con ventas hasta 2.400 UF, en un proceso gradual en cuatro años.</a:t>
            </a:r>
          </a:p>
          <a:p>
            <a:pPr marL="571500" lvl="1" indent="-457200">
              <a:lnSpc>
                <a:spcPct val="150000"/>
              </a:lnSpc>
              <a:buFont typeface="+mj-lt"/>
              <a:buAutoNum type="arabicPeriod"/>
            </a:pPr>
            <a:r>
              <a:rPr lang="es-ES" sz="2000" b="0" dirty="0">
                <a:solidFill>
                  <a:schemeClr val="tx1"/>
                </a:solidFill>
                <a:latin typeface="Helvetica Neue Light"/>
                <a:ea typeface="Helvetica Neue" panose="02000503000000020004" pitchFamily="2" charset="0"/>
                <a:cs typeface="Helvetica Neue" panose="02000503000000020004" pitchFamily="2" charset="0"/>
                <a:sym typeface="Helvetica Neue"/>
              </a:rPr>
              <a:t>Se limita la exención del pago de intereses hipotecarios a un crédito.</a:t>
            </a:r>
          </a:p>
          <a:p>
            <a:pPr marL="571500" lvl="1" indent="-457200">
              <a:lnSpc>
                <a:spcPct val="150000"/>
              </a:lnSpc>
              <a:buFont typeface="+mj-lt"/>
              <a:buAutoNum type="arabicPeriod"/>
            </a:pPr>
            <a:r>
              <a:rPr lang="es-ES" sz="2000" dirty="0">
                <a:latin typeface="Helvetica Neue Light"/>
                <a:ea typeface="Helvetica Neue" panose="02000503000000020004" pitchFamily="2" charset="0"/>
                <a:cs typeface="Helvetica Neue" panose="02000503000000020004" pitchFamily="2" charset="0"/>
                <a:sym typeface="Helvetica Neue"/>
              </a:rPr>
              <a:t>El beneficio de reinversión de utilidades con rebaja de la mitad del IDPC se </a:t>
            </a:r>
            <a:r>
              <a:rPr lang="es-ES" sz="2000" dirty="0" err="1">
                <a:latin typeface="Helvetica Neue Light"/>
                <a:ea typeface="Helvetica Neue" panose="02000503000000020004" pitchFamily="2" charset="0"/>
                <a:cs typeface="Helvetica Neue" panose="02000503000000020004" pitchFamily="2" charset="0"/>
                <a:sym typeface="Helvetica Neue"/>
              </a:rPr>
              <a:t>concdntra</a:t>
            </a:r>
            <a:r>
              <a:rPr lang="es-ES" sz="2000" dirty="0">
                <a:latin typeface="Helvetica Neue Light"/>
                <a:ea typeface="Helvetica Neue" panose="02000503000000020004" pitchFamily="2" charset="0"/>
                <a:cs typeface="Helvetica Neue" panose="02000503000000020004" pitchFamily="2" charset="0"/>
                <a:sym typeface="Helvetica Neue"/>
              </a:rPr>
              <a:t> en el régimen Pyme. </a:t>
            </a:r>
          </a:p>
          <a:p>
            <a:pPr marL="571500" lvl="1" indent="-457200">
              <a:lnSpc>
                <a:spcPct val="150000"/>
              </a:lnSpc>
              <a:buFont typeface="+mj-lt"/>
              <a:buAutoNum type="arabicPeriod"/>
            </a:pPr>
            <a:r>
              <a:rPr lang="es-ES" sz="2000" dirty="0">
                <a:latin typeface="Helvetica Neue Light"/>
                <a:ea typeface="Helvetica Neue" panose="02000503000000020004" pitchFamily="2" charset="0"/>
                <a:cs typeface="Helvetica Neue" panose="02000503000000020004" pitchFamily="2" charset="0"/>
                <a:sym typeface="Helvetica Neue"/>
              </a:rPr>
              <a:t>El uso de pérdidas se limita al 50% de la renta líquida imponible.</a:t>
            </a:r>
          </a:p>
          <a:p>
            <a:pPr marL="571500" lvl="1" indent="-457200">
              <a:lnSpc>
                <a:spcPct val="150000"/>
              </a:lnSpc>
              <a:buFont typeface="+mj-lt"/>
              <a:buAutoNum type="arabicPeriod"/>
            </a:pPr>
            <a:r>
              <a:rPr lang="es-ES" sz="2000" dirty="0">
                <a:latin typeface="Helvetica Neue Light"/>
                <a:ea typeface="Helvetica Neue" panose="02000503000000020004" pitchFamily="2" charset="0"/>
                <a:cs typeface="Helvetica Neue" panose="02000503000000020004" pitchFamily="2" charset="0"/>
                <a:sym typeface="Helvetica Neue"/>
              </a:rPr>
              <a:t> Gasto deducible por exenciones se limita a 23 UTA ($15.500.000 al año).</a:t>
            </a:r>
          </a:p>
          <a:p>
            <a:pPr marL="571500" lvl="1" indent="-457200">
              <a:lnSpc>
                <a:spcPct val="150000"/>
              </a:lnSpc>
              <a:buFont typeface="+mj-lt"/>
              <a:buAutoNum type="arabicPeriod"/>
            </a:pPr>
            <a:r>
              <a:rPr lang="es-ES" sz="2000" dirty="0">
                <a:latin typeface="Helvetica Neue Light"/>
                <a:ea typeface="Helvetica Neue" panose="02000503000000020004" pitchFamily="2" charset="0"/>
                <a:cs typeface="Helvetica Neue" panose="02000503000000020004" pitchFamily="2" charset="0"/>
                <a:sym typeface="Helvetica Neue"/>
              </a:rPr>
              <a:t>Deducciones por rentas exentas y créditos contra el IGC se limitan a 2,3 UTA ($1.550.000 al año) o 50% del IGC determinado en ausencia de estos beneficios.</a:t>
            </a:r>
          </a:p>
          <a:p>
            <a:pPr marL="571500" lvl="1" indent="-457200">
              <a:lnSpc>
                <a:spcPct val="150000"/>
              </a:lnSpc>
              <a:buFont typeface="+mj-lt"/>
              <a:buAutoNum type="arabicPeriod"/>
            </a:pPr>
            <a:endParaRPr lang="es-ES" sz="2000" dirty="0">
              <a:latin typeface="Helvetica Neue Light"/>
              <a:ea typeface="Helvetica Neue" panose="02000503000000020004" pitchFamily="2" charset="0"/>
              <a:cs typeface="Helvetica Neue" panose="02000503000000020004" pitchFamily="2" charset="0"/>
              <a:sym typeface="Helvetica Neue"/>
            </a:endParaRPr>
          </a:p>
          <a:p>
            <a:pPr marL="571500" lvl="1" indent="-457200">
              <a:lnSpc>
                <a:spcPct val="150000"/>
              </a:lnSpc>
              <a:buFont typeface="+mj-lt"/>
              <a:buAutoNum type="arabicPeriod"/>
            </a:pPr>
            <a:endParaRPr lang="es-ES" sz="2000" b="0" dirty="0">
              <a:solidFill>
                <a:schemeClr val="tx1"/>
              </a:solidFill>
              <a:latin typeface="Helvetica Neue Light"/>
              <a:ea typeface="Helvetica Neue" panose="02000503000000020004" pitchFamily="2" charset="0"/>
              <a:cs typeface="Helvetica Neue" panose="02000503000000020004" pitchFamily="2" charset="0"/>
              <a:sym typeface="Helvetica Neue"/>
            </a:endParaRPr>
          </a:p>
          <a:p>
            <a:pPr marL="571500" lvl="1" indent="-457200">
              <a:lnSpc>
                <a:spcPct val="150000"/>
              </a:lnSpc>
              <a:buFont typeface="+mj-lt"/>
              <a:buAutoNum type="arabicPeriod"/>
            </a:pPr>
            <a:endParaRPr lang="es-ES" sz="2000" b="0" dirty="0">
              <a:solidFill>
                <a:srgbClr val="C00000"/>
              </a:solidFill>
              <a:latin typeface="Helvetica Neue Light"/>
              <a:ea typeface="Helvetica Neue" panose="02000503000000020004" pitchFamily="2" charset="0"/>
              <a:cs typeface="Helvetica Neue" panose="02000503000000020004" pitchFamily="2" charset="0"/>
              <a:sym typeface="Helvetica Neue"/>
            </a:endParaRPr>
          </a:p>
          <a:p>
            <a:pPr marL="457200" indent="-457200" algn="just">
              <a:lnSpc>
                <a:spcPct val="150000"/>
              </a:lnSpc>
              <a:buFont typeface="+mj-lt"/>
              <a:buAutoNum type="arabicPeriod"/>
            </a:pPr>
            <a:endParaRPr lang="es-CL" sz="22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59362"/>
            <a:ext cx="10029335"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Límites a beneficios tributarios</a:t>
            </a:r>
            <a:endParaRPr kumimoji="0" lang="es-CL" sz="4000" b="1" i="0" u="none" strike="noStrike" kern="0" cap="none" spc="0" normalizeH="0" baseline="0" noProof="0" dirty="0">
              <a:ln>
                <a:noFill/>
              </a:ln>
              <a:solidFill>
                <a:srgbClr val="103C67"/>
              </a:solidFill>
              <a:effectLst/>
              <a:uLnTx/>
              <a:uFillTx/>
              <a:latin typeface="Helvetica Neue Light"/>
            </a:endParaRPr>
          </a:p>
        </p:txBody>
      </p:sp>
    </p:spTree>
    <p:extLst>
      <p:ext uri="{BB962C8B-B14F-4D97-AF65-F5344CB8AC3E}">
        <p14:creationId xmlns:p14="http://schemas.microsoft.com/office/powerpoint/2010/main" val="14557853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Gráfico&#10;&#10;Descripción generada automáticamente">
            <a:extLst>
              <a:ext uri="{FF2B5EF4-FFF2-40B4-BE49-F238E27FC236}">
                <a16:creationId xmlns:a16="http://schemas.microsoft.com/office/drawing/2014/main" id="{0C2DCCEB-72AC-BB87-D81E-89887BA38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9" name="¿Por qué estamos haciendo lo que estamos haciendo?">
            <a:extLst>
              <a:ext uri="{FF2B5EF4-FFF2-40B4-BE49-F238E27FC236}">
                <a16:creationId xmlns:a16="http://schemas.microsoft.com/office/drawing/2014/main" id="{55C6E051-3E04-46AE-8C5F-73E025396BAE}"/>
              </a:ext>
            </a:extLst>
          </p:cNvPr>
          <p:cNvSpPr txBox="1"/>
          <p:nvPr/>
        </p:nvSpPr>
        <p:spPr>
          <a:xfrm>
            <a:off x="1003629" y="2536907"/>
            <a:ext cx="10442123"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Marco general</a:t>
            </a:r>
          </a:p>
        </p:txBody>
      </p:sp>
    </p:spTree>
    <p:extLst>
      <p:ext uri="{BB962C8B-B14F-4D97-AF65-F5344CB8AC3E}">
        <p14:creationId xmlns:p14="http://schemas.microsoft.com/office/powerpoint/2010/main" val="237435419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35D2ED6A-0C20-61DC-FBEC-6D1974F01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52487" y="1074291"/>
            <a:ext cx="10487025" cy="3744615"/>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indent="0">
              <a:buNone/>
            </a:pPr>
            <a:r>
              <a:rPr lang="es-ES" sz="2400" b="0" dirty="0">
                <a:solidFill>
                  <a:schemeClr val="tx1"/>
                </a:solidFill>
                <a:ea typeface="Helvetica Neue" panose="02000503000000020004" pitchFamily="2" charset="0"/>
                <a:cs typeface="Helvetica Neue" panose="02000503000000020004" pitchFamily="2" charset="0"/>
                <a:sym typeface="Helvetica Neue"/>
              </a:rPr>
              <a:t>Siguiendo recomendaciones del Foro Global sobre la Transparencia e Intercambio de Información Tributaria de la OCDE, se crea un </a:t>
            </a:r>
            <a:r>
              <a:rPr lang="es-ES" sz="2400" dirty="0">
                <a:solidFill>
                  <a:schemeClr val="tx1"/>
                </a:solidFill>
                <a:ea typeface="Helvetica Neue" panose="02000503000000020004" pitchFamily="2" charset="0"/>
                <a:cs typeface="Helvetica Neue" panose="02000503000000020004" pitchFamily="2" charset="0"/>
                <a:sym typeface="Helvetica Neue"/>
              </a:rPr>
              <a:t>registro de beneficiarios finales</a:t>
            </a:r>
            <a:r>
              <a:rPr lang="es-ES" sz="2400" b="0" dirty="0">
                <a:solidFill>
                  <a:schemeClr val="tx1"/>
                </a:solidFill>
                <a:ea typeface="Helvetica Neue" panose="02000503000000020004" pitchFamily="2" charset="0"/>
                <a:cs typeface="Helvetica Neue" panose="02000503000000020004" pitchFamily="2" charset="0"/>
                <a:sym typeface="Helvetica Neue"/>
              </a:rPr>
              <a:t>, que permitirá conocer a los contribuyentes de impuestos finales que reciben en últimas instancia las utilidades que se generan en cada empresa. </a:t>
            </a:r>
          </a:p>
          <a:p>
            <a:pPr marL="571500" lvl="1" indent="-457200">
              <a:buFont typeface="+mj-lt"/>
              <a:buAutoNum type="arabicPeriod"/>
            </a:pPr>
            <a:r>
              <a:rPr lang="es-ES" sz="2400" dirty="0">
                <a:latin typeface="Helvetica Neue Light"/>
                <a:ea typeface="Helvetica Neue" panose="02000503000000020004" pitchFamily="2" charset="0"/>
                <a:cs typeface="Helvetica Neue" panose="02000503000000020004" pitchFamily="2" charset="0"/>
                <a:sym typeface="Helvetica Neue"/>
              </a:rPr>
              <a:t>Todas las empresas deberán informar al SII los beneficiarios finales que tengan participación igual o mayor a 10% en su propiedad. </a:t>
            </a:r>
          </a:p>
          <a:p>
            <a:pPr marL="571500" lvl="1" indent="-457200">
              <a:buFont typeface="+mj-lt"/>
              <a:buAutoNum type="arabicPeriod"/>
            </a:pPr>
            <a:r>
              <a:rPr lang="es-ES" sz="2400" b="0" dirty="0">
                <a:solidFill>
                  <a:schemeClr val="tx1"/>
                </a:solidFill>
                <a:latin typeface="Helvetica Neue Light"/>
                <a:ea typeface="Helvetica Neue" panose="02000503000000020004" pitchFamily="2" charset="0"/>
                <a:cs typeface="Helvetica Neue" panose="02000503000000020004" pitchFamily="2" charset="0"/>
                <a:sym typeface="Helvetica Neue"/>
              </a:rPr>
              <a:t>Se establecen multas de </a:t>
            </a:r>
            <a:r>
              <a:rPr lang="es-ES" sz="2400" b="0" dirty="0">
                <a:latin typeface="Helvetica Neue Light"/>
                <a:ea typeface="Helvetica Neue" panose="02000503000000020004" pitchFamily="2" charset="0"/>
                <a:cs typeface="Helvetica Neue" panose="02000503000000020004" pitchFamily="2" charset="0"/>
                <a:sym typeface="Helvetica Neue"/>
              </a:rPr>
              <a:t>hasta 50 UTA para empresas en el régimen general que incumplan con la obligación de informar, y de hasta 10 UTA en el caso de empresas en el régimen Pyme.  </a:t>
            </a:r>
            <a:endParaRPr lang="es-CL" sz="24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081331" y="407442"/>
            <a:ext cx="10029335" cy="605294"/>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3600" dirty="0"/>
              <a:t>Transparencia en estructuras de propiedad</a:t>
            </a:r>
            <a:endParaRPr kumimoji="0" lang="es-CL" sz="3600" b="1" i="0" u="none" strike="noStrike" kern="0" cap="none" spc="0" normalizeH="0" baseline="0" noProof="0" dirty="0">
              <a:ln>
                <a:noFill/>
              </a:ln>
              <a:solidFill>
                <a:srgbClr val="103C67"/>
              </a:solidFill>
              <a:effectLst/>
              <a:uLnTx/>
              <a:uFillTx/>
              <a:latin typeface="Helvetica Neue Light"/>
            </a:endParaRPr>
          </a:p>
        </p:txBody>
      </p:sp>
    </p:spTree>
    <p:extLst>
      <p:ext uri="{BB962C8B-B14F-4D97-AF65-F5344CB8AC3E}">
        <p14:creationId xmlns:p14="http://schemas.microsoft.com/office/powerpoint/2010/main" val="26790824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A469A4F5-8FFC-E325-950D-134496DCA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852487" y="1401980"/>
            <a:ext cx="10487025" cy="3491469"/>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buFont typeface="+mj-lt"/>
              <a:buAutoNum type="arabicPeriod"/>
            </a:pPr>
            <a:r>
              <a:rPr lang="es-ES" sz="2400" b="0" dirty="0">
                <a:solidFill>
                  <a:schemeClr val="tx1"/>
                </a:solidFill>
                <a:ea typeface="Helvetica Neue" panose="02000503000000020004" pitchFamily="2" charset="0"/>
                <a:cs typeface="Helvetica Neue" panose="02000503000000020004" pitchFamily="2" charset="0"/>
                <a:sym typeface="Helvetica Neue"/>
              </a:rPr>
              <a:t>Se mejora la Norma General Antielusión (NGA), al dotarla de calificación administrativa en vez de judicial. </a:t>
            </a:r>
          </a:p>
          <a:p>
            <a:pPr marL="457200" indent="-457200">
              <a:buFont typeface="+mj-lt"/>
              <a:buAutoNum type="arabicPeriod"/>
            </a:pPr>
            <a:r>
              <a:rPr lang="es-ES" sz="2400" b="0" dirty="0">
                <a:solidFill>
                  <a:schemeClr val="tx1"/>
                </a:solidFill>
                <a:ea typeface="Helvetica Neue" panose="02000503000000020004" pitchFamily="2" charset="0"/>
                <a:cs typeface="Helvetica Neue" panose="02000503000000020004" pitchFamily="2" charset="0"/>
                <a:sym typeface="Helvetica Neue"/>
              </a:rPr>
              <a:t>Se fortalecen una serie de normas especiales antielusión: </a:t>
            </a:r>
            <a:r>
              <a:rPr lang="es-ES" sz="2400" b="0" dirty="0">
                <a:solidFill>
                  <a:schemeClr val="tx1"/>
                </a:solidFill>
                <a:ea typeface="Helvetica Neue" panose="02000503000000020004" pitchFamily="2" charset="0"/>
                <a:cs typeface="Helvetica Neue" panose="02000503000000020004" pitchFamily="2" charset="0"/>
              </a:rPr>
              <a:t>norma de tasación (64 CT), gastos rechazados (21 LIR), precios de transferencia (41E LIR), exceso de endeudamiento (41F LIR), rentas pasivas (41G LIR), paraísos fiscales (41H LIR), IVA en operaciones con inmuebles (8 ley de IVA).</a:t>
            </a:r>
          </a:p>
          <a:p>
            <a:pPr marL="457200" indent="-457200">
              <a:buFont typeface="+mj-lt"/>
              <a:buAutoNum type="arabicPeriod"/>
            </a:pPr>
            <a:r>
              <a:rPr lang="es-ES" sz="2400" b="0" dirty="0">
                <a:solidFill>
                  <a:schemeClr val="tx1"/>
                </a:solidFill>
                <a:ea typeface="Helvetica Neue" panose="02000503000000020004" pitchFamily="2" charset="0"/>
                <a:cs typeface="Helvetica Neue" panose="02000503000000020004" pitchFamily="2" charset="0"/>
                <a:sym typeface="Helvetica Neue"/>
              </a:rPr>
              <a:t>Se mejora el procedimiento de secreto bancario: contribuyente será obligado a reclamar. </a:t>
            </a:r>
          </a:p>
          <a:p>
            <a:pPr marL="457200" indent="-457200" algn="just">
              <a:lnSpc>
                <a:spcPct val="150000"/>
              </a:lnSpc>
              <a:buFont typeface="+mj-lt"/>
              <a:buAutoNum type="arabicPeriod"/>
            </a:pPr>
            <a:endParaRPr lang="es-CL" sz="24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59362"/>
            <a:ext cx="10029335"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Mayores herramientas de fiscalización</a:t>
            </a:r>
            <a:endParaRPr kumimoji="0" lang="es-CL" sz="4000" b="1" i="0" u="none" strike="noStrike" kern="0" cap="none" spc="0" normalizeH="0" baseline="0" noProof="0" dirty="0">
              <a:ln>
                <a:noFill/>
              </a:ln>
              <a:solidFill>
                <a:srgbClr val="103C67"/>
              </a:solidFill>
              <a:effectLst/>
              <a:uLnTx/>
              <a:uFillTx/>
              <a:latin typeface="Helvetica Neue Light"/>
            </a:endParaRPr>
          </a:p>
        </p:txBody>
      </p:sp>
    </p:spTree>
    <p:extLst>
      <p:ext uri="{BB962C8B-B14F-4D97-AF65-F5344CB8AC3E}">
        <p14:creationId xmlns:p14="http://schemas.microsoft.com/office/powerpoint/2010/main" val="320665411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3DE8E84A-236F-E5A3-5899-1B0228EA7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2" name="CuadroTexto 1">
            <a:extLst>
              <a:ext uri="{FF2B5EF4-FFF2-40B4-BE49-F238E27FC236}">
                <a16:creationId xmlns:a16="http://schemas.microsoft.com/office/drawing/2014/main" id="{52CCB48B-2F93-4431-B7B5-8D3B94CC74AF}"/>
              </a:ext>
            </a:extLst>
          </p:cNvPr>
          <p:cNvSpPr txBox="1"/>
          <p:nvPr/>
        </p:nvSpPr>
        <p:spPr>
          <a:xfrm>
            <a:off x="595901" y="1584860"/>
            <a:ext cx="10870059" cy="2267287"/>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457200" indent="-457200">
              <a:buFont typeface="+mj-lt"/>
              <a:buAutoNum type="arabicPeriod"/>
            </a:pPr>
            <a:r>
              <a:rPr lang="es-ES" sz="2400" b="0" dirty="0">
                <a:solidFill>
                  <a:schemeClr val="tx1"/>
                </a:solidFill>
                <a:ea typeface="Helvetica Neue" panose="02000503000000020004" pitchFamily="2" charset="0"/>
                <a:cs typeface="Helvetica Neue" panose="02000503000000020004" pitchFamily="2" charset="0"/>
                <a:sym typeface="Helvetica Neue"/>
              </a:rPr>
              <a:t>Se implementa el denunciante anónimo tributario. </a:t>
            </a:r>
          </a:p>
          <a:p>
            <a:pPr marL="1028700" lvl="2" indent="-457200">
              <a:buFont typeface="Arial" panose="020B0604020202020204" pitchFamily="34" charset="0"/>
              <a:buChar char="•"/>
            </a:pPr>
            <a:r>
              <a:rPr lang="es-ES" sz="2400" dirty="0">
                <a:latin typeface="Helvetica Neue Light"/>
                <a:ea typeface="Helvetica Neue" panose="02000503000000020004" pitchFamily="2" charset="0"/>
                <a:cs typeface="Helvetica Neue" panose="02000503000000020004" pitchFamily="2" charset="0"/>
                <a:sym typeface="Helvetica Neue"/>
              </a:rPr>
              <a:t>Terceros podrán denunciar y tendrán derecho a obtener el 10% de la sanción que se determine. </a:t>
            </a:r>
          </a:p>
          <a:p>
            <a:pPr marL="1028700" lvl="2" indent="-457200">
              <a:buFont typeface="Arial" panose="020B0604020202020204" pitchFamily="34" charset="0"/>
              <a:buChar char="•"/>
            </a:pPr>
            <a:r>
              <a:rPr lang="es-ES" sz="2400" b="0" dirty="0">
                <a:solidFill>
                  <a:schemeClr val="tx1"/>
                </a:solidFill>
                <a:latin typeface="Helvetica Neue Light"/>
                <a:ea typeface="Helvetica Neue" panose="02000503000000020004" pitchFamily="2" charset="0"/>
                <a:cs typeface="Helvetica Neue" panose="02000503000000020004" pitchFamily="2" charset="0"/>
                <a:sym typeface="Helvetica Neue"/>
              </a:rPr>
              <a:t>Involucrados en delitos tributarios que se autodenuncien y colaboren con la investigación podrán rebajar las sanciones penales. </a:t>
            </a:r>
          </a:p>
          <a:p>
            <a:pPr marL="571500" lvl="1" indent="-457200">
              <a:buFont typeface="+mj-lt"/>
              <a:buAutoNum type="arabicPeriod" startAt="2"/>
            </a:pPr>
            <a:r>
              <a:rPr lang="es-ES" sz="2400" dirty="0">
                <a:latin typeface="Helvetica Neue Light"/>
                <a:ea typeface="Helvetica Neue" panose="02000503000000020004" pitchFamily="2" charset="0"/>
                <a:cs typeface="Helvetica Neue" panose="02000503000000020004" pitchFamily="2" charset="0"/>
                <a:sym typeface="Helvetica Neue"/>
              </a:rPr>
              <a:t>Aumentan las penas de algunos delitos tributarios frecuentes.</a:t>
            </a:r>
            <a:endParaRPr lang="es-CL" sz="24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59362"/>
            <a:ext cx="10029335"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Delitos tributarios</a:t>
            </a:r>
            <a:endParaRPr kumimoji="0" lang="es-CL" sz="4000" b="1" i="0" u="none" strike="noStrike" kern="0" cap="none" spc="0" normalizeH="0" baseline="0" noProof="0" dirty="0">
              <a:ln>
                <a:noFill/>
              </a:ln>
              <a:solidFill>
                <a:srgbClr val="103C67"/>
              </a:solidFill>
              <a:effectLst/>
              <a:uLnTx/>
              <a:uFillTx/>
              <a:latin typeface="Helvetica Neue Light"/>
            </a:endParaRPr>
          </a:p>
        </p:txBody>
      </p:sp>
    </p:spTree>
    <p:extLst>
      <p:ext uri="{BB962C8B-B14F-4D97-AF65-F5344CB8AC3E}">
        <p14:creationId xmlns:p14="http://schemas.microsoft.com/office/powerpoint/2010/main" val="167566801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a:extLst>
              <a:ext uri="{FF2B5EF4-FFF2-40B4-BE49-F238E27FC236}">
                <a16:creationId xmlns:a16="http://schemas.microsoft.com/office/drawing/2014/main" id="{2967B993-6DB6-8593-84BC-03B7CC22D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22" name="Reforma Constitucional que modifica…"/>
          <p:cNvSpPr txBox="1"/>
          <p:nvPr/>
        </p:nvSpPr>
        <p:spPr>
          <a:xfrm>
            <a:off x="349623" y="2664688"/>
            <a:ext cx="11492753"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Royalty a la gran minería</a:t>
            </a:r>
          </a:p>
        </p:txBody>
      </p:sp>
    </p:spTree>
    <p:extLst>
      <p:ext uri="{BB962C8B-B14F-4D97-AF65-F5344CB8AC3E}">
        <p14:creationId xmlns:p14="http://schemas.microsoft.com/office/powerpoint/2010/main" val="291237157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8EAC5E90-FE2F-B1DB-8226-3A3EFC825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Royalty en Chile</a:t>
            </a:r>
          </a:p>
        </p:txBody>
      </p:sp>
      <p:sp>
        <p:nvSpPr>
          <p:cNvPr id="7" name="Marcador de contenido 2">
            <a:extLst>
              <a:ext uri="{FF2B5EF4-FFF2-40B4-BE49-F238E27FC236}">
                <a16:creationId xmlns:a16="http://schemas.microsoft.com/office/drawing/2014/main" id="{4E1692A4-9172-A2BB-6F34-952A936FB7BC}"/>
              </a:ext>
            </a:extLst>
          </p:cNvPr>
          <p:cNvSpPr txBox="1">
            <a:spLocks/>
          </p:cNvSpPr>
          <p:nvPr/>
        </p:nvSpPr>
        <p:spPr>
          <a:xfrm>
            <a:off x="760288" y="1164375"/>
            <a:ext cx="10858975" cy="5234375"/>
          </a:xfrm>
          <a:prstGeom prst="rect">
            <a:avLst/>
          </a:prstGeom>
        </p:spPr>
        <p:txBody>
          <a:bodyPr anchor="t">
            <a:norm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457200" indent="-457200">
              <a:lnSpc>
                <a:spcPct val="110000"/>
              </a:lnSpc>
              <a:spcBef>
                <a:spcPts val="600"/>
              </a:spcBef>
              <a:buFont typeface="+mj-lt"/>
              <a:buAutoNum type="arabicPeriod"/>
            </a:pPr>
            <a:r>
              <a:rPr lang="es-ES" sz="2000" kern="0" dirty="0">
                <a:solidFill>
                  <a:schemeClr val="tx1"/>
                </a:solidFill>
                <a:latin typeface="Helvetica Neue Light"/>
                <a:ea typeface="Helvetica Neue" panose="02000503000000020004" pitchFamily="2" charset="0"/>
                <a:cs typeface="Helvetica Neue" panose="02000503000000020004" pitchFamily="2" charset="0"/>
              </a:rPr>
              <a:t>Ley 20.026 de 2005 que crea un Impuesto Específico a la Minería.</a:t>
            </a:r>
          </a:p>
          <a:p>
            <a:pPr marL="846138" lvl="1" indent="-350838">
              <a:lnSpc>
                <a:spcPct val="110000"/>
              </a:lnSpc>
              <a:spcBef>
                <a:spcPts val="600"/>
              </a:spcBef>
              <a:buSzPct val="100000"/>
            </a:pPr>
            <a:r>
              <a:rPr lang="es-ES" sz="2000" kern="0" dirty="0">
                <a:solidFill>
                  <a:schemeClr val="tx1"/>
                </a:solidFill>
                <a:latin typeface="Helvetica Neue Light"/>
                <a:ea typeface="Helvetica Neue" panose="02000503000000020004" pitchFamily="2" charset="0"/>
                <a:cs typeface="Helvetica Neue" panose="02000503000000020004" pitchFamily="2" charset="0"/>
              </a:rPr>
              <a:t>5% sobre la rentabilidad operacional (RIOM).</a:t>
            </a:r>
          </a:p>
          <a:p>
            <a:pPr marL="457200" indent="-457200">
              <a:lnSpc>
                <a:spcPct val="110000"/>
              </a:lnSpc>
              <a:spcBef>
                <a:spcPts val="600"/>
              </a:spcBef>
              <a:buFont typeface="+mj-lt"/>
              <a:buAutoNum type="arabicPeriod"/>
            </a:pPr>
            <a:r>
              <a:rPr lang="es-ES" sz="2000" kern="0" dirty="0">
                <a:solidFill>
                  <a:schemeClr val="tx1"/>
                </a:solidFill>
                <a:latin typeface="Helvetica Neue Light"/>
                <a:ea typeface="Helvetica Neue" panose="02000503000000020004" pitchFamily="2" charset="0"/>
                <a:cs typeface="Helvetica Neue" panose="02000503000000020004" pitchFamily="2" charset="0"/>
              </a:rPr>
              <a:t>Ley 20.469 de 2010 estableció un esquema de tasas progresivo y extendió la vigencia de los contratos de invariabilidad tributaria. </a:t>
            </a:r>
          </a:p>
          <a:p>
            <a:pPr marL="846138" lvl="1" indent="-350838">
              <a:lnSpc>
                <a:spcPct val="110000"/>
              </a:lnSpc>
              <a:spcBef>
                <a:spcPts val="600"/>
              </a:spcBef>
              <a:buSzPct val="100000"/>
            </a:pPr>
            <a:r>
              <a:rPr lang="es-ES" sz="2000" kern="0" dirty="0">
                <a:solidFill>
                  <a:schemeClr val="tx1"/>
                </a:solidFill>
                <a:latin typeface="Helvetica Neue Light"/>
                <a:ea typeface="Helvetica Neue" panose="02000503000000020004" pitchFamily="2" charset="0"/>
                <a:cs typeface="Helvetica Neue" panose="02000503000000020004" pitchFamily="2" charset="0"/>
              </a:rPr>
              <a:t>Tasas efectivas entre 5% y 14% sobre la rentabilidad operacional. </a:t>
            </a:r>
          </a:p>
          <a:p>
            <a:pPr marL="457200" indent="-457200">
              <a:lnSpc>
                <a:spcPct val="110000"/>
              </a:lnSpc>
              <a:spcBef>
                <a:spcPts val="600"/>
              </a:spcBef>
              <a:buFont typeface="+mj-lt"/>
              <a:buAutoNum type="arabicPeriod"/>
            </a:pPr>
            <a:r>
              <a:rPr lang="es-ES" sz="2000" kern="0" dirty="0">
                <a:solidFill>
                  <a:schemeClr val="tx1"/>
                </a:solidFill>
                <a:latin typeface="Helvetica Neue Light"/>
                <a:ea typeface="Helvetica Neue" panose="02000503000000020004" pitchFamily="2" charset="0"/>
                <a:cs typeface="Helvetica Neue" panose="02000503000000020004" pitchFamily="2" charset="0"/>
              </a:rPr>
              <a:t>Proyecto de ley aprobado en la Cámara de Diputados y Diputadas en 2021 estableció un Royalty con tasas ad Valorem. </a:t>
            </a:r>
          </a:p>
          <a:p>
            <a:pPr marL="846138" lvl="1" indent="-350838">
              <a:lnSpc>
                <a:spcPct val="110000"/>
              </a:lnSpc>
              <a:spcBef>
                <a:spcPts val="600"/>
              </a:spcBef>
              <a:buSzPct val="100000"/>
            </a:pPr>
            <a:r>
              <a:rPr lang="es-ES" sz="2000" kern="0" dirty="0">
                <a:solidFill>
                  <a:schemeClr val="tx1"/>
                </a:solidFill>
                <a:latin typeface="Helvetica Neue Light"/>
                <a:ea typeface="Helvetica Neue" panose="02000503000000020004" pitchFamily="2" charset="0"/>
                <a:cs typeface="Helvetica Neue" panose="02000503000000020004" pitchFamily="2" charset="0"/>
              </a:rPr>
              <a:t>Tasas efectivas ad Valorem entre 3% y 34%. </a:t>
            </a:r>
          </a:p>
          <a:p>
            <a:pPr marL="457200" indent="-457200">
              <a:lnSpc>
                <a:spcPct val="110000"/>
              </a:lnSpc>
              <a:spcBef>
                <a:spcPts val="600"/>
              </a:spcBef>
              <a:buFont typeface="+mj-lt"/>
              <a:buAutoNum type="arabicPeriod"/>
            </a:pPr>
            <a:r>
              <a:rPr lang="es-ES" sz="2000" kern="0" dirty="0">
                <a:solidFill>
                  <a:schemeClr val="tx1"/>
                </a:solidFill>
                <a:latin typeface="Helvetica Neue Light"/>
                <a:ea typeface="Helvetica Neue" panose="02000503000000020004" pitchFamily="2" charset="0"/>
                <a:cs typeface="Helvetica Neue" panose="02000503000000020004" pitchFamily="2" charset="0"/>
              </a:rPr>
              <a:t>Informe Comisión de Minería del Senado estableció un Royalty híbrido, con un componente ad Valorem y un componente sobre rentabilidad, diferenciando por tamaño de explotador.</a:t>
            </a:r>
          </a:p>
          <a:p>
            <a:pPr marL="846138" lvl="1" indent="-350838">
              <a:lnSpc>
                <a:spcPct val="110000"/>
              </a:lnSpc>
              <a:spcBef>
                <a:spcPts val="600"/>
              </a:spcBef>
              <a:buSzPct val="100000"/>
            </a:pPr>
            <a:r>
              <a:rPr lang="es-ES" sz="2000" kern="0" dirty="0">
                <a:solidFill>
                  <a:schemeClr val="tx1"/>
                </a:solidFill>
                <a:latin typeface="Helvetica Neue Light"/>
                <a:ea typeface="Helvetica Neue" panose="02000503000000020004" pitchFamily="2" charset="0"/>
                <a:cs typeface="Helvetica Neue" panose="02000503000000020004" pitchFamily="2" charset="0"/>
              </a:rPr>
              <a:t>Tasas efectivas ad valoren entre 1 y 3%.</a:t>
            </a:r>
          </a:p>
          <a:p>
            <a:pPr marL="846138" lvl="1" indent="-350838">
              <a:lnSpc>
                <a:spcPct val="110000"/>
              </a:lnSpc>
              <a:spcBef>
                <a:spcPts val="600"/>
              </a:spcBef>
              <a:buSzPct val="100000"/>
            </a:pPr>
            <a:r>
              <a:rPr lang="es-ES" sz="2000" kern="0" dirty="0">
                <a:solidFill>
                  <a:schemeClr val="tx1"/>
                </a:solidFill>
                <a:latin typeface="Helvetica Neue Light"/>
                <a:ea typeface="Helvetica Neue" panose="02000503000000020004" pitchFamily="2" charset="0"/>
                <a:cs typeface="Helvetica Neue" panose="02000503000000020004" pitchFamily="2" charset="0"/>
              </a:rPr>
              <a:t>Tasas efectivas sobre la rentabilidad operacional entre 2% y 8%. </a:t>
            </a:r>
          </a:p>
          <a:p>
            <a:pPr lvl="1">
              <a:spcBef>
                <a:spcPts val="600"/>
              </a:spcBef>
            </a:pPr>
            <a:endParaRPr lang="es-ES_tradnl" sz="2200" kern="0" dirty="0">
              <a:solidFill>
                <a:schemeClr val="tx1"/>
              </a:solidFill>
              <a:latin typeface="Helvetica Neue Light"/>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gn="just">
              <a:spcBef>
                <a:spcPts val="600"/>
              </a:spcBef>
              <a:buFontTx/>
              <a:buNone/>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68441108"/>
      </p:ext>
    </p:extLst>
  </p:cSld>
  <p:clrMapOvr>
    <a:overrideClrMapping bg1="lt1" tx1="dk1" bg2="lt2" tx2="dk2" accent1="accent1" accent2="accent2" accent3="accent3" accent4="accent4" accent5="accent5" accent6="accent6" hlink="hlink" folHlink="folHlink"/>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8CF5051E-E5E5-01DF-A1C4-E18AFABFC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Royalty a la gran minería</a:t>
            </a:r>
          </a:p>
        </p:txBody>
      </p:sp>
      <p:sp>
        <p:nvSpPr>
          <p:cNvPr id="7" name="Marcador de contenido 2">
            <a:extLst>
              <a:ext uri="{FF2B5EF4-FFF2-40B4-BE49-F238E27FC236}">
                <a16:creationId xmlns:a16="http://schemas.microsoft.com/office/drawing/2014/main" id="{4E1692A4-9172-A2BB-6F34-952A936FB7BC}"/>
              </a:ext>
            </a:extLst>
          </p:cNvPr>
          <p:cNvSpPr txBox="1">
            <a:spLocks/>
          </p:cNvSpPr>
          <p:nvPr/>
        </p:nvSpPr>
        <p:spPr>
          <a:xfrm>
            <a:off x="815054" y="1350184"/>
            <a:ext cx="10561889" cy="4550245"/>
          </a:xfrm>
          <a:prstGeom prst="rect">
            <a:avLst/>
          </a:prstGeom>
        </p:spPr>
        <p:txBody>
          <a:bodyPr anchor="t">
            <a:norm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457200" indent="-457200">
              <a:buSzPct val="100000"/>
              <a:buFont typeface="+mj-lt"/>
              <a:buAutoNum type="arabicPeriod"/>
            </a:pPr>
            <a:r>
              <a:rPr lang="es-ES" sz="2400" dirty="0">
                <a:latin typeface="Helvetica Neue Light"/>
                <a:ea typeface="Helvetica Neue" panose="02000503000000020004" pitchFamily="2" charset="0"/>
                <a:cs typeface="Helvetica Neue" panose="02000503000000020004" pitchFamily="2" charset="0"/>
              </a:rPr>
              <a:t>Para los explotadores de cobre con producción mayor a 50.000 TM de cobre fino al año, la carga tributaria se incrementa.</a:t>
            </a:r>
          </a:p>
          <a:p>
            <a:pPr marL="457200" indent="-457200">
              <a:buSzPct val="100000"/>
              <a:buFont typeface="+mj-lt"/>
              <a:buAutoNum type="arabicPeriod"/>
            </a:pPr>
            <a:r>
              <a:rPr lang="es-ES" sz="2400" dirty="0">
                <a:latin typeface="Helvetica Neue Light"/>
                <a:ea typeface="Helvetica Neue" panose="02000503000000020004" pitchFamily="2" charset="0"/>
                <a:cs typeface="Helvetica Neue" panose="02000503000000020004" pitchFamily="2" charset="0"/>
              </a:rPr>
              <a:t>Para el resto, se mantiene el tratamiento actual.</a:t>
            </a:r>
          </a:p>
          <a:p>
            <a:pPr marL="457200" indent="-457200">
              <a:buSzPct val="100000"/>
              <a:buFont typeface="+mj-lt"/>
              <a:buAutoNum type="arabicPeriod"/>
            </a:pPr>
            <a:r>
              <a:rPr lang="es-ES" sz="2400" kern="0" dirty="0">
                <a:solidFill>
                  <a:schemeClr val="tx1"/>
                </a:solidFill>
                <a:latin typeface="Helvetica Neue Light"/>
                <a:ea typeface="Helvetica Neue" panose="02000503000000020004" pitchFamily="2" charset="0"/>
                <a:cs typeface="Helvetica Neue" panose="02000503000000020004" pitchFamily="2" charset="0"/>
              </a:rPr>
              <a:t>Se determina como una combinación de tasas ad </a:t>
            </a:r>
            <a:r>
              <a:rPr lang="es-ES" sz="2400" kern="0" dirty="0" err="1">
                <a:solidFill>
                  <a:schemeClr val="tx1"/>
                </a:solidFill>
                <a:latin typeface="Helvetica Neue Light"/>
                <a:ea typeface="Helvetica Neue" panose="02000503000000020004" pitchFamily="2" charset="0"/>
                <a:cs typeface="Helvetica Neue" panose="02000503000000020004" pitchFamily="2" charset="0"/>
              </a:rPr>
              <a:t>valorem</a:t>
            </a:r>
            <a:r>
              <a:rPr lang="es-ES" sz="2400" kern="0" dirty="0">
                <a:solidFill>
                  <a:schemeClr val="tx1"/>
                </a:solidFill>
                <a:latin typeface="Helvetica Neue Light"/>
                <a:ea typeface="Helvetica Neue" panose="02000503000000020004" pitchFamily="2" charset="0"/>
                <a:cs typeface="Helvetica Neue" panose="02000503000000020004" pitchFamily="2" charset="0"/>
              </a:rPr>
              <a:t> y sobre margen minero, variables según precio del cobre</a:t>
            </a:r>
            <a:endParaRPr lang="es-ES"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gn="just">
              <a:spcBef>
                <a:spcPts val="600"/>
              </a:spcBef>
              <a:buFontTx/>
              <a:buNone/>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8" name="Tabla 16">
            <a:extLst>
              <a:ext uri="{FF2B5EF4-FFF2-40B4-BE49-F238E27FC236}">
                <a16:creationId xmlns:a16="http://schemas.microsoft.com/office/drawing/2014/main" id="{E0BD6823-979E-8E7F-A294-7F20D88DB34D}"/>
              </a:ext>
            </a:extLst>
          </p:cNvPr>
          <p:cNvGraphicFramePr>
            <a:graphicFrameLocks noGrp="1"/>
          </p:cNvGraphicFramePr>
          <p:nvPr>
            <p:extLst>
              <p:ext uri="{D42A27DB-BD31-4B8C-83A1-F6EECF244321}">
                <p14:modId xmlns:p14="http://schemas.microsoft.com/office/powerpoint/2010/main" val="2558632005"/>
              </p:ext>
            </p:extLst>
          </p:nvPr>
        </p:nvGraphicFramePr>
        <p:xfrm>
          <a:off x="1172625" y="4343312"/>
          <a:ext cx="9501236" cy="1400614"/>
        </p:xfrm>
        <a:graphic>
          <a:graphicData uri="http://schemas.openxmlformats.org/drawingml/2006/table">
            <a:tbl>
              <a:tblPr firstRow="1" bandRow="1">
                <a:tableStyleId>{D7AC3CCA-C797-4891-BE02-D94E43425B78}</a:tableStyleId>
              </a:tblPr>
              <a:tblGrid>
                <a:gridCol w="2327945">
                  <a:extLst>
                    <a:ext uri="{9D8B030D-6E8A-4147-A177-3AD203B41FA5}">
                      <a16:colId xmlns:a16="http://schemas.microsoft.com/office/drawing/2014/main" val="1668669184"/>
                    </a:ext>
                  </a:extLst>
                </a:gridCol>
                <a:gridCol w="2327945">
                  <a:extLst>
                    <a:ext uri="{9D8B030D-6E8A-4147-A177-3AD203B41FA5}">
                      <a16:colId xmlns:a16="http://schemas.microsoft.com/office/drawing/2014/main" val="3617078483"/>
                    </a:ext>
                  </a:extLst>
                </a:gridCol>
                <a:gridCol w="2327945">
                  <a:extLst>
                    <a:ext uri="{9D8B030D-6E8A-4147-A177-3AD203B41FA5}">
                      <a16:colId xmlns:a16="http://schemas.microsoft.com/office/drawing/2014/main" val="388394428"/>
                    </a:ext>
                  </a:extLst>
                </a:gridCol>
                <a:gridCol w="2517401">
                  <a:extLst>
                    <a:ext uri="{9D8B030D-6E8A-4147-A177-3AD203B41FA5}">
                      <a16:colId xmlns:a16="http://schemas.microsoft.com/office/drawing/2014/main" val="2970635028"/>
                    </a:ext>
                  </a:extLst>
                </a:gridCol>
              </a:tblGrid>
              <a:tr h="436536">
                <a:tc>
                  <a:txBody>
                    <a:bodyPr/>
                    <a:lstStyle/>
                    <a:p>
                      <a:endParaRPr lang="en-US" dirty="0">
                        <a:solidFill>
                          <a:schemeClr val="bg1"/>
                        </a:solidFill>
                        <a:latin typeface="Helvetica Neue" panose="02000503000000020004"/>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s-ES" dirty="0">
                          <a:solidFill>
                            <a:schemeClr val="bg1"/>
                          </a:solidFill>
                          <a:latin typeface="Helvetica Neue" panose="02000503000000020004"/>
                        </a:rPr>
                        <a:t>Tasa ad </a:t>
                      </a:r>
                      <a:r>
                        <a:rPr lang="es-ES" dirty="0" err="1">
                          <a:solidFill>
                            <a:schemeClr val="bg1"/>
                          </a:solidFill>
                          <a:latin typeface="Helvetica Neue" panose="02000503000000020004"/>
                        </a:rPr>
                        <a:t>valorem</a:t>
                      </a:r>
                      <a:r>
                        <a:rPr lang="es-ES" dirty="0">
                          <a:solidFill>
                            <a:schemeClr val="bg1"/>
                          </a:solidFill>
                          <a:latin typeface="Helvetica Neue" panose="02000503000000020004"/>
                        </a:rPr>
                        <a:t> </a:t>
                      </a:r>
                      <a:br>
                        <a:rPr lang="es-ES" dirty="0">
                          <a:solidFill>
                            <a:schemeClr val="bg1"/>
                          </a:solidFill>
                          <a:latin typeface="Helvetica Neue" panose="02000503000000020004"/>
                        </a:rPr>
                      </a:br>
                      <a:r>
                        <a:rPr lang="es-ES" dirty="0">
                          <a:solidFill>
                            <a:schemeClr val="bg1"/>
                          </a:solidFill>
                          <a:latin typeface="Helvetica Neue" panose="02000503000000020004"/>
                        </a:rPr>
                        <a:t>(entre US$ 2 y US$ 5 la libra)</a:t>
                      </a:r>
                      <a:endParaRPr lang="en-US" dirty="0">
                        <a:solidFill>
                          <a:schemeClr val="bg1"/>
                        </a:solidFill>
                        <a:latin typeface="Helvetica Neue" panose="02000503000000020004"/>
                      </a:endParaRPr>
                    </a:p>
                  </a:txBody>
                  <a:tcPr>
                    <a:lnL w="63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s-ES" dirty="0">
                          <a:solidFill>
                            <a:schemeClr val="bg1"/>
                          </a:solidFill>
                          <a:latin typeface="Helvetica Neue" panose="02000503000000020004"/>
                        </a:rPr>
                        <a:t>Tasa sobre margen minero (entre US$ 2 y US$ 5 la libra)</a:t>
                      </a:r>
                      <a:endParaRPr lang="en-US" dirty="0">
                        <a:solidFill>
                          <a:schemeClr val="bg1"/>
                        </a:solidFill>
                        <a:latin typeface="Helvetica Neue" panose="02000503000000020004"/>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s-ES" dirty="0">
                          <a:solidFill>
                            <a:schemeClr val="bg1"/>
                          </a:solidFill>
                          <a:latin typeface="Helvetica Neue" panose="02000503000000020004"/>
                        </a:rPr>
                        <a:t>Recaudación con precio cobre US$4 la libra (% del PIB)</a:t>
                      </a:r>
                      <a:endParaRPr lang="en-US" dirty="0">
                        <a:solidFill>
                          <a:schemeClr val="bg1"/>
                        </a:solidFill>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20691360"/>
                  </a:ext>
                </a:extLst>
              </a:tr>
              <a:tr h="296305">
                <a:tc>
                  <a:txBody>
                    <a:bodyPr/>
                    <a:lstStyle/>
                    <a:p>
                      <a:r>
                        <a:rPr lang="es-ES" dirty="0">
                          <a:latin typeface="Helvetica Neue" panose="02000503000000020004"/>
                        </a:rPr>
                        <a:t>Propuesta Gobierno</a:t>
                      </a:r>
                      <a:endParaRPr lang="en-US" dirty="0">
                        <a:latin typeface="Helvetica Neue" panose="02000503000000020004"/>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latin typeface="Helvetica Neue" panose="02000503000000020004"/>
                        </a:rPr>
                        <a:t>1 – 4%</a:t>
                      </a:r>
                    </a:p>
                  </a:txBody>
                  <a:tcPr>
                    <a:lnL w="63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latin typeface="Helvetica Neue" panose="02000503000000020004"/>
                        </a:rPr>
                        <a:t>2 – 32%</a:t>
                      </a: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latin typeface="Helvetica Neue" panose="02000503000000020004"/>
                        </a:rPr>
                        <a:t>0,7%</a:t>
                      </a: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23698"/>
                  </a:ext>
                </a:extLst>
              </a:tr>
              <a:tr h="309494">
                <a:tc>
                  <a:txBody>
                    <a:bodyPr/>
                    <a:lstStyle/>
                    <a:p>
                      <a:r>
                        <a:rPr lang="es-ES" dirty="0">
                          <a:latin typeface="Helvetica Neue" panose="02000503000000020004"/>
                        </a:rPr>
                        <a:t>Proyecto Cámara de Diputados</a:t>
                      </a:r>
                      <a:endParaRPr lang="en-US" dirty="0">
                        <a:latin typeface="Helvetica Neue" panose="02000503000000020004"/>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a:latin typeface="Helvetica Neue" panose="02000503000000020004"/>
                        </a:rPr>
                        <a:t>3 – 34%</a:t>
                      </a:r>
                    </a:p>
                  </a:txBody>
                  <a:tcP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latin typeface="Helvetica Neue" panose="02000503000000020004"/>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a:latin typeface="Helvetica Neue" panose="02000503000000020004"/>
                        </a:rPr>
                        <a:t>1,4%</a:t>
                      </a: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549740"/>
                  </a:ext>
                </a:extLst>
              </a:tr>
              <a:tr h="337615">
                <a:tc>
                  <a:txBody>
                    <a:bodyPr/>
                    <a:lstStyle/>
                    <a:p>
                      <a:r>
                        <a:rPr lang="es-ES" dirty="0">
                          <a:latin typeface="Helvetica Neue" panose="02000503000000020004"/>
                        </a:rPr>
                        <a:t>Proyecto </a:t>
                      </a:r>
                      <a:r>
                        <a:rPr lang="es-ES" dirty="0" err="1">
                          <a:latin typeface="Helvetica Neue" panose="02000503000000020004"/>
                        </a:rPr>
                        <a:t>Com</a:t>
                      </a:r>
                      <a:r>
                        <a:rPr lang="es-ES" dirty="0">
                          <a:latin typeface="Helvetica Neue" panose="02000503000000020004"/>
                        </a:rPr>
                        <a:t> Min Senado</a:t>
                      </a:r>
                      <a:endParaRPr lang="en-US" dirty="0">
                        <a:latin typeface="Helvetica Neue" panose="02000503000000020004"/>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atin typeface="Helvetica Neue" panose="02000503000000020004"/>
                        </a:rPr>
                        <a:t>1 – 3%</a:t>
                      </a:r>
                    </a:p>
                  </a:txBody>
                  <a:tcPr>
                    <a:lnL w="63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atin typeface="Helvetica Neue" panose="02000503000000020004"/>
                        </a:rPr>
                        <a:t>2 – 8%</a:t>
                      </a: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atin typeface="Helvetica Neue" panose="02000503000000020004"/>
                        </a:rPr>
                        <a:t>0,2%</a:t>
                      </a:r>
                    </a:p>
                  </a:txBody>
                  <a:tcP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271203"/>
                  </a:ext>
                </a:extLst>
              </a:tr>
            </a:tbl>
          </a:graphicData>
        </a:graphic>
      </p:graphicFrame>
    </p:spTree>
    <p:extLst>
      <p:ext uri="{BB962C8B-B14F-4D97-AF65-F5344CB8AC3E}">
        <p14:creationId xmlns:p14="http://schemas.microsoft.com/office/powerpoint/2010/main" val="1521666342"/>
      </p:ext>
    </p:extLst>
  </p:cSld>
  <p:clrMapOvr>
    <a:overrideClrMapping bg1="lt1" tx1="dk1" bg2="lt2" tx2="dk2" accent1="accent1" accent2="accent2" accent3="accent3" accent4="accent4" accent5="accent5" accent6="accent6" hlink="hlink" folHlink="folHlink"/>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5D955356-2448-7E3D-2D4D-29BB78183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155630" y="343610"/>
            <a:ext cx="9880738" cy="1282402"/>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Royalty a la gran minería: componente ad Valorem</a:t>
            </a:r>
          </a:p>
        </p:txBody>
      </p:sp>
      <p:sp>
        <p:nvSpPr>
          <p:cNvPr id="5" name="CuadroTexto 4">
            <a:extLst>
              <a:ext uri="{FF2B5EF4-FFF2-40B4-BE49-F238E27FC236}">
                <a16:creationId xmlns:a16="http://schemas.microsoft.com/office/drawing/2014/main" id="{BC65685A-73DA-A958-8900-230089D2DE16}"/>
              </a:ext>
            </a:extLst>
          </p:cNvPr>
          <p:cNvSpPr txBox="1"/>
          <p:nvPr/>
        </p:nvSpPr>
        <p:spPr>
          <a:xfrm>
            <a:off x="1155630" y="1969622"/>
            <a:ext cx="9311780" cy="400110"/>
          </a:xfrm>
          <a:prstGeom prst="rect">
            <a:avLst/>
          </a:prstGeom>
          <a:noFill/>
        </p:spPr>
        <p:txBody>
          <a:bodyPr wrap="square" rtlCol="0">
            <a:spAutoFit/>
          </a:bodyPr>
          <a:lstStyle/>
          <a:p>
            <a:pPr algn="ctr"/>
            <a:r>
              <a:rPr lang="es-ES" sz="2000" b="1" dirty="0">
                <a:latin typeface="Helvetica Neue" panose="02000503000000020004" pitchFamily="2" charset="0"/>
                <a:ea typeface="Helvetica Neue" panose="02000503000000020004" pitchFamily="2" charset="0"/>
                <a:cs typeface="Helvetica Neue" panose="02000503000000020004" pitchFamily="2" charset="0"/>
              </a:rPr>
              <a:t>Tasas efectivas y marginales, componente ad Valorem</a:t>
            </a:r>
            <a:endParaRPr lang="es-CL" sz="2000" b="1" dirty="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8" name="Tabla 7">
            <a:extLst>
              <a:ext uri="{FF2B5EF4-FFF2-40B4-BE49-F238E27FC236}">
                <a16:creationId xmlns:a16="http://schemas.microsoft.com/office/drawing/2014/main" id="{B26F7582-40C9-FDBF-11CD-771AFEFFA7DE}"/>
              </a:ext>
            </a:extLst>
          </p:cNvPr>
          <p:cNvGraphicFramePr>
            <a:graphicFrameLocks noGrp="1"/>
          </p:cNvGraphicFramePr>
          <p:nvPr>
            <p:extLst>
              <p:ext uri="{D42A27DB-BD31-4B8C-83A1-F6EECF244321}">
                <p14:modId xmlns:p14="http://schemas.microsoft.com/office/powerpoint/2010/main" val="2087847108"/>
              </p:ext>
            </p:extLst>
          </p:nvPr>
        </p:nvGraphicFramePr>
        <p:xfrm>
          <a:off x="2048369" y="2497478"/>
          <a:ext cx="8095260" cy="3053092"/>
        </p:xfrm>
        <a:graphic>
          <a:graphicData uri="http://schemas.openxmlformats.org/drawingml/2006/table">
            <a:tbl>
              <a:tblPr firstRow="1" firstCol="1" bandRow="1"/>
              <a:tblGrid>
                <a:gridCol w="2235914">
                  <a:extLst>
                    <a:ext uri="{9D8B030D-6E8A-4147-A177-3AD203B41FA5}">
                      <a16:colId xmlns:a16="http://schemas.microsoft.com/office/drawing/2014/main" val="1854092395"/>
                    </a:ext>
                  </a:extLst>
                </a:gridCol>
                <a:gridCol w="1530122">
                  <a:extLst>
                    <a:ext uri="{9D8B030D-6E8A-4147-A177-3AD203B41FA5}">
                      <a16:colId xmlns:a16="http://schemas.microsoft.com/office/drawing/2014/main" val="37287038"/>
                    </a:ext>
                  </a:extLst>
                </a:gridCol>
                <a:gridCol w="1263940">
                  <a:extLst>
                    <a:ext uri="{9D8B030D-6E8A-4147-A177-3AD203B41FA5}">
                      <a16:colId xmlns:a16="http://schemas.microsoft.com/office/drawing/2014/main" val="3819554837"/>
                    </a:ext>
                  </a:extLst>
                </a:gridCol>
                <a:gridCol w="1364486">
                  <a:extLst>
                    <a:ext uri="{9D8B030D-6E8A-4147-A177-3AD203B41FA5}">
                      <a16:colId xmlns:a16="http://schemas.microsoft.com/office/drawing/2014/main" val="2100950017"/>
                    </a:ext>
                  </a:extLst>
                </a:gridCol>
                <a:gridCol w="1700798">
                  <a:extLst>
                    <a:ext uri="{9D8B030D-6E8A-4147-A177-3AD203B41FA5}">
                      <a16:colId xmlns:a16="http://schemas.microsoft.com/office/drawing/2014/main" val="1324150738"/>
                    </a:ext>
                  </a:extLst>
                </a:gridCol>
              </a:tblGrid>
              <a:tr h="274611">
                <a:tc>
                  <a:txBody>
                    <a:bodyPr/>
                    <a:lstStyle/>
                    <a:p>
                      <a:pPr>
                        <a:lnSpc>
                          <a:spcPct val="107000"/>
                        </a:lnSpc>
                        <a:spcAft>
                          <a:spcPts val="800"/>
                        </a:spcAft>
                      </a:pPr>
                      <a:r>
                        <a:rPr lang="es-CL" sz="1400" dirty="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 </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gridSpan="2">
                  <a:txBody>
                    <a:bodyPr/>
                    <a:lstStyle/>
                    <a:p>
                      <a:pPr algn="ctr">
                        <a:lnSpc>
                          <a:spcPct val="107000"/>
                        </a:lnSpc>
                        <a:spcAft>
                          <a:spcPts val="800"/>
                        </a:spcAft>
                      </a:pPr>
                      <a:r>
                        <a:rPr lang="es-CL" sz="14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Entre 50.000 y 200.000 TM</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L"/>
                    </a:p>
                  </a:txBody>
                  <a:tcPr/>
                </a:tc>
                <a:tc gridSpan="2">
                  <a:txBody>
                    <a:bodyPr/>
                    <a:lstStyle/>
                    <a:p>
                      <a:pPr algn="ctr">
                        <a:lnSpc>
                          <a:spcPct val="107000"/>
                        </a:lnSpc>
                        <a:spcAft>
                          <a:spcPts val="800"/>
                        </a:spcAft>
                      </a:pPr>
                      <a:r>
                        <a:rPr lang="es-CL" sz="1400" dirty="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Más de 200.000 TM</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L"/>
                    </a:p>
                  </a:txBody>
                  <a:tcPr/>
                </a:tc>
                <a:extLst>
                  <a:ext uri="{0D108BD9-81ED-4DB2-BD59-A6C34878D82A}">
                    <a16:rowId xmlns:a16="http://schemas.microsoft.com/office/drawing/2014/main" val="1821047055"/>
                  </a:ext>
                </a:extLst>
              </a:tr>
              <a:tr h="570721">
                <a:tc>
                  <a:txBody>
                    <a:bodyPr/>
                    <a:lstStyle/>
                    <a:p>
                      <a:pPr>
                        <a:lnSpc>
                          <a:spcPct val="107000"/>
                        </a:lnSpc>
                        <a:spcAft>
                          <a:spcPts val="800"/>
                        </a:spcAft>
                      </a:pPr>
                      <a:r>
                        <a:rPr lang="es-CL" sz="14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Tramo de precio (US$ la libra)</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800"/>
                        </a:spcAft>
                      </a:pPr>
                      <a:r>
                        <a:rPr lang="es-CL" sz="14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Tasa marginal</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CL" sz="14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Tasa efectiva</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800"/>
                        </a:spcAft>
                      </a:pPr>
                      <a:r>
                        <a:rPr lang="es-CL" sz="14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tasa marginal</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CL" sz="14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Tasa efectiva</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18026477"/>
                  </a:ext>
                </a:extLst>
              </a:tr>
              <a:tr h="274611">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Menos de 2,00</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5493388"/>
                  </a:ext>
                </a:extLst>
              </a:tr>
              <a:tr h="274611">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Entre 2,00 y 2,50</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1,2%</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4%</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1,6%</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05725847"/>
                  </a:ext>
                </a:extLst>
              </a:tr>
              <a:tr h="274611">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Entre 2,50 y 3,00</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1,3%</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4%</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2,0%</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4592086"/>
                  </a:ext>
                </a:extLst>
              </a:tr>
              <a:tr h="274611">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Entre 3,00 y 3,50</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1,4%</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7%</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2,7%</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12692101"/>
                  </a:ext>
                </a:extLst>
              </a:tr>
              <a:tr h="274611">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Entre 3,50 y 4,00</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1,5%</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7%</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3,3%</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55418340"/>
                  </a:ext>
                </a:extLst>
              </a:tr>
              <a:tr h="274611">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Entre 4,00 y 4,50</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1,6%</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7%</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3,7%</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41192268"/>
                  </a:ext>
                </a:extLst>
              </a:tr>
              <a:tr h="280047">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Entre 4,50 y 5,00</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1,6%</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7%</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4,0%</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79418147"/>
                  </a:ext>
                </a:extLst>
              </a:tr>
              <a:tr h="280047">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Más de 5,00</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CL" sz="14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s-CL" sz="140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7%</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CL" sz="14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s-CL" sz="1400" dirty="0">
                        <a:effectLst/>
                        <a:latin typeface="Helvetica Neue" panose="02000503000000020004" pitchFamily="2" charset="0"/>
                        <a:ea typeface="Helvetica Neue" panose="02000503000000020004" pitchFamily="2" charset="0"/>
                        <a:cs typeface="Helvetica Neue" panose="02000503000000020004" pitchFamily="2"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1995424"/>
                  </a:ext>
                </a:extLst>
              </a:tr>
            </a:tbl>
          </a:graphicData>
        </a:graphic>
      </p:graphicFrame>
      <p:sp>
        <p:nvSpPr>
          <p:cNvPr id="9" name="CuadroTexto 10">
            <a:extLst>
              <a:ext uri="{FF2B5EF4-FFF2-40B4-BE49-F238E27FC236}">
                <a16:creationId xmlns:a16="http://schemas.microsoft.com/office/drawing/2014/main" id="{632A0986-15EC-356A-15DB-CABB46F1F110}"/>
              </a:ext>
            </a:extLst>
          </p:cNvPr>
          <p:cNvSpPr txBox="1"/>
          <p:nvPr/>
        </p:nvSpPr>
        <p:spPr>
          <a:xfrm>
            <a:off x="7619293" y="5937545"/>
            <a:ext cx="2524336"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spTree>
    <p:extLst>
      <p:ext uri="{BB962C8B-B14F-4D97-AF65-F5344CB8AC3E}">
        <p14:creationId xmlns:p14="http://schemas.microsoft.com/office/powerpoint/2010/main" val="2793409279"/>
      </p:ext>
    </p:extLst>
  </p:cSld>
  <p:clrMapOvr>
    <a:overrideClrMapping bg1="lt1" tx1="dk1" bg2="lt2" tx2="dk2" accent1="accent1" accent2="accent2" accent3="accent3" accent4="accent4" accent5="accent5" accent6="accent6" hlink="hlink" folHlink="folHlink"/>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89353F4D-0AD7-8E67-F01F-BE403DBC1B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155630" y="343610"/>
            <a:ext cx="9880738" cy="1159292"/>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3600" b="1" i="0" u="none" strike="noStrike" kern="0" cap="none" spc="0" normalizeH="0" baseline="0" noProof="0" dirty="0">
                <a:ln>
                  <a:noFill/>
                </a:ln>
                <a:solidFill>
                  <a:srgbClr val="103C67"/>
                </a:solidFill>
                <a:effectLst/>
                <a:uLnTx/>
                <a:uFillTx/>
                <a:latin typeface="Helvetica Neue Light"/>
              </a:rPr>
              <a:t>Royalty a la gran minería: componente sobre el margen minero</a:t>
            </a:r>
          </a:p>
        </p:txBody>
      </p:sp>
      <p:sp>
        <p:nvSpPr>
          <p:cNvPr id="8" name="CuadroTexto 10">
            <a:extLst>
              <a:ext uri="{FF2B5EF4-FFF2-40B4-BE49-F238E27FC236}">
                <a16:creationId xmlns:a16="http://schemas.microsoft.com/office/drawing/2014/main" id="{53C08F62-1596-BD69-3AEA-1CAB1A916D4F}"/>
              </a:ext>
            </a:extLst>
          </p:cNvPr>
          <p:cNvSpPr txBox="1"/>
          <p:nvPr/>
        </p:nvSpPr>
        <p:spPr>
          <a:xfrm>
            <a:off x="8399721" y="6350288"/>
            <a:ext cx="3016377"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sp>
        <p:nvSpPr>
          <p:cNvPr id="14" name="CuadroTexto 13">
            <a:extLst>
              <a:ext uri="{FF2B5EF4-FFF2-40B4-BE49-F238E27FC236}">
                <a16:creationId xmlns:a16="http://schemas.microsoft.com/office/drawing/2014/main" id="{54239493-852D-EA86-081A-9E7123F56EFB}"/>
              </a:ext>
            </a:extLst>
          </p:cNvPr>
          <p:cNvSpPr txBox="1"/>
          <p:nvPr/>
        </p:nvSpPr>
        <p:spPr>
          <a:xfrm>
            <a:off x="580129" y="1705549"/>
            <a:ext cx="11340834" cy="1477328"/>
          </a:xfrm>
          <a:prstGeom prst="rect">
            <a:avLst/>
          </a:prstGeom>
          <a:noFill/>
        </p:spPr>
        <p:txBody>
          <a:bodyPr wrap="square" rtlCol="0">
            <a:spAutoFit/>
          </a:bodyPr>
          <a:lstStyle>
            <a:defPPr>
              <a:defRPr lang="es-CL"/>
            </a:defPPr>
            <a:lvl1pPr marL="285750" indent="-285750" fontAlgn="base">
              <a:buFont typeface="Arial" panose="020B0604020202020204" pitchFamily="34" charset="0"/>
              <a:buChar char="•"/>
              <a:defRPr>
                <a:latin typeface="GOBCL-HEAVY"/>
                <a:cs typeface="Times New Roman" panose="02020603050405020304" pitchFamily="18" charset="0"/>
              </a:defRPr>
            </a:lvl1pPr>
          </a:lstStyle>
          <a:p>
            <a:pPr marL="0" indent="0" algn="just">
              <a:buNone/>
            </a:pPr>
            <a:r>
              <a:rPr lang="es-US" dirty="0">
                <a:latin typeface="Helvetica Neue Light"/>
                <a:ea typeface="Helvetica Neue" panose="02000503000000020004" pitchFamily="2" charset="0"/>
                <a:cs typeface="Helvetica Neue" panose="02000503000000020004" pitchFamily="2" charset="0"/>
              </a:rPr>
              <a:t>La base imponible será el Margen de Explotación Minero Ajustado (MEMAJ), que replica la actual RIOM, excluyendo los cosos por depreciación y amortización de intangibles.</a:t>
            </a:r>
          </a:p>
          <a:p>
            <a:pPr algn="just"/>
            <a:endParaRPr lang="es-ES" dirty="0">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es-ES" dirty="0">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es-CL"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CuadroTexto 14">
            <a:extLst>
              <a:ext uri="{FF2B5EF4-FFF2-40B4-BE49-F238E27FC236}">
                <a16:creationId xmlns:a16="http://schemas.microsoft.com/office/drawing/2014/main" id="{B5886963-1D1B-20D3-5272-2A3182D4D9C8}"/>
              </a:ext>
            </a:extLst>
          </p:cNvPr>
          <p:cNvSpPr txBox="1"/>
          <p:nvPr/>
        </p:nvSpPr>
        <p:spPr>
          <a:xfrm>
            <a:off x="3113070" y="2621078"/>
            <a:ext cx="6606283" cy="369332"/>
          </a:xfrm>
          <a:prstGeom prst="rect">
            <a:avLst/>
          </a:prstGeom>
          <a:noFill/>
        </p:spPr>
        <p:txBody>
          <a:bodyPr wrap="square" rtlCol="0">
            <a:spAutoFit/>
          </a:bodyPr>
          <a:lstStyle/>
          <a:p>
            <a:pPr algn="ctr"/>
            <a:r>
              <a:rPr lang="es-ES" dirty="0">
                <a:latin typeface="Helvetica Neue" panose="02000503000000020004" pitchFamily="2" charset="0"/>
                <a:ea typeface="Helvetica Neue" panose="02000503000000020004" pitchFamily="2" charset="0"/>
                <a:cs typeface="Helvetica Neue" panose="02000503000000020004" pitchFamily="2" charset="0"/>
              </a:rPr>
              <a:t>Tasa efectiva sobre el MEMAJ en función del precio del cobre</a:t>
            </a:r>
            <a:endParaRPr lang="es-CL" dirty="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6" name="Gráfico 15">
            <a:extLst>
              <a:ext uri="{FF2B5EF4-FFF2-40B4-BE49-F238E27FC236}">
                <a16:creationId xmlns:a16="http://schemas.microsoft.com/office/drawing/2014/main" id="{719D11F9-5852-1EAB-8001-3EF145FC2A8A}"/>
              </a:ext>
            </a:extLst>
          </p:cNvPr>
          <p:cNvGraphicFramePr>
            <a:graphicFrameLocks/>
          </p:cNvGraphicFramePr>
          <p:nvPr>
            <p:extLst>
              <p:ext uri="{D42A27DB-BD31-4B8C-83A1-F6EECF244321}">
                <p14:modId xmlns:p14="http://schemas.microsoft.com/office/powerpoint/2010/main" val="134420351"/>
              </p:ext>
            </p:extLst>
          </p:nvPr>
        </p:nvGraphicFramePr>
        <p:xfrm>
          <a:off x="3076794" y="3072401"/>
          <a:ext cx="6347503" cy="3277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5479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89353F4D-0AD7-8E67-F01F-BE403DBC1B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155630" y="343610"/>
            <a:ext cx="9880738" cy="605294"/>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3600" b="1" i="0" u="none" strike="noStrike" kern="0" cap="none" spc="0" normalizeH="0" baseline="0" noProof="0" dirty="0">
                <a:ln>
                  <a:noFill/>
                </a:ln>
                <a:effectLst/>
                <a:uLnTx/>
                <a:uFillTx/>
                <a:latin typeface="Helvetica Neue Light"/>
              </a:rPr>
              <a:t>Royalty a la gran minería del cobre: recaudación</a:t>
            </a:r>
          </a:p>
        </p:txBody>
      </p:sp>
      <p:sp>
        <p:nvSpPr>
          <p:cNvPr id="8" name="CuadroTexto 10">
            <a:extLst>
              <a:ext uri="{FF2B5EF4-FFF2-40B4-BE49-F238E27FC236}">
                <a16:creationId xmlns:a16="http://schemas.microsoft.com/office/drawing/2014/main" id="{53C08F62-1596-BD69-3AEA-1CAB1A916D4F}"/>
              </a:ext>
            </a:extLst>
          </p:cNvPr>
          <p:cNvSpPr txBox="1"/>
          <p:nvPr/>
        </p:nvSpPr>
        <p:spPr>
          <a:xfrm>
            <a:off x="8399721" y="6350288"/>
            <a:ext cx="3016377"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graphicFrame>
        <p:nvGraphicFramePr>
          <p:cNvPr id="10" name="Gráfico 9">
            <a:extLst>
              <a:ext uri="{FF2B5EF4-FFF2-40B4-BE49-F238E27FC236}">
                <a16:creationId xmlns:a16="http://schemas.microsoft.com/office/drawing/2014/main" id="{9CCB04C5-A646-8F31-58D2-916E92C2DE0D}"/>
              </a:ext>
            </a:extLst>
          </p:cNvPr>
          <p:cNvGraphicFramePr>
            <a:graphicFrameLocks/>
          </p:cNvGraphicFramePr>
          <p:nvPr/>
        </p:nvGraphicFramePr>
        <p:xfrm>
          <a:off x="833068" y="2187036"/>
          <a:ext cx="6636244" cy="3833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a 10">
            <a:extLst>
              <a:ext uri="{FF2B5EF4-FFF2-40B4-BE49-F238E27FC236}">
                <a16:creationId xmlns:a16="http://schemas.microsoft.com/office/drawing/2014/main" id="{18FD055C-0A98-204D-F64A-2BEAC808C235}"/>
              </a:ext>
            </a:extLst>
          </p:cNvPr>
          <p:cNvGraphicFramePr>
            <a:graphicFrameLocks noGrp="1"/>
          </p:cNvGraphicFramePr>
          <p:nvPr/>
        </p:nvGraphicFramePr>
        <p:xfrm>
          <a:off x="7699309" y="2372528"/>
          <a:ext cx="3303562" cy="1418505"/>
        </p:xfrm>
        <a:graphic>
          <a:graphicData uri="http://schemas.openxmlformats.org/drawingml/2006/table">
            <a:tbl>
              <a:tblPr firstRow="1" bandRow="1">
                <a:tableStyleId>{5C22544A-7EE6-4342-B048-85BDC9FD1C3A}</a:tableStyleId>
              </a:tblPr>
              <a:tblGrid>
                <a:gridCol w="1611479">
                  <a:extLst>
                    <a:ext uri="{9D8B030D-6E8A-4147-A177-3AD203B41FA5}">
                      <a16:colId xmlns:a16="http://schemas.microsoft.com/office/drawing/2014/main" val="3612660701"/>
                    </a:ext>
                  </a:extLst>
                </a:gridCol>
                <a:gridCol w="1692083">
                  <a:extLst>
                    <a:ext uri="{9D8B030D-6E8A-4147-A177-3AD203B41FA5}">
                      <a16:colId xmlns:a16="http://schemas.microsoft.com/office/drawing/2014/main" val="3535084346"/>
                    </a:ext>
                  </a:extLst>
                </a:gridCol>
              </a:tblGrid>
              <a:tr h="395056">
                <a:tc>
                  <a:txBody>
                    <a:bodyPr/>
                    <a:lstStyle/>
                    <a:p>
                      <a:r>
                        <a:rPr lang="es-CL" sz="1200" dirty="0">
                          <a:latin typeface="Helvetica Neue" panose="02000503000000020004" pitchFamily="2" charset="0"/>
                          <a:ea typeface="Helvetica Neue" panose="02000503000000020004" pitchFamily="2" charset="0"/>
                          <a:cs typeface="Helvetica Neue" panose="02000503000000020004" pitchFamily="2" charset="0"/>
                        </a:rPr>
                        <a:t>Precio del cobre (US$ la libra)</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tc>
                  <a:txBody>
                    <a:bodyPr/>
                    <a:lstStyle/>
                    <a:p>
                      <a:r>
                        <a:rPr lang="es-CL" sz="1200" dirty="0">
                          <a:latin typeface="Helvetica Neue" panose="02000503000000020004" pitchFamily="2" charset="0"/>
                          <a:ea typeface="Helvetica Neue" panose="02000503000000020004" pitchFamily="2" charset="0"/>
                          <a:cs typeface="Helvetica Neue" panose="02000503000000020004" pitchFamily="2" charset="0"/>
                        </a:rPr>
                        <a:t>Recaudación adicional (% del PIB)</a:t>
                      </a: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3180027"/>
                  </a:ext>
                </a:extLst>
              </a:tr>
              <a:tr h="320435">
                <a:tc>
                  <a:txBody>
                    <a:bodyPr/>
                    <a:lstStyle/>
                    <a:p>
                      <a:pPr algn="ctr"/>
                      <a:r>
                        <a:rPr lang="es-CL" sz="1200" dirty="0">
                          <a:latin typeface="Helvetica Neue" panose="02000503000000020004" pitchFamily="2" charset="0"/>
                          <a:ea typeface="Helvetica Neue" panose="02000503000000020004" pitchFamily="2" charset="0"/>
                          <a:cs typeface="Helvetica Neue" panose="02000503000000020004" pitchFamily="2" charset="0"/>
                        </a:rPr>
                        <a:t>3,30</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s-CL" sz="1200" dirty="0">
                          <a:latin typeface="Helvetica Neue" panose="02000503000000020004" pitchFamily="2" charset="0"/>
                          <a:ea typeface="Helvetica Neue" panose="02000503000000020004" pitchFamily="2" charset="0"/>
                          <a:cs typeface="Helvetica Neue" panose="02000503000000020004" pitchFamily="2" charset="0"/>
                        </a:rPr>
                        <a:t>0,3</a:t>
                      </a: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251170"/>
                  </a:ext>
                </a:extLst>
              </a:tr>
              <a:tr h="320435">
                <a:tc>
                  <a:txBody>
                    <a:bodyPr/>
                    <a:lstStyle/>
                    <a:p>
                      <a:pPr algn="ctr"/>
                      <a:r>
                        <a:rPr lang="es-CL" sz="1200" dirty="0">
                          <a:latin typeface="Helvetica Neue" panose="02000503000000020004" pitchFamily="2" charset="0"/>
                          <a:ea typeface="Helvetica Neue" panose="02000503000000020004" pitchFamily="2" charset="0"/>
                          <a:cs typeface="Helvetica Neue" panose="02000503000000020004" pitchFamily="2" charset="0"/>
                        </a:rPr>
                        <a:t>3,70</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s-CL" sz="1200" dirty="0">
                          <a:latin typeface="Helvetica Neue" panose="02000503000000020004" pitchFamily="2" charset="0"/>
                          <a:ea typeface="Helvetica Neue" panose="02000503000000020004" pitchFamily="2" charset="0"/>
                          <a:cs typeface="Helvetica Neue" panose="02000503000000020004" pitchFamily="2" charset="0"/>
                        </a:rPr>
                        <a:t>0,5</a:t>
                      </a: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8256313"/>
                  </a:ext>
                </a:extLst>
              </a:tr>
              <a:tr h="320435">
                <a:tc>
                  <a:txBody>
                    <a:bodyPr/>
                    <a:lstStyle/>
                    <a:p>
                      <a:pPr algn="ctr"/>
                      <a:r>
                        <a:rPr lang="es-CL" sz="1200" dirty="0">
                          <a:latin typeface="Helvetica Neue" panose="02000503000000020004" pitchFamily="2" charset="0"/>
                          <a:ea typeface="Helvetica Neue" panose="02000503000000020004" pitchFamily="2" charset="0"/>
                          <a:cs typeface="Helvetica Neue" panose="02000503000000020004" pitchFamily="2" charset="0"/>
                        </a:rPr>
                        <a:t>4,20</a:t>
                      </a: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200" dirty="0">
                          <a:latin typeface="Helvetica Neue" panose="02000503000000020004" pitchFamily="2" charset="0"/>
                          <a:ea typeface="Helvetica Neue" panose="02000503000000020004" pitchFamily="2" charset="0"/>
                          <a:cs typeface="Helvetica Neue" panose="02000503000000020004" pitchFamily="2" charset="0"/>
                        </a:rPr>
                        <a:t>0,9</a:t>
                      </a: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028844"/>
                  </a:ext>
                </a:extLst>
              </a:tr>
            </a:tbl>
          </a:graphicData>
        </a:graphic>
      </p:graphicFrame>
      <p:sp>
        <p:nvSpPr>
          <p:cNvPr id="12" name="CuadroTexto 11">
            <a:extLst>
              <a:ext uri="{FF2B5EF4-FFF2-40B4-BE49-F238E27FC236}">
                <a16:creationId xmlns:a16="http://schemas.microsoft.com/office/drawing/2014/main" id="{E21FCC5B-2DD8-9695-E5A9-059FB49BB431}"/>
              </a:ext>
            </a:extLst>
          </p:cNvPr>
          <p:cNvSpPr txBox="1"/>
          <p:nvPr/>
        </p:nvSpPr>
        <p:spPr>
          <a:xfrm>
            <a:off x="1580571" y="1556938"/>
            <a:ext cx="9024510" cy="677108"/>
          </a:xfrm>
          <a:prstGeom prst="rect">
            <a:avLst/>
          </a:prstGeom>
          <a:noFill/>
        </p:spPr>
        <p:txBody>
          <a:bodyPr wrap="square" rtlCol="0">
            <a:spAutoFit/>
          </a:bodyPr>
          <a:lstStyle/>
          <a:p>
            <a:pPr algn="ctr"/>
            <a:r>
              <a:rPr lang="es-ES" sz="2000" dirty="0">
                <a:latin typeface="Helvetica Neue" panose="02000503000000020004" pitchFamily="2" charset="0"/>
                <a:ea typeface="Helvetica Neue" panose="02000503000000020004" pitchFamily="2" charset="0"/>
                <a:cs typeface="Helvetica Neue" panose="02000503000000020004" pitchFamily="2" charset="0"/>
              </a:rPr>
              <a:t>Aumento de recaudación según precio del cobre, distintas propuestas </a:t>
            </a:r>
            <a:br>
              <a:rPr lang="es-ES" dirty="0">
                <a:latin typeface="Helvetica Neue" panose="02000503000000020004" pitchFamily="2" charset="0"/>
                <a:ea typeface="Helvetica Neue" panose="02000503000000020004" pitchFamily="2" charset="0"/>
                <a:cs typeface="Helvetica Neue" panose="02000503000000020004" pitchFamily="2" charset="0"/>
              </a:rPr>
            </a:br>
            <a:r>
              <a:rPr lang="es-ES" dirty="0">
                <a:latin typeface="Helvetica Neue" panose="02000503000000020004" pitchFamily="2" charset="0"/>
                <a:ea typeface="Helvetica Neue" panose="02000503000000020004" pitchFamily="2" charset="0"/>
                <a:cs typeface="Helvetica Neue" panose="02000503000000020004" pitchFamily="2" charset="0"/>
              </a:rPr>
              <a:t>(% del PIB)</a:t>
            </a:r>
            <a:endParaRPr lang="es-CL"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2466054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89353F4D-0AD7-8E67-F01F-BE403DBC1B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155630" y="343610"/>
            <a:ext cx="9880738" cy="1159292"/>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3600" b="1" i="0" u="none" strike="noStrike" kern="0" cap="none" spc="0" normalizeH="0" baseline="0" noProof="0" dirty="0">
                <a:ln>
                  <a:noFill/>
                </a:ln>
                <a:effectLst/>
                <a:uLnTx/>
                <a:uFillTx/>
                <a:latin typeface="Helvetica Neue Light"/>
              </a:rPr>
              <a:t>Royalty a la gran minería del cobre: efectos sobre la industria</a:t>
            </a:r>
          </a:p>
        </p:txBody>
      </p:sp>
      <p:sp>
        <p:nvSpPr>
          <p:cNvPr id="8" name="CuadroTexto 10">
            <a:extLst>
              <a:ext uri="{FF2B5EF4-FFF2-40B4-BE49-F238E27FC236}">
                <a16:creationId xmlns:a16="http://schemas.microsoft.com/office/drawing/2014/main" id="{53C08F62-1596-BD69-3AEA-1CAB1A916D4F}"/>
              </a:ext>
            </a:extLst>
          </p:cNvPr>
          <p:cNvSpPr txBox="1"/>
          <p:nvPr/>
        </p:nvSpPr>
        <p:spPr>
          <a:xfrm>
            <a:off x="8399721" y="6350288"/>
            <a:ext cx="3016377"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sp>
        <p:nvSpPr>
          <p:cNvPr id="9" name="CuadroTexto 8">
            <a:extLst>
              <a:ext uri="{FF2B5EF4-FFF2-40B4-BE49-F238E27FC236}">
                <a16:creationId xmlns:a16="http://schemas.microsoft.com/office/drawing/2014/main" id="{5667B73E-F719-0D4D-E76A-C0A41BEFACEF}"/>
              </a:ext>
            </a:extLst>
          </p:cNvPr>
          <p:cNvSpPr txBox="1"/>
          <p:nvPr/>
        </p:nvSpPr>
        <p:spPr>
          <a:xfrm>
            <a:off x="1724588" y="1548088"/>
            <a:ext cx="93117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latin typeface="Helvetica Neue" panose="02000503000000020004" pitchFamily="2" charset="0"/>
                <a:ea typeface="Helvetica Neue" panose="02000503000000020004" pitchFamily="2" charset="0"/>
                <a:cs typeface="Helvetica Neue" panose="02000503000000020004" pitchFamily="2" charset="0"/>
              </a:rPr>
              <a:t>Retorno sobre patrimonio (ROE)</a:t>
            </a:r>
            <a:r>
              <a:rPr kumimoji="0" lang="es-ES" sz="2000" i="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 promedio industria según precio del cobre, distintas propuestas</a:t>
            </a:r>
            <a:br>
              <a:rPr kumimoji="0" lang="es-ES" sz="2000" i="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s-ES" sz="2000" i="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a:t>
            </a:r>
            <a:endParaRPr kumimoji="0" lang="es-CL" sz="2000" i="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7" name="Gráfico 6">
            <a:extLst>
              <a:ext uri="{FF2B5EF4-FFF2-40B4-BE49-F238E27FC236}">
                <a16:creationId xmlns:a16="http://schemas.microsoft.com/office/drawing/2014/main" id="{B7C38417-229B-4530-94EB-A50AC1883596}"/>
              </a:ext>
            </a:extLst>
          </p:cNvPr>
          <p:cNvGraphicFramePr>
            <a:graphicFrameLocks/>
          </p:cNvGraphicFramePr>
          <p:nvPr/>
        </p:nvGraphicFramePr>
        <p:xfrm>
          <a:off x="2681556" y="2743200"/>
          <a:ext cx="7465744" cy="3463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08928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12" name="CuadroTexto 11">
            <a:extLst>
              <a:ext uri="{FF2B5EF4-FFF2-40B4-BE49-F238E27FC236}">
                <a16:creationId xmlns:a16="http://schemas.microsoft.com/office/drawing/2014/main" id="{CEF6FB5A-C368-6573-6FC3-EF38D2D3670E}"/>
              </a:ext>
            </a:extLst>
          </p:cNvPr>
          <p:cNvSpPr txBox="1"/>
          <p:nvPr/>
        </p:nvSpPr>
        <p:spPr>
          <a:xfrm>
            <a:off x="2066192" y="956572"/>
            <a:ext cx="8484577" cy="4847609"/>
          </a:xfrm>
          <a:prstGeom prst="rect">
            <a:avLst/>
          </a:prstGeom>
          <a:noFill/>
        </p:spPr>
        <p:txBody>
          <a:bodyPr wrap="square" rtlCol="0">
            <a:spAutoFit/>
          </a:bodyPr>
          <a:lstStyle/>
          <a:p>
            <a:pPr>
              <a:lnSpc>
                <a:spcPct val="150000"/>
              </a:lnSpc>
            </a:pPr>
            <a:r>
              <a:rPr lang="es-ES" sz="1600" i="1" dirty="0">
                <a:solidFill>
                  <a:srgbClr val="002060"/>
                </a:solidFill>
                <a:latin typeface="Helvetica Neue Light" panose="02000403000000020004"/>
              </a:rPr>
              <a:t>“(…) se espera aumentar la recaudación fiscal para financiar las medidas propuestas en el programa de Gobierno (…) El principio rector es la responsabilidad fiscal, para lo que se necesita llevar la carga tributaria en relación al PIB a los estándares de países de la OCDE. El sistema tributario es una herramienta para financiar la expansión de derechos sociales”.</a:t>
            </a:r>
          </a:p>
          <a:p>
            <a:pPr>
              <a:lnSpc>
                <a:spcPct val="150000"/>
              </a:lnSpc>
            </a:pPr>
            <a:r>
              <a:rPr lang="es-ES" sz="1600" b="1" dirty="0">
                <a:solidFill>
                  <a:srgbClr val="002060"/>
                </a:solidFill>
                <a:latin typeface="Helvetica Neue Light" panose="02000403000000020004"/>
              </a:rPr>
              <a:t>Acuerdo de Implementación Programática del Presidente </a:t>
            </a:r>
            <a:r>
              <a:rPr lang="es-ES" sz="1600" b="1" dirty="0" err="1">
                <a:solidFill>
                  <a:srgbClr val="002060"/>
                </a:solidFill>
                <a:latin typeface="Helvetica Neue Light" panose="02000403000000020004"/>
              </a:rPr>
              <a:t>Boric</a:t>
            </a:r>
            <a:endParaRPr lang="es-ES" sz="1600" b="1" dirty="0">
              <a:solidFill>
                <a:srgbClr val="002060"/>
              </a:solidFill>
              <a:latin typeface="Helvetica Neue Light" panose="02000403000000020004"/>
            </a:endParaRPr>
          </a:p>
          <a:p>
            <a:pPr>
              <a:lnSpc>
                <a:spcPct val="150000"/>
              </a:lnSpc>
            </a:pPr>
            <a:endParaRPr lang="es-ES" sz="1600" b="1" dirty="0">
              <a:solidFill>
                <a:srgbClr val="002060"/>
              </a:solidFill>
              <a:latin typeface="Helvetica Neue Light" panose="02000403000000020004"/>
            </a:endParaRPr>
          </a:p>
          <a:p>
            <a:pPr>
              <a:lnSpc>
                <a:spcPct val="150000"/>
              </a:lnSpc>
            </a:pPr>
            <a:endParaRPr lang="es-ES" sz="1600" b="1" dirty="0">
              <a:solidFill>
                <a:srgbClr val="002060"/>
              </a:solidFill>
              <a:latin typeface="Helvetica Neue Light" panose="02000403000000020004"/>
            </a:endParaRPr>
          </a:p>
          <a:p>
            <a:pPr>
              <a:lnSpc>
                <a:spcPct val="150000"/>
              </a:lnSpc>
            </a:pPr>
            <a:r>
              <a:rPr lang="es-ES" sz="1600" i="1" dirty="0">
                <a:solidFill>
                  <a:srgbClr val="002060"/>
                </a:solidFill>
                <a:latin typeface="Helvetica Neue Light" panose="02000403000000020004"/>
              </a:rPr>
              <a:t>“Esta reforma tributaria no debe ser vista como la reforma tributaria de mi gobierno ni como un enfrentamiento entre clases sociales, entre buenos y malos. Debe verse como un nuevo pacto fiscal, que sea producto de un diálogo social amplio, no dilatorio, y cuyos cambios sean duraderos”.</a:t>
            </a:r>
          </a:p>
          <a:p>
            <a:pPr>
              <a:lnSpc>
                <a:spcPct val="150000"/>
              </a:lnSpc>
            </a:pPr>
            <a:r>
              <a:rPr lang="es-ES" sz="1600" b="1" dirty="0">
                <a:solidFill>
                  <a:srgbClr val="002060"/>
                </a:solidFill>
                <a:latin typeface="Helvetica Neue Light" panose="02000403000000020004"/>
              </a:rPr>
              <a:t>Presidente Gabriel </a:t>
            </a:r>
            <a:r>
              <a:rPr lang="es-ES" sz="1600" b="1" dirty="0" err="1">
                <a:solidFill>
                  <a:srgbClr val="002060"/>
                </a:solidFill>
                <a:latin typeface="Helvetica Neue Light" panose="02000403000000020004"/>
              </a:rPr>
              <a:t>Boric</a:t>
            </a:r>
            <a:endParaRPr lang="es-ES" sz="1600" b="1" dirty="0">
              <a:solidFill>
                <a:srgbClr val="002060"/>
              </a:solidFill>
              <a:latin typeface="Helvetica Neue Light" panose="02000403000000020004"/>
            </a:endParaRPr>
          </a:p>
          <a:p>
            <a:pPr>
              <a:lnSpc>
                <a:spcPct val="150000"/>
              </a:lnSpc>
            </a:pPr>
            <a:endParaRPr lang="es-CL" sz="1600" b="1" dirty="0">
              <a:latin typeface="Helvetica Neue Light" panose="02000403000000020004"/>
            </a:endParaRPr>
          </a:p>
        </p:txBody>
      </p:sp>
    </p:spTree>
    <p:extLst>
      <p:ext uri="{BB962C8B-B14F-4D97-AF65-F5344CB8AC3E}">
        <p14:creationId xmlns:p14="http://schemas.microsoft.com/office/powerpoint/2010/main" val="1377936964"/>
      </p:ext>
    </p:extLst>
  </p:cSld>
  <p:clrMapOvr>
    <a:overrideClrMapping bg1="lt1" tx1="dk1" bg2="lt2" tx2="dk2" accent1="accent1" accent2="accent2" accent3="accent3" accent4="accent4" accent5="accent5" accent6="accent6" hlink="hlink" folHlink="folHlink"/>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E47BE43F-773A-0FE8-26F0-8B1FD2EF7F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036181"/>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effectLst/>
                <a:uLnTx/>
                <a:uFillTx/>
                <a:latin typeface="Helvetica Neue Light"/>
              </a:rPr>
              <a:t>Royalty a la gran minería del cobre:</a:t>
            </a:r>
            <a:r>
              <a:rPr lang="es-CL" sz="3200" dirty="0"/>
              <a:t> distribución de la renta económica</a:t>
            </a:r>
            <a:endParaRPr kumimoji="0" lang="es-CL" sz="3200" b="1" i="0" u="none" strike="noStrike" kern="0" cap="none" spc="0" normalizeH="0" baseline="0" noProof="0" dirty="0">
              <a:ln>
                <a:noFill/>
              </a:ln>
              <a:effectLst/>
              <a:uLnTx/>
              <a:uFillTx/>
              <a:latin typeface="Helvetica Neue Light"/>
            </a:endParaRPr>
          </a:p>
        </p:txBody>
      </p:sp>
      <p:sp>
        <p:nvSpPr>
          <p:cNvPr id="8" name="CuadroTexto 10">
            <a:extLst>
              <a:ext uri="{FF2B5EF4-FFF2-40B4-BE49-F238E27FC236}">
                <a16:creationId xmlns:a16="http://schemas.microsoft.com/office/drawing/2014/main" id="{53C08F62-1596-BD69-3AEA-1CAB1A916D4F}"/>
              </a:ext>
            </a:extLst>
          </p:cNvPr>
          <p:cNvSpPr txBox="1"/>
          <p:nvPr/>
        </p:nvSpPr>
        <p:spPr>
          <a:xfrm>
            <a:off x="4320761" y="6075306"/>
            <a:ext cx="6067921"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 siguiendo metodología de </a:t>
            </a:r>
            <a:r>
              <a:rPr lang="es-CL" sz="1400" b="0" dirty="0" err="1">
                <a:solidFill>
                  <a:schemeClr val="tx1"/>
                </a:solidFill>
              </a:rPr>
              <a:t>Jorratt</a:t>
            </a:r>
            <a:r>
              <a:rPr lang="es-CL" sz="1400" b="0" dirty="0">
                <a:solidFill>
                  <a:schemeClr val="tx1"/>
                </a:solidFill>
              </a:rPr>
              <a:t> (2021)</a:t>
            </a:r>
          </a:p>
        </p:txBody>
      </p:sp>
      <p:sp>
        <p:nvSpPr>
          <p:cNvPr id="9" name="CuadroTexto 8">
            <a:extLst>
              <a:ext uri="{FF2B5EF4-FFF2-40B4-BE49-F238E27FC236}">
                <a16:creationId xmlns:a16="http://schemas.microsoft.com/office/drawing/2014/main" id="{5667B73E-F719-0D4D-E76A-C0A41BEFACEF}"/>
              </a:ext>
            </a:extLst>
          </p:cNvPr>
          <p:cNvSpPr txBox="1"/>
          <p:nvPr/>
        </p:nvSpPr>
        <p:spPr>
          <a:xfrm>
            <a:off x="1037690" y="1768701"/>
            <a:ext cx="9880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latin typeface="Helvetica Neue" panose="02000503000000020004" pitchFamily="2" charset="0"/>
                <a:ea typeface="Helvetica Neue" panose="02000503000000020004" pitchFamily="2" charset="0"/>
                <a:cs typeface="Helvetica Neue" panose="02000503000000020004" pitchFamily="2" charset="0"/>
              </a:rPr>
              <a:t>Participación del Estado en las rentas del cobre generadas en la gran minería privada</a:t>
            </a:r>
            <a:br>
              <a:rPr kumimoji="0" lang="es-ES" sz="200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s-ES" sz="200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a:t>
            </a:r>
            <a:endParaRPr kumimoji="0" lang="es-CL" sz="2000" u="none" strike="noStrike" kern="1200" cap="none" spc="0" normalizeH="0" baseline="0" noProof="0" dirty="0">
              <a:ln>
                <a:noFill/>
              </a:ln>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1" name="Gráfico 10">
            <a:extLst>
              <a:ext uri="{FF2B5EF4-FFF2-40B4-BE49-F238E27FC236}">
                <a16:creationId xmlns:a16="http://schemas.microsoft.com/office/drawing/2014/main" id="{9F993314-827F-4563-AFE2-5FC661EDC76F}"/>
              </a:ext>
            </a:extLst>
          </p:cNvPr>
          <p:cNvGraphicFramePr>
            <a:graphicFrameLocks/>
          </p:cNvGraphicFramePr>
          <p:nvPr>
            <p:extLst>
              <p:ext uri="{D42A27DB-BD31-4B8C-83A1-F6EECF244321}">
                <p14:modId xmlns:p14="http://schemas.microsoft.com/office/powerpoint/2010/main" val="1265851128"/>
              </p:ext>
            </p:extLst>
          </p:nvPr>
        </p:nvGraphicFramePr>
        <p:xfrm>
          <a:off x="2280863" y="2630185"/>
          <a:ext cx="7599737" cy="3503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57743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F890F5DA-9755-A173-4A05-A8F9633BD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159292"/>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3600" b="1" i="0" u="none" strike="noStrike" kern="0" cap="none" spc="0" normalizeH="0" baseline="0" noProof="0" dirty="0">
                <a:ln>
                  <a:noFill/>
                </a:ln>
                <a:effectLst/>
                <a:uLnTx/>
                <a:uFillTx/>
                <a:latin typeface="Helvetica Neue Light"/>
              </a:rPr>
              <a:t>Royalty a la gran minería del cobre: </a:t>
            </a:r>
            <a:r>
              <a:rPr lang="es-CL" sz="3600" dirty="0"/>
              <a:t>comparaciones internacionales</a:t>
            </a:r>
            <a:endParaRPr kumimoji="0" lang="es-CL" sz="3600" b="1" i="0" u="none" strike="noStrike" kern="0" cap="none" spc="0" normalizeH="0" baseline="0" noProof="0" dirty="0">
              <a:ln>
                <a:noFill/>
              </a:ln>
              <a:effectLst/>
              <a:uLnTx/>
              <a:uFillTx/>
              <a:latin typeface="Helvetica Neue Light"/>
            </a:endParaRPr>
          </a:p>
        </p:txBody>
      </p:sp>
      <p:sp>
        <p:nvSpPr>
          <p:cNvPr id="8" name="CuadroTexto 10">
            <a:extLst>
              <a:ext uri="{FF2B5EF4-FFF2-40B4-BE49-F238E27FC236}">
                <a16:creationId xmlns:a16="http://schemas.microsoft.com/office/drawing/2014/main" id="{53C08F62-1596-BD69-3AEA-1CAB1A916D4F}"/>
              </a:ext>
            </a:extLst>
          </p:cNvPr>
          <p:cNvSpPr txBox="1"/>
          <p:nvPr/>
        </p:nvSpPr>
        <p:spPr>
          <a:xfrm>
            <a:off x="4752257" y="6275849"/>
            <a:ext cx="7258768"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 siguiendo metodología de </a:t>
            </a:r>
            <a:r>
              <a:rPr lang="es-CL" sz="1400" b="0" dirty="0" err="1">
                <a:solidFill>
                  <a:schemeClr val="tx1"/>
                </a:solidFill>
              </a:rPr>
              <a:t>Jorratt</a:t>
            </a:r>
            <a:r>
              <a:rPr lang="es-CL" sz="1400" b="0" dirty="0">
                <a:solidFill>
                  <a:schemeClr val="tx1"/>
                </a:solidFill>
              </a:rPr>
              <a:t> (2021)</a:t>
            </a:r>
          </a:p>
        </p:txBody>
      </p:sp>
      <p:sp>
        <p:nvSpPr>
          <p:cNvPr id="9" name="CuadroTexto 8">
            <a:extLst>
              <a:ext uri="{FF2B5EF4-FFF2-40B4-BE49-F238E27FC236}">
                <a16:creationId xmlns:a16="http://schemas.microsoft.com/office/drawing/2014/main" id="{5667B73E-F719-0D4D-E76A-C0A41BEFACEF}"/>
              </a:ext>
            </a:extLst>
          </p:cNvPr>
          <p:cNvSpPr txBox="1"/>
          <p:nvPr/>
        </p:nvSpPr>
        <p:spPr>
          <a:xfrm>
            <a:off x="1509960" y="1868333"/>
            <a:ext cx="931178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dirty="0">
                <a:latin typeface="Helvetica Neue" panose="02000503000000020004" pitchFamily="2" charset="0"/>
                <a:ea typeface="Helvetica Neue" panose="02000503000000020004" pitchFamily="2" charset="0"/>
                <a:cs typeface="Helvetica Neue" panose="02000503000000020004" pitchFamily="2" charset="0"/>
              </a:rPr>
              <a:t>Carga tributaria total en Chile y Perú</a:t>
            </a:r>
            <a:br>
              <a:rPr kumimoji="0" lang="es-ES" sz="2000" i="0" u="none" strike="noStrike" kern="1200" cap="none" spc="0" normalizeH="0" baseline="0" noProof="0" dirty="0">
                <a:ln>
                  <a:noFill/>
                </a:ln>
                <a:effectLst/>
                <a:uLnTx/>
                <a:uFillTx/>
                <a:latin typeface="Helvetica Neue Light"/>
              </a:rPr>
            </a:br>
            <a:r>
              <a:rPr kumimoji="0" lang="es-ES" sz="2000" i="0" u="none" strike="noStrike" kern="1200" cap="none" spc="0" normalizeH="0" baseline="0" noProof="0" dirty="0">
                <a:ln>
                  <a:noFill/>
                </a:ln>
                <a:effectLst/>
                <a:uLnTx/>
                <a:uFillTx/>
                <a:latin typeface="Helvetica Neue Light"/>
              </a:rPr>
              <a:t>(%)</a:t>
            </a:r>
            <a:endParaRPr kumimoji="0" lang="es-CL" sz="2000" i="0" u="none" strike="noStrike" kern="1200" cap="none" spc="0" normalizeH="0" baseline="0" noProof="0" dirty="0">
              <a:ln>
                <a:noFill/>
              </a:ln>
              <a:effectLst/>
              <a:uLnTx/>
              <a:uFillTx/>
              <a:latin typeface="Helvetica Neue Light"/>
            </a:endParaRPr>
          </a:p>
        </p:txBody>
      </p:sp>
      <p:graphicFrame>
        <p:nvGraphicFramePr>
          <p:cNvPr id="10" name="Gráfico 9">
            <a:extLst>
              <a:ext uri="{FF2B5EF4-FFF2-40B4-BE49-F238E27FC236}">
                <a16:creationId xmlns:a16="http://schemas.microsoft.com/office/drawing/2014/main" id="{DB661FBE-2BE7-489E-8D88-EDB81F7E935F}"/>
              </a:ext>
            </a:extLst>
          </p:cNvPr>
          <p:cNvGraphicFramePr>
            <a:graphicFrameLocks/>
          </p:cNvGraphicFramePr>
          <p:nvPr>
            <p:extLst>
              <p:ext uri="{D42A27DB-BD31-4B8C-83A1-F6EECF244321}">
                <p14:modId xmlns:p14="http://schemas.microsoft.com/office/powerpoint/2010/main" val="2069996667"/>
              </p:ext>
            </p:extLst>
          </p:nvPr>
        </p:nvGraphicFramePr>
        <p:xfrm>
          <a:off x="2616200" y="2661523"/>
          <a:ext cx="7099300" cy="3421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70922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703D62BB-021F-C5BC-CDCF-359DA358A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282402"/>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effectLst/>
                <a:uLnTx/>
                <a:uFillTx/>
                <a:latin typeface="Helvetica Neue Light"/>
              </a:rPr>
              <a:t>Royalty a la gran minería del cobre: simulaciones</a:t>
            </a:r>
          </a:p>
        </p:txBody>
      </p:sp>
      <p:sp>
        <p:nvSpPr>
          <p:cNvPr id="8" name="CuadroTexto 10">
            <a:extLst>
              <a:ext uri="{FF2B5EF4-FFF2-40B4-BE49-F238E27FC236}">
                <a16:creationId xmlns:a16="http://schemas.microsoft.com/office/drawing/2014/main" id="{53C08F62-1596-BD69-3AEA-1CAB1A916D4F}"/>
              </a:ext>
            </a:extLst>
          </p:cNvPr>
          <p:cNvSpPr txBox="1"/>
          <p:nvPr/>
        </p:nvSpPr>
        <p:spPr>
          <a:xfrm>
            <a:off x="7389628" y="6350289"/>
            <a:ext cx="4026470"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sp>
        <p:nvSpPr>
          <p:cNvPr id="14" name="CuadroTexto 13">
            <a:extLst>
              <a:ext uri="{FF2B5EF4-FFF2-40B4-BE49-F238E27FC236}">
                <a16:creationId xmlns:a16="http://schemas.microsoft.com/office/drawing/2014/main" id="{701092B1-7F97-C6B1-9BD2-12CEC280805C}"/>
              </a:ext>
            </a:extLst>
          </p:cNvPr>
          <p:cNvSpPr txBox="1"/>
          <p:nvPr/>
        </p:nvSpPr>
        <p:spPr>
          <a:xfrm>
            <a:off x="1272077" y="2264789"/>
            <a:ext cx="9311780" cy="707886"/>
          </a:xfrm>
          <a:prstGeom prst="rect">
            <a:avLst/>
          </a:prstGeom>
          <a:noFill/>
        </p:spPr>
        <p:txBody>
          <a:bodyPr wrap="square" rtlCol="0">
            <a:spAutoFit/>
          </a:bodyPr>
          <a:lstStyle/>
          <a:p>
            <a:pPr algn="ctr"/>
            <a:r>
              <a:rPr lang="es-ES" sz="2000" b="1" dirty="0">
                <a:latin typeface="Helvetica Neue" panose="02000503000000020004" pitchFamily="2" charset="0"/>
                <a:ea typeface="Helvetica Neue" panose="02000503000000020004" pitchFamily="2" charset="0"/>
                <a:cs typeface="Helvetica Neue" panose="02000503000000020004" pitchFamily="2" charset="0"/>
              </a:rPr>
              <a:t>Aumento de recaudación en 2026 y en régimen</a:t>
            </a:r>
            <a:br>
              <a:rPr lang="es-ES" sz="2000" b="1" dirty="0">
                <a:latin typeface="Helvetica Neue" panose="02000503000000020004" pitchFamily="2" charset="0"/>
                <a:ea typeface="Helvetica Neue" panose="02000503000000020004" pitchFamily="2" charset="0"/>
                <a:cs typeface="Helvetica Neue" panose="02000503000000020004" pitchFamily="2" charset="0"/>
              </a:rPr>
            </a:br>
            <a:r>
              <a:rPr lang="es-ES" sz="2000" dirty="0">
                <a:latin typeface="Helvetica Neue" panose="02000503000000020004" pitchFamily="2" charset="0"/>
                <a:ea typeface="Helvetica Neue" panose="02000503000000020004" pitchFamily="2" charset="0"/>
                <a:cs typeface="Helvetica Neue" panose="02000503000000020004" pitchFamily="2" charset="0"/>
              </a:rPr>
              <a:t>(% del PIB)</a:t>
            </a:r>
            <a:endParaRPr lang="es-CL" sz="2000" b="1" dirty="0">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5" name="Tabla 14">
            <a:extLst>
              <a:ext uri="{FF2B5EF4-FFF2-40B4-BE49-F238E27FC236}">
                <a16:creationId xmlns:a16="http://schemas.microsoft.com/office/drawing/2014/main" id="{8A969443-7E4B-6322-E68F-55BEFC5B3C5E}"/>
              </a:ext>
            </a:extLst>
          </p:cNvPr>
          <p:cNvGraphicFramePr>
            <a:graphicFrameLocks noGrp="1"/>
          </p:cNvGraphicFramePr>
          <p:nvPr>
            <p:extLst>
              <p:ext uri="{D42A27DB-BD31-4B8C-83A1-F6EECF244321}">
                <p14:modId xmlns:p14="http://schemas.microsoft.com/office/powerpoint/2010/main" val="2154657594"/>
              </p:ext>
            </p:extLst>
          </p:nvPr>
        </p:nvGraphicFramePr>
        <p:xfrm>
          <a:off x="3596053" y="3279509"/>
          <a:ext cx="4668716" cy="760095"/>
        </p:xfrm>
        <a:graphic>
          <a:graphicData uri="http://schemas.openxmlformats.org/drawingml/2006/table">
            <a:tbl>
              <a:tblPr/>
              <a:tblGrid>
                <a:gridCol w="1124992">
                  <a:extLst>
                    <a:ext uri="{9D8B030D-6E8A-4147-A177-3AD203B41FA5}">
                      <a16:colId xmlns:a16="http://schemas.microsoft.com/office/drawing/2014/main" val="4075551550"/>
                    </a:ext>
                  </a:extLst>
                </a:gridCol>
                <a:gridCol w="3543724">
                  <a:extLst>
                    <a:ext uri="{9D8B030D-6E8A-4147-A177-3AD203B41FA5}">
                      <a16:colId xmlns:a16="http://schemas.microsoft.com/office/drawing/2014/main" val="944297257"/>
                    </a:ext>
                  </a:extLst>
                </a:gridCol>
              </a:tblGrid>
              <a:tr h="190500">
                <a:tc>
                  <a:txBody>
                    <a:bodyPr/>
                    <a:lstStyle/>
                    <a:p>
                      <a:pPr algn="l" fontAlgn="b"/>
                      <a:r>
                        <a:rPr lang="es-CL" sz="1600" b="1" i="0" u="none" strike="noStrike">
                          <a:solidFill>
                            <a:srgbClr val="FFFFFF"/>
                          </a:solidFill>
                          <a:effectLst/>
                          <a:latin typeface="Helvetica Neue "/>
                        </a:rPr>
                        <a:t>Año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600" b="1" i="0" u="none" strike="noStrike" dirty="0">
                          <a:solidFill>
                            <a:srgbClr val="FFFFFF"/>
                          </a:solidFill>
                          <a:effectLst/>
                          <a:latin typeface="Helvetica Neue "/>
                        </a:rPr>
                        <a:t>Aumento de recaudación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5100004"/>
                  </a:ext>
                </a:extLst>
              </a:tr>
              <a:tr h="190500">
                <a:tc>
                  <a:txBody>
                    <a:bodyPr/>
                    <a:lstStyle/>
                    <a:p>
                      <a:pPr algn="l" fontAlgn="b"/>
                      <a:r>
                        <a:rPr lang="es-CL" sz="1600" b="0" i="0" u="none" strike="noStrike">
                          <a:solidFill>
                            <a:srgbClr val="000000"/>
                          </a:solidFill>
                          <a:effectLst/>
                          <a:latin typeface="Helvetica Neue "/>
                        </a:rPr>
                        <a:t>2025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600" b="0" i="0" u="none" strike="noStrike" dirty="0">
                          <a:solidFill>
                            <a:srgbClr val="000000"/>
                          </a:solidFill>
                          <a:effectLst/>
                          <a:latin typeface="Helvetica Neue "/>
                        </a:rPr>
                        <a:t>0,5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05768925"/>
                  </a:ext>
                </a:extLst>
              </a:tr>
              <a:tr h="200025">
                <a:tc>
                  <a:txBody>
                    <a:bodyPr/>
                    <a:lstStyle/>
                    <a:p>
                      <a:pPr algn="l" fontAlgn="b"/>
                      <a:r>
                        <a:rPr lang="es-CL" sz="1600" b="0" i="0" u="none" strike="noStrike">
                          <a:solidFill>
                            <a:srgbClr val="000000"/>
                          </a:solidFill>
                          <a:effectLst/>
                          <a:latin typeface="Helvetica Neue "/>
                        </a:rPr>
                        <a:t>En régimen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s-CL" sz="1600" b="0" i="0" u="none" strike="noStrike" dirty="0">
                          <a:solidFill>
                            <a:srgbClr val="000000"/>
                          </a:solidFill>
                          <a:effectLst/>
                          <a:latin typeface="Helvetica Neue "/>
                        </a:rPr>
                        <a:t>0,6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245773"/>
                  </a:ext>
                </a:extLst>
              </a:tr>
            </a:tbl>
          </a:graphicData>
        </a:graphic>
      </p:graphicFrame>
      <p:sp>
        <p:nvSpPr>
          <p:cNvPr id="16" name="CuadroTexto 15">
            <a:extLst>
              <a:ext uri="{FF2B5EF4-FFF2-40B4-BE49-F238E27FC236}">
                <a16:creationId xmlns:a16="http://schemas.microsoft.com/office/drawing/2014/main" id="{3E62AD2A-972A-A38A-8F89-1C9EAD419F0E}"/>
              </a:ext>
            </a:extLst>
          </p:cNvPr>
          <p:cNvSpPr txBox="1"/>
          <p:nvPr/>
        </p:nvSpPr>
        <p:spPr>
          <a:xfrm>
            <a:off x="2087391" y="4280803"/>
            <a:ext cx="7821552" cy="954107"/>
          </a:xfrm>
          <a:prstGeom prst="rect">
            <a:avLst/>
          </a:prstGeom>
          <a:noFill/>
        </p:spPr>
        <p:txBody>
          <a:bodyPr wrap="square" rtlCol="0">
            <a:spAutoFit/>
          </a:bodyPr>
          <a:lstStyle/>
          <a:p>
            <a:pPr algn="just"/>
            <a:r>
              <a:rPr lang="es-CL" sz="1400" dirty="0">
                <a:latin typeface="Helvetica Neue" panose="02000503000000020004" pitchFamily="2" charset="0"/>
                <a:ea typeface="Helvetica Neue" panose="02000503000000020004" pitchFamily="2" charset="0"/>
                <a:cs typeface="Helvetica Neue" panose="02000503000000020004" pitchFamily="2" charset="0"/>
              </a:rPr>
              <a:t>Nota: se realizan 1.000 simulaciones de precios tomando parámetros históricos y un precio promedio igual al precio de referencia del cobre (US$ 3,31 la libra). El año 2025, se considera un aumento de recaudación para los explotadores que a la fecha habrán terminado sus contratos de invariabilidad tributaria. </a:t>
            </a:r>
          </a:p>
        </p:txBody>
      </p:sp>
    </p:spTree>
    <p:extLst>
      <p:ext uri="{BB962C8B-B14F-4D97-AF65-F5344CB8AC3E}">
        <p14:creationId xmlns:p14="http://schemas.microsoft.com/office/powerpoint/2010/main" val="176312073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con confianza baja">
            <a:extLst>
              <a:ext uri="{FF2B5EF4-FFF2-40B4-BE49-F238E27FC236}">
                <a16:creationId xmlns:a16="http://schemas.microsoft.com/office/drawing/2014/main" id="{987E71ED-6510-C146-FA7C-3B830EC49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22" name="Reforma Constitucional que modifica…"/>
          <p:cNvSpPr txBox="1"/>
          <p:nvPr/>
        </p:nvSpPr>
        <p:spPr>
          <a:xfrm>
            <a:off x="349623" y="2664688"/>
            <a:ext cx="11492753"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Impuestos correctivos</a:t>
            </a:r>
          </a:p>
        </p:txBody>
      </p:sp>
    </p:spTree>
    <p:extLst>
      <p:ext uri="{BB962C8B-B14F-4D97-AF65-F5344CB8AC3E}">
        <p14:creationId xmlns:p14="http://schemas.microsoft.com/office/powerpoint/2010/main" val="28236557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4510AB26-82E5-19E1-B270-0B05810FB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effectLst/>
                <a:uLnTx/>
                <a:uFillTx/>
                <a:latin typeface="Helvetica Neue Light"/>
              </a:rPr>
              <a:t>Impuestos correctivos</a:t>
            </a:r>
          </a:p>
        </p:txBody>
      </p:sp>
      <p:graphicFrame>
        <p:nvGraphicFramePr>
          <p:cNvPr id="7" name="Tabla 6">
            <a:extLst>
              <a:ext uri="{FF2B5EF4-FFF2-40B4-BE49-F238E27FC236}">
                <a16:creationId xmlns:a16="http://schemas.microsoft.com/office/drawing/2014/main" id="{68047E64-9195-F25C-2AFC-AE34102670AE}"/>
              </a:ext>
            </a:extLst>
          </p:cNvPr>
          <p:cNvGraphicFramePr>
            <a:graphicFrameLocks noGrp="1"/>
          </p:cNvGraphicFramePr>
          <p:nvPr>
            <p:extLst>
              <p:ext uri="{D42A27DB-BD31-4B8C-83A1-F6EECF244321}">
                <p14:modId xmlns:p14="http://schemas.microsoft.com/office/powerpoint/2010/main" val="1934577498"/>
              </p:ext>
            </p:extLst>
          </p:nvPr>
        </p:nvGraphicFramePr>
        <p:xfrm>
          <a:off x="1203996" y="1533903"/>
          <a:ext cx="9572625" cy="3657464"/>
        </p:xfrm>
        <a:graphic>
          <a:graphicData uri="http://schemas.openxmlformats.org/drawingml/2006/table">
            <a:tbl>
              <a:tblPr/>
              <a:tblGrid>
                <a:gridCol w="2071364">
                  <a:extLst>
                    <a:ext uri="{9D8B030D-6E8A-4147-A177-3AD203B41FA5}">
                      <a16:colId xmlns:a16="http://schemas.microsoft.com/office/drawing/2014/main" val="2064729840"/>
                    </a:ext>
                  </a:extLst>
                </a:gridCol>
                <a:gridCol w="7501261">
                  <a:extLst>
                    <a:ext uri="{9D8B030D-6E8A-4147-A177-3AD203B41FA5}">
                      <a16:colId xmlns:a16="http://schemas.microsoft.com/office/drawing/2014/main" val="466821339"/>
                    </a:ext>
                  </a:extLst>
                </a:gridCol>
              </a:tblGrid>
              <a:tr h="914366">
                <a:tc>
                  <a:txBody>
                    <a:bodyPr/>
                    <a:lstStyle/>
                    <a:p>
                      <a:pPr marL="0" indent="0" algn="ctr" defTabSz="914400" rtl="0" eaLnBrk="1" fontAlgn="base" latinLnBrk="0" hangingPunct="1">
                        <a:buFontTx/>
                        <a:buNone/>
                      </a:pPr>
                      <a:r>
                        <a:rPr lang="es-ES" sz="1600" b="1" kern="1200" dirty="0">
                          <a:solidFill>
                            <a:schemeClr val="bg1"/>
                          </a:solidFill>
                          <a:effectLst/>
                          <a:latin typeface="Helvetica Neue Light"/>
                          <a:ea typeface="+mn-ea"/>
                          <a:cs typeface="Times New Roman" panose="02020603050405020304" pitchFamily="18" charset="0"/>
                        </a:rPr>
                        <a:t>Objetivo</a:t>
                      </a: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solidFill>
                      <a:srgbClr val="002060"/>
                    </a:solidFill>
                  </a:tcPr>
                </a:tc>
                <a:tc>
                  <a:txBody>
                    <a:bodyPr/>
                    <a:lstStyle/>
                    <a:p>
                      <a:pPr marL="285750" indent="-285750" algn="just" fontAlgn="base">
                        <a:buFont typeface="Arial" panose="020B0604020202020204" pitchFamily="34" charset="0"/>
                        <a:buChar char="•"/>
                      </a:pPr>
                      <a:r>
                        <a:rPr lang="es-ES" sz="1600" kern="1200" dirty="0">
                          <a:solidFill>
                            <a:schemeClr val="tx1"/>
                          </a:solidFill>
                          <a:effectLst/>
                          <a:latin typeface="Helvetica Neue Light"/>
                          <a:cs typeface="Times New Roman" panose="02020603050405020304" pitchFamily="18" charset="0"/>
                        </a:rPr>
                        <a:t>Modificar comportamientos de personas y empresas, alineando los incentivos económicos con los costos y beneficios sociales.</a:t>
                      </a: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311474955"/>
                  </a:ext>
                </a:extLst>
              </a:tr>
              <a:tr h="914366">
                <a:tc>
                  <a:txBody>
                    <a:bodyPr/>
                    <a:lstStyle/>
                    <a:p>
                      <a:pPr marL="0" indent="0" algn="ctr" defTabSz="914400" rtl="0" eaLnBrk="1" fontAlgn="base" latinLnBrk="0" hangingPunct="1">
                        <a:buFont typeface="+mj-lt"/>
                        <a:buNone/>
                      </a:pPr>
                      <a:r>
                        <a:rPr lang="es-ES" sz="1600" b="1" kern="1200" dirty="0">
                          <a:solidFill>
                            <a:schemeClr val="bg1"/>
                          </a:solidFill>
                          <a:effectLst/>
                          <a:latin typeface="Helvetica Neue Light"/>
                          <a:ea typeface="+mn-ea"/>
                          <a:cs typeface="Times New Roman" panose="02020603050405020304" pitchFamily="18" charset="0"/>
                        </a:rPr>
                        <a:t>Ámbitos</a:t>
                      </a: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solidFill>
                      <a:srgbClr val="002060"/>
                    </a:solidFill>
                  </a:tcPr>
                </a:tc>
                <a:tc>
                  <a:txBody>
                    <a:bodyPr/>
                    <a:lstStyle/>
                    <a:p>
                      <a:pPr marL="342900" indent="-342900" algn="just" rtl="0" fontAlgn="base">
                        <a:buFont typeface="Arial" panose="020B0604020202020204" pitchFamily="34" charset="0"/>
                        <a:buChar char="•"/>
                      </a:pPr>
                      <a:r>
                        <a:rPr lang="es-CL" sz="1600" kern="1200" noProof="0" dirty="0">
                          <a:solidFill>
                            <a:schemeClr val="tx1"/>
                          </a:solidFill>
                          <a:effectLst/>
                          <a:latin typeface="Helvetica Neue Light"/>
                          <a:ea typeface="+mn-ea"/>
                          <a:cs typeface="Times New Roman" panose="02020603050405020304" pitchFamily="18" charset="0"/>
                        </a:rPr>
                        <a:t>Preservación del medio ambiente y reducción de emisiones.</a:t>
                      </a:r>
                    </a:p>
                    <a:p>
                      <a:pPr marL="342900" indent="-342900" algn="just" rtl="0" fontAlgn="base">
                        <a:buFont typeface="Arial" panose="020B0604020202020204" pitchFamily="34" charset="0"/>
                        <a:buChar char="•"/>
                      </a:pPr>
                      <a:r>
                        <a:rPr lang="es-CL" sz="1600" kern="1200" noProof="0" dirty="0">
                          <a:solidFill>
                            <a:schemeClr val="tx1"/>
                          </a:solidFill>
                          <a:effectLst/>
                          <a:latin typeface="Helvetica Neue Light"/>
                          <a:ea typeface="+mn-ea"/>
                          <a:cs typeface="Times New Roman" panose="02020603050405020304" pitchFamily="18" charset="0"/>
                        </a:rPr>
                        <a:t>Desarrollo de una vida sana.</a:t>
                      </a:r>
                    </a:p>
                    <a:p>
                      <a:pPr marL="342900" indent="-342900" algn="just" rtl="0" fontAlgn="base">
                        <a:buFont typeface="Arial" panose="020B0604020202020204" pitchFamily="34" charset="0"/>
                        <a:buChar char="•"/>
                      </a:pPr>
                      <a:r>
                        <a:rPr lang="es-CL" sz="1600" kern="1200" noProof="0" dirty="0">
                          <a:solidFill>
                            <a:schemeClr val="tx1"/>
                          </a:solidFill>
                          <a:effectLst/>
                          <a:latin typeface="Helvetica Neue Light"/>
                          <a:ea typeface="+mn-ea"/>
                          <a:cs typeface="Times New Roman" panose="02020603050405020304" pitchFamily="18" charset="0"/>
                        </a:rPr>
                        <a:t>Desarrollo territorial equilibrado.</a:t>
                      </a:r>
                      <a:endParaRPr lang="es-ES" sz="1600" kern="1200" dirty="0">
                        <a:solidFill>
                          <a:schemeClr val="tx1"/>
                        </a:solidFill>
                        <a:effectLst/>
                        <a:latin typeface="Helvetica Neue Light"/>
                        <a:ea typeface="+mn-ea"/>
                        <a:cs typeface="Times New Roman" panose="02020603050405020304" pitchFamily="18" charset="0"/>
                      </a:endParaRP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230548642"/>
                  </a:ext>
                </a:extLst>
              </a:tr>
              <a:tr h="914366">
                <a:tc>
                  <a:txBody>
                    <a:bodyPr/>
                    <a:lstStyle/>
                    <a:p>
                      <a:pPr marL="0" indent="0" algn="ctr" defTabSz="914400" rtl="0" eaLnBrk="1" fontAlgn="base" latinLnBrk="0" hangingPunct="1">
                        <a:buFont typeface="+mj-lt"/>
                        <a:buNone/>
                      </a:pPr>
                      <a:r>
                        <a:rPr lang="es-ES" sz="1600" b="1" kern="1200" dirty="0">
                          <a:solidFill>
                            <a:schemeClr val="bg1"/>
                          </a:solidFill>
                          <a:effectLst/>
                          <a:latin typeface="Helvetica Neue Light"/>
                          <a:ea typeface="+mn-ea"/>
                          <a:cs typeface="Times New Roman" panose="02020603050405020304" pitchFamily="18" charset="0"/>
                        </a:rPr>
                        <a:t>Diseño</a:t>
                      </a: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solidFill>
                      <a:srgbClr val="002060"/>
                    </a:solidFill>
                  </a:tcPr>
                </a:tc>
                <a:tc>
                  <a:txBody>
                    <a:bodyPr/>
                    <a:lstStyle/>
                    <a:p>
                      <a:pPr marL="342900" indent="-342900" algn="just" rtl="0" fontAlgn="base">
                        <a:buFont typeface="Arial" panose="020B0604020202020204" pitchFamily="34" charset="0"/>
                        <a:buChar char="•"/>
                      </a:pPr>
                      <a:r>
                        <a:rPr lang="es-ES" sz="1600" kern="1200" dirty="0">
                          <a:solidFill>
                            <a:schemeClr val="tx1"/>
                          </a:solidFill>
                          <a:effectLst/>
                          <a:latin typeface="Helvetica Neue Light"/>
                          <a:ea typeface="+mn-ea"/>
                          <a:cs typeface="Times New Roman" panose="02020603050405020304" pitchFamily="18" charset="0"/>
                        </a:rPr>
                        <a:t>Precios positivos: impuestos, tasas, derechos.</a:t>
                      </a:r>
                    </a:p>
                    <a:p>
                      <a:pPr marL="342900" indent="-342900" algn="just" rtl="0" fontAlgn="base">
                        <a:buFont typeface="Arial" panose="020B0604020202020204" pitchFamily="34" charset="0"/>
                        <a:buChar char="•"/>
                      </a:pPr>
                      <a:r>
                        <a:rPr lang="es-ES" sz="1600" kern="1200" dirty="0">
                          <a:solidFill>
                            <a:schemeClr val="tx1"/>
                          </a:solidFill>
                          <a:effectLst/>
                          <a:latin typeface="Helvetica Neue Light"/>
                          <a:ea typeface="+mn-ea"/>
                          <a:cs typeface="Times New Roman" panose="02020603050405020304" pitchFamily="18" charset="0"/>
                        </a:rPr>
                        <a:t>Precios negativos: subsidios a conductas, actividades preventivas o reparatorias.</a:t>
                      </a: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669840361"/>
                  </a:ext>
                </a:extLst>
              </a:tr>
              <a:tr h="914366">
                <a:tc>
                  <a:txBody>
                    <a:bodyPr/>
                    <a:lstStyle/>
                    <a:p>
                      <a:pPr marL="0" indent="0" algn="ctr" defTabSz="914400" rtl="0" eaLnBrk="1" fontAlgn="base" latinLnBrk="0" hangingPunct="1">
                        <a:buFont typeface="+mj-lt"/>
                        <a:buNone/>
                      </a:pPr>
                      <a:r>
                        <a:rPr lang="es-ES" sz="1600" b="1" kern="1200" dirty="0">
                          <a:solidFill>
                            <a:schemeClr val="bg1"/>
                          </a:solidFill>
                          <a:effectLst/>
                          <a:latin typeface="Helvetica Neue Light"/>
                          <a:ea typeface="+mn-ea"/>
                          <a:cs typeface="Times New Roman" panose="02020603050405020304" pitchFamily="18" charset="0"/>
                        </a:rPr>
                        <a:t>Recaudación</a:t>
                      </a: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solidFill>
                      <a:srgbClr val="002060"/>
                    </a:solidFill>
                  </a:tcPr>
                </a:tc>
                <a:tc>
                  <a:txBody>
                    <a:bodyPr/>
                    <a:lstStyle/>
                    <a:p>
                      <a:pPr marL="285750" indent="-285750" algn="just" rtl="0" fontAlgn="base">
                        <a:buFont typeface="Arial" panose="020B0604020202020204" pitchFamily="34" charset="0"/>
                        <a:buChar char="•"/>
                      </a:pPr>
                      <a:r>
                        <a:rPr lang="es-ES" sz="1600" kern="1200" dirty="0">
                          <a:solidFill>
                            <a:schemeClr val="tx1"/>
                          </a:solidFill>
                          <a:effectLst/>
                          <a:latin typeface="Helvetica Neue Light"/>
                          <a:ea typeface="+mn-ea"/>
                          <a:cs typeface="Times New Roman" panose="02020603050405020304" pitchFamily="18" charset="0"/>
                        </a:rPr>
                        <a:t>0,3% a 0,5% del PIB en régimen, con un 75% de destino regional.</a:t>
                      </a:r>
                    </a:p>
                  </a:txBody>
                  <a:tcPr marL="84618" marR="84618" marT="42309" marB="42309" anchor="ctr">
                    <a:lnL w="9763" cap="flat" cmpd="sng" algn="ctr">
                      <a:solidFill>
                        <a:srgbClr val="5B9BD5"/>
                      </a:solidFill>
                      <a:prstDash val="solid"/>
                      <a:round/>
                      <a:headEnd type="none" w="med" len="med"/>
                      <a:tailEnd type="none" w="med" len="med"/>
                    </a:lnL>
                    <a:lnR w="9763" cap="flat" cmpd="sng" algn="ctr">
                      <a:solidFill>
                        <a:srgbClr val="5B9BD5"/>
                      </a:solidFill>
                      <a:prstDash val="solid"/>
                      <a:round/>
                      <a:headEnd type="none" w="med" len="med"/>
                      <a:tailEnd type="none" w="med" len="med"/>
                    </a:lnR>
                    <a:lnT w="9763" cap="flat" cmpd="sng" algn="ctr">
                      <a:solidFill>
                        <a:srgbClr val="5B9BD5"/>
                      </a:solidFill>
                      <a:prstDash val="solid"/>
                      <a:round/>
                      <a:headEnd type="none" w="med" len="med"/>
                      <a:tailEnd type="none" w="med" len="med"/>
                    </a:lnT>
                    <a:lnB w="9763"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765456607"/>
                  </a:ext>
                </a:extLst>
              </a:tr>
            </a:tbl>
          </a:graphicData>
        </a:graphic>
      </p:graphicFrame>
    </p:spTree>
    <p:extLst>
      <p:ext uri="{BB962C8B-B14F-4D97-AF65-F5344CB8AC3E}">
        <p14:creationId xmlns:p14="http://schemas.microsoft.com/office/powerpoint/2010/main" val="340159410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con confianza baja">
            <a:extLst>
              <a:ext uri="{FF2B5EF4-FFF2-40B4-BE49-F238E27FC236}">
                <a16:creationId xmlns:a16="http://schemas.microsoft.com/office/drawing/2014/main" id="{987E71ED-6510-C146-FA7C-3B830EC49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22" name="Reforma Constitucional que modifica…"/>
          <p:cNvSpPr txBox="1"/>
          <p:nvPr/>
        </p:nvSpPr>
        <p:spPr>
          <a:xfrm>
            <a:off x="575353" y="2664688"/>
            <a:ext cx="10366625" cy="128240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Aplicación de los recursos, transparencia y eficiencia en el gasto</a:t>
            </a:r>
          </a:p>
        </p:txBody>
      </p:sp>
    </p:spTree>
    <p:extLst>
      <p:ext uri="{BB962C8B-B14F-4D97-AF65-F5344CB8AC3E}">
        <p14:creationId xmlns:p14="http://schemas.microsoft.com/office/powerpoint/2010/main" val="2570105807"/>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CF5964E3-3E57-AFE3-6501-A57097D28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Destino de la recaudación</a:t>
            </a:r>
            <a:endParaRPr kumimoji="0" lang="es-CL" sz="4000" b="1" i="0" u="none" strike="noStrike" kern="0" cap="none" spc="0" normalizeH="0" baseline="0" noProof="0" dirty="0">
              <a:ln>
                <a:noFill/>
              </a:ln>
              <a:solidFill>
                <a:srgbClr val="103C67"/>
              </a:solidFill>
              <a:effectLst/>
              <a:uLnTx/>
              <a:uFillTx/>
              <a:latin typeface="Helvetica Neue Light"/>
            </a:endParaRPr>
          </a:p>
        </p:txBody>
      </p:sp>
      <p:sp>
        <p:nvSpPr>
          <p:cNvPr id="2" name="CuadroTexto 1">
            <a:extLst>
              <a:ext uri="{FF2B5EF4-FFF2-40B4-BE49-F238E27FC236}">
                <a16:creationId xmlns:a16="http://schemas.microsoft.com/office/drawing/2014/main" id="{5F537511-5788-8514-5CE8-6CA008EFD8DC}"/>
              </a:ext>
            </a:extLst>
          </p:cNvPr>
          <p:cNvSpPr txBox="1"/>
          <p:nvPr/>
        </p:nvSpPr>
        <p:spPr>
          <a:xfrm>
            <a:off x="947114" y="1507542"/>
            <a:ext cx="4785866" cy="4042132"/>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8255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Derechos sociales</a:t>
            </a:r>
          </a:p>
          <a:p>
            <a:pPr marL="0" marR="0" indent="0" defTabSz="825500" rtl="0" fontAlgn="auto" latinLnBrk="0" hangingPunct="0">
              <a:lnSpc>
                <a:spcPct val="100000"/>
              </a:lnSpc>
              <a:spcBef>
                <a:spcPts val="0"/>
              </a:spcBef>
              <a:spcAft>
                <a:spcPts val="0"/>
              </a:spcAft>
              <a:buClrTx/>
              <a:buSzTx/>
              <a:buFontTx/>
              <a:buNone/>
              <a:tabLst/>
            </a:pPr>
            <a:endParaRPr lang="es-ES" sz="1600" b="1" dirty="0">
              <a:solidFill>
                <a:srgbClr val="000000"/>
              </a:solidFill>
              <a:latin typeface="Calibri" panose="020F0502020204030204" pitchFamily="34" charset="0"/>
              <a:ea typeface="Helvetica Neue"/>
              <a:cs typeface="Calibri" panose="020F0502020204030204" pitchFamily="34" charset="0"/>
              <a:sym typeface="Helvetica Neue"/>
            </a:endParaRPr>
          </a:p>
          <a:p>
            <a:pPr marL="0" marR="0" indent="0" defTabSz="825500" rtl="0" fontAlgn="auto" latinLnBrk="0" hangingPunct="0">
              <a:lnSpc>
                <a:spcPct val="100000"/>
              </a:lnSpc>
              <a:spcBef>
                <a:spcPts val="0"/>
              </a:spcBef>
              <a:spcAft>
                <a:spcPts val="0"/>
              </a:spcAft>
              <a:buClrTx/>
              <a:buSzTx/>
              <a:buFontTx/>
              <a:buNone/>
              <a:tabLst/>
            </a:pPr>
            <a:endParaRPr kumimoji="0" lang="es-ES" sz="1600" b="1"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endParaRPr>
          </a:p>
          <a:p>
            <a:pPr marL="342900" lvl="1" indent="-342900" defTabSz="412750" fontAlgn="base">
              <a:buFont typeface="Arial" panose="020B0604020202020204" pitchFamily="34" charset="0"/>
              <a:buChar char="•"/>
            </a:pPr>
            <a:r>
              <a:rPr lang="es-ES" sz="1600" dirty="0">
                <a:latin typeface="Calibri" panose="020F0502020204030204" pitchFamily="34" charset="0"/>
                <a:cs typeface="Calibri" panose="020F0502020204030204" pitchFamily="34" charset="0"/>
                <a:sym typeface="Helvetica Neue Light"/>
              </a:rPr>
              <a:t>Aumento de PGU $250.000 y mayor gasto del Estado debido al aumento de cotización</a:t>
            </a:r>
          </a:p>
          <a:p>
            <a:pPr marL="342900" lvl="1" indent="-342900" defTabSz="412750" fontAlgn="base">
              <a:buFont typeface="Arial" panose="020B0604020202020204" pitchFamily="34" charset="0"/>
              <a:buChar char="•"/>
            </a:pPr>
            <a:r>
              <a:rPr lang="es-ES" sz="1600" dirty="0">
                <a:latin typeface="Calibri" panose="020F0502020204030204" pitchFamily="34" charset="0"/>
                <a:cs typeface="Calibri" panose="020F0502020204030204" pitchFamily="34" charset="0"/>
                <a:sym typeface="Helvetica Neue Light"/>
              </a:rPr>
              <a:t>Organizar el sistema de atención de salud, desarrollando mayores niveles de acceso </a:t>
            </a:r>
            <a:r>
              <a:rPr lang="es-CL" sz="1600" dirty="0">
                <a:latin typeface="Calibri" panose="020F0502020204030204" pitchFamily="34" charset="0"/>
                <a:cs typeface="Calibri" panose="020F0502020204030204" pitchFamily="34" charset="0"/>
                <a:sym typeface="Helvetica Neue Light"/>
              </a:rPr>
              <a:t>a la atención, con equidad y con mayor eficiencia y </a:t>
            </a:r>
            <a:r>
              <a:rPr lang="es-CL" sz="1600" dirty="0" err="1">
                <a:latin typeface="Calibri" panose="020F0502020204030204" pitchFamily="34" charset="0"/>
                <a:cs typeface="Calibri" panose="020F0502020204030204" pitchFamily="34" charset="0"/>
                <a:sym typeface="Helvetica Neue Light"/>
              </a:rPr>
              <a:t>resolutividad</a:t>
            </a:r>
            <a:r>
              <a:rPr lang="es-CL" sz="1600" dirty="0">
                <a:latin typeface="Calibri" panose="020F0502020204030204" pitchFamily="34" charset="0"/>
                <a:cs typeface="Calibri" panose="020F0502020204030204" pitchFamily="34" charset="0"/>
                <a:sym typeface="Helvetica Neue Light"/>
              </a:rPr>
              <a:t>, reduciendo listas de espera</a:t>
            </a:r>
          </a:p>
          <a:p>
            <a:pPr marL="342900" lvl="1" indent="-342900" defTabSz="412750" fontAlgn="base">
              <a:buFont typeface="Arial" panose="020B0604020202020204" pitchFamily="34" charset="0"/>
              <a:buChar char="•"/>
            </a:pPr>
            <a:r>
              <a:rPr lang="es-CL" sz="1600" dirty="0">
                <a:latin typeface="Calibri" panose="020F0502020204030204" pitchFamily="34" charset="0"/>
                <a:cs typeface="Calibri" panose="020F0502020204030204" pitchFamily="34" charset="0"/>
                <a:sym typeface="Helvetica Neue Light"/>
              </a:rPr>
              <a:t>Resolución deuda histórica profesores</a:t>
            </a:r>
          </a:p>
          <a:p>
            <a:pPr marL="342900" lvl="1" indent="-342900" defTabSz="412750" fontAlgn="base">
              <a:buFont typeface="Arial" panose="020B0604020202020204" pitchFamily="34" charset="0"/>
              <a:buChar char="•"/>
            </a:pPr>
            <a:r>
              <a:rPr lang="es-CL" sz="1600" dirty="0">
                <a:latin typeface="Calibri" panose="020F0502020204030204" pitchFamily="34" charset="0"/>
                <a:cs typeface="Calibri" panose="020F0502020204030204" pitchFamily="34" charset="0"/>
                <a:sym typeface="Helvetica Neue Light"/>
              </a:rPr>
              <a:t>Inversión en infraestructura educativa, absorción de aumento de la población escolar</a:t>
            </a:r>
          </a:p>
          <a:p>
            <a:pPr marL="342900" lvl="1" indent="-342900" defTabSz="412750" fontAlgn="base">
              <a:buFont typeface="Arial" panose="020B0604020202020204" pitchFamily="34" charset="0"/>
              <a:buChar char="•"/>
            </a:pPr>
            <a:r>
              <a:rPr lang="es-ES" sz="1600" dirty="0">
                <a:latin typeface="Calibri" panose="020F0502020204030204" pitchFamily="34" charset="0"/>
                <a:cs typeface="Calibri" panose="020F0502020204030204" pitchFamily="34" charset="0"/>
                <a:sym typeface="Helvetica Neue Light"/>
              </a:rPr>
              <a:t>Plan de Emergencia Habitacional: meta de 260 mil nuevas viviendas diversificando instrumentos actuales.</a:t>
            </a:r>
          </a:p>
          <a:p>
            <a:pPr marL="342900" lvl="1" indent="-342900" defTabSz="412750" fontAlgn="base">
              <a:buFont typeface="Arial" panose="020B0604020202020204" pitchFamily="34" charset="0"/>
              <a:buChar char="•"/>
            </a:pPr>
            <a:r>
              <a:rPr lang="es-ES" sz="1600" dirty="0">
                <a:latin typeface="Calibri" panose="020F0502020204030204" pitchFamily="34" charset="0"/>
                <a:cs typeface="Calibri" panose="020F0502020204030204" pitchFamily="34" charset="0"/>
                <a:sym typeface="Helvetica Neue Light"/>
              </a:rPr>
              <a:t>Fortalecimiento del sistema nacional de cuidados</a:t>
            </a:r>
            <a:endParaRPr kumimoji="0" lang="en-US" sz="1600" b="1"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endParaRPr>
          </a:p>
        </p:txBody>
      </p:sp>
      <p:sp>
        <p:nvSpPr>
          <p:cNvPr id="3" name="CuadroTexto 2">
            <a:extLst>
              <a:ext uri="{FF2B5EF4-FFF2-40B4-BE49-F238E27FC236}">
                <a16:creationId xmlns:a16="http://schemas.microsoft.com/office/drawing/2014/main" id="{81838FCE-70AD-FF50-934A-B9D53022B7E0}"/>
              </a:ext>
            </a:extLst>
          </p:cNvPr>
          <p:cNvSpPr txBox="1"/>
          <p:nvPr/>
        </p:nvSpPr>
        <p:spPr>
          <a:xfrm>
            <a:off x="6234524" y="1507542"/>
            <a:ext cx="4869950" cy="4042132"/>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indent="0" algn="l">
              <a:buNone/>
            </a:pPr>
            <a:r>
              <a:rPr lang="es-ES" sz="1600" b="1" dirty="0">
                <a:latin typeface="Calibri" panose="020F0502020204030204" pitchFamily="34" charset="0"/>
                <a:cs typeface="Calibri" panose="020F0502020204030204" pitchFamily="34" charset="0"/>
              </a:rPr>
              <a:t>Agenda de productividad, descentralización y equidad territorial</a:t>
            </a:r>
          </a:p>
          <a:p>
            <a:pPr marL="0" indent="0" algn="l">
              <a:buNone/>
            </a:pPr>
            <a:endParaRPr lang="es-E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Medidas para aumento de productividad en pymes: transformación digital, centros de negocios, formación en conocimiento y capital humano </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Fomento diversificación productiva y energética:  Hidrógeno verde, cultura, economía circular, seguridad alimentaria y gestión hídrica. (medidas administrativas)</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Aporte para financiar las Estrategias de Desarrollo Regional y de Innovación, Ciencia y Tecnología a nivel regional</a:t>
            </a:r>
          </a:p>
          <a:p>
            <a:pPr marL="285750" indent="-285750">
              <a:buFont typeface="Arial" panose="020B0604020202020204" pitchFamily="34" charset="0"/>
              <a:buChar char="•"/>
            </a:pPr>
            <a:r>
              <a:rPr lang="es-ES" sz="1600" dirty="0">
                <a:latin typeface="Calibri" panose="020F0502020204030204" pitchFamily="34" charset="0"/>
                <a:cs typeface="Calibri" panose="020F0502020204030204" pitchFamily="34" charset="0"/>
              </a:rPr>
              <a:t>Financiamiento de proyectos y perímetros de exclusión de Transporte Regional (proyecto de ley y medidas administrativas)</a:t>
            </a:r>
          </a:p>
        </p:txBody>
      </p:sp>
    </p:spTree>
    <p:extLst>
      <p:ext uri="{BB962C8B-B14F-4D97-AF65-F5344CB8AC3E}">
        <p14:creationId xmlns:p14="http://schemas.microsoft.com/office/powerpoint/2010/main" val="59708055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CF5964E3-3E57-AFE3-6501-A57097D28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9"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Agenda Mejor Gasto</a:t>
            </a:r>
            <a:endParaRPr kumimoji="0" lang="es-CL" sz="4000" b="1" i="0" u="none" strike="noStrike" kern="0" cap="none" spc="0" normalizeH="0" baseline="0" noProof="0" dirty="0">
              <a:ln>
                <a:noFill/>
              </a:ln>
              <a:solidFill>
                <a:srgbClr val="103C67"/>
              </a:solidFill>
              <a:effectLst/>
              <a:uLnTx/>
              <a:uFillTx/>
              <a:latin typeface="Helvetica Neue Light"/>
            </a:endParaRPr>
          </a:p>
        </p:txBody>
      </p:sp>
      <p:sp>
        <p:nvSpPr>
          <p:cNvPr id="8" name="CuadroTexto 7">
            <a:extLst>
              <a:ext uri="{FF2B5EF4-FFF2-40B4-BE49-F238E27FC236}">
                <a16:creationId xmlns:a16="http://schemas.microsoft.com/office/drawing/2014/main" id="{8BF77A88-BD00-4199-9942-C7190F84832E}"/>
              </a:ext>
            </a:extLst>
          </p:cNvPr>
          <p:cNvSpPr txBox="1"/>
          <p:nvPr/>
        </p:nvSpPr>
        <p:spPr>
          <a:xfrm>
            <a:off x="333620" y="1266254"/>
            <a:ext cx="5070587" cy="4339650"/>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a:defRPr lang="es-CL"/>
            </a:defPPr>
            <a:lvl1pPr indent="0" algn="just" defTabSz="412750" fontAlgn="base">
              <a:buFont typeface="+mj-lt"/>
              <a:buNone/>
              <a:defRPr>
                <a:latin typeface="Helvetica Neue Light"/>
                <a:cs typeface="Times New Roman" panose="02020603050405020304" pitchFamily="18" charset="0"/>
              </a:defRPr>
            </a:lvl1pPr>
            <a:lvl2pPr marL="342900" lvl="1" indent="-342900" algn="just" defTabSz="412750" fontAlgn="base">
              <a:buFont typeface="Arial" panose="020B0604020202020204" pitchFamily="34" charset="0"/>
              <a:buChar char="•"/>
              <a:defRPr>
                <a:latin typeface="Helvetica Neue Light"/>
                <a:cs typeface="Times New Roman" panose="02020603050405020304" pitchFamily="18" charset="0"/>
              </a:defRPr>
            </a:lvl2pPr>
          </a:lstStyle>
          <a:p>
            <a:pPr algn="l"/>
            <a:r>
              <a:rPr lang="es-ES" sz="2000" dirty="0"/>
              <a:t>En términos de transparencia, </a:t>
            </a:r>
            <a:r>
              <a:rPr lang="es-CL" sz="2000" dirty="0"/>
              <a:t>Chile logró avanzar a una puntuación de 60 en la Open Budget </a:t>
            </a:r>
            <a:r>
              <a:rPr lang="es-CL" sz="2000" dirty="0" err="1"/>
              <a:t>Survey</a:t>
            </a:r>
            <a:r>
              <a:rPr lang="es-CL" sz="2000" dirty="0"/>
              <a:t> 2021, luego de 4 caídas consecutivas en el índice:</a:t>
            </a:r>
          </a:p>
          <a:p>
            <a:pPr lvl="1" algn="l"/>
            <a:r>
              <a:rPr lang="es-CL" sz="2000" dirty="0"/>
              <a:t>En materia de ingresos/gasto presenta  cumplimiento alto/medio alto en etapas del proceso presupuestario respectivamente. En materia de desempeño y presupuesto ciudadano sin embargo existen grandes espacios de mejora</a:t>
            </a:r>
          </a:p>
          <a:p>
            <a:pPr lvl="1" algn="l"/>
            <a:endParaRPr lang="es-CL" sz="2000" dirty="0"/>
          </a:p>
          <a:p>
            <a:pPr lvl="1" algn="l"/>
            <a:endParaRPr lang="es-CL" dirty="0"/>
          </a:p>
          <a:p>
            <a:pPr algn="l"/>
            <a:endParaRPr lang="es-CL" dirty="0"/>
          </a:p>
        </p:txBody>
      </p:sp>
      <p:graphicFrame>
        <p:nvGraphicFramePr>
          <p:cNvPr id="9" name="Gráfico 8">
            <a:extLst>
              <a:ext uri="{FF2B5EF4-FFF2-40B4-BE49-F238E27FC236}">
                <a16:creationId xmlns:a16="http://schemas.microsoft.com/office/drawing/2014/main" id="{C08E3F4B-2721-4D9B-9CA7-72ED1263FAAB}"/>
              </a:ext>
            </a:extLst>
          </p:cNvPr>
          <p:cNvGraphicFramePr>
            <a:graphicFrameLocks/>
          </p:cNvGraphicFramePr>
          <p:nvPr/>
        </p:nvGraphicFramePr>
        <p:xfrm>
          <a:off x="5575934" y="1231970"/>
          <a:ext cx="5920847" cy="43263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536010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orma&#10;&#10;Descripción generada automáticamente">
            <a:extLst>
              <a:ext uri="{FF2B5EF4-FFF2-40B4-BE49-F238E27FC236}">
                <a16:creationId xmlns:a16="http://schemas.microsoft.com/office/drawing/2014/main" id="{142F7B34-30A6-9C04-4244-88967F7DFF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 y="0"/>
            <a:ext cx="12200792"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Agenda Mejor Gasto</a:t>
            </a:r>
            <a:endParaRPr kumimoji="0" lang="es-CL" sz="4000" b="1" i="0" u="none" strike="noStrike" kern="0" cap="none" spc="0" normalizeH="0" baseline="0" noProof="0" dirty="0">
              <a:ln>
                <a:noFill/>
              </a:ln>
              <a:solidFill>
                <a:srgbClr val="103C67"/>
              </a:solidFill>
              <a:effectLst/>
              <a:uLnTx/>
              <a:uFillTx/>
              <a:latin typeface="Helvetica Neue Light"/>
            </a:endParaRPr>
          </a:p>
        </p:txBody>
      </p:sp>
      <p:sp>
        <p:nvSpPr>
          <p:cNvPr id="7" name="CuadroTexto 6">
            <a:extLst>
              <a:ext uri="{FF2B5EF4-FFF2-40B4-BE49-F238E27FC236}">
                <a16:creationId xmlns:a16="http://schemas.microsoft.com/office/drawing/2014/main" id="{06BFA32B-A4FE-4F8D-8A22-56E529177843}"/>
              </a:ext>
            </a:extLst>
          </p:cNvPr>
          <p:cNvSpPr txBox="1"/>
          <p:nvPr/>
        </p:nvSpPr>
        <p:spPr>
          <a:xfrm>
            <a:off x="364442" y="1377605"/>
            <a:ext cx="1128645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lvl="1" algn="just" defTabSz="412750" fontAlgn="base"/>
            <a:r>
              <a:rPr lang="es-ES" dirty="0">
                <a:latin typeface="Helvetica Neue Light"/>
                <a:cs typeface="Times New Roman" panose="02020603050405020304" pitchFamily="18" charset="0"/>
              </a:rPr>
              <a:t>A partir del diagnóstico anterior, nuestra agenda tiene tres focos de acción para mejorar la calidad del gasto público:</a:t>
            </a:r>
            <a:endParaRPr lang="es-ES" dirty="0">
              <a:solidFill>
                <a:srgbClr val="103C67"/>
              </a:solidFill>
            </a:endParaRPr>
          </a:p>
        </p:txBody>
      </p:sp>
      <p:graphicFrame>
        <p:nvGraphicFramePr>
          <p:cNvPr id="2" name="Tabla 2">
            <a:extLst>
              <a:ext uri="{FF2B5EF4-FFF2-40B4-BE49-F238E27FC236}">
                <a16:creationId xmlns:a16="http://schemas.microsoft.com/office/drawing/2014/main" id="{58D4EC58-A486-D28B-E945-C5B04F369FEE}"/>
              </a:ext>
            </a:extLst>
          </p:cNvPr>
          <p:cNvGraphicFramePr>
            <a:graphicFrameLocks noGrp="1"/>
          </p:cNvGraphicFramePr>
          <p:nvPr>
            <p:extLst>
              <p:ext uri="{D42A27DB-BD31-4B8C-83A1-F6EECF244321}">
                <p14:modId xmlns:p14="http://schemas.microsoft.com/office/powerpoint/2010/main" val="3411645744"/>
              </p:ext>
            </p:extLst>
          </p:nvPr>
        </p:nvGraphicFramePr>
        <p:xfrm>
          <a:off x="1091483" y="2172702"/>
          <a:ext cx="9832368" cy="3642360"/>
        </p:xfrm>
        <a:graphic>
          <a:graphicData uri="http://schemas.openxmlformats.org/drawingml/2006/table">
            <a:tbl>
              <a:tblPr firstRow="1" bandRow="1">
                <a:tableStyleId>{5C22544A-7EE6-4342-B048-85BDC9FD1C3A}</a:tableStyleId>
              </a:tblPr>
              <a:tblGrid>
                <a:gridCol w="2340086">
                  <a:extLst>
                    <a:ext uri="{9D8B030D-6E8A-4147-A177-3AD203B41FA5}">
                      <a16:colId xmlns:a16="http://schemas.microsoft.com/office/drawing/2014/main" val="3724368900"/>
                    </a:ext>
                  </a:extLst>
                </a:gridCol>
                <a:gridCol w="7492282">
                  <a:extLst>
                    <a:ext uri="{9D8B030D-6E8A-4147-A177-3AD203B41FA5}">
                      <a16:colId xmlns:a16="http://schemas.microsoft.com/office/drawing/2014/main" val="2916216456"/>
                    </a:ext>
                  </a:extLst>
                </a:gridCol>
              </a:tblGrid>
              <a:tr h="847253">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s-ES" sz="1300" b="0" kern="1200" dirty="0">
                          <a:solidFill>
                            <a:srgbClr val="002060"/>
                          </a:solidFill>
                          <a:latin typeface="Calibri" panose="020F0502020204030204" pitchFamily="34" charset="0"/>
                          <a:cs typeface="Calibri" panose="020F0502020204030204" pitchFamily="34" charset="0"/>
                        </a:rPr>
                        <a:t>Participación sociedad civil</a:t>
                      </a:r>
                      <a:endParaRPr lang="es-CL" sz="1300" b="0" kern="1200" dirty="0">
                        <a:solidFill>
                          <a:srgbClr val="002060"/>
                        </a:solidFill>
                        <a:latin typeface="Calibri" panose="020F0502020204030204" pitchFamily="34" charset="0"/>
                        <a:cs typeface="Calibri" panose="020F0502020204030204" pitchFamily="34" charset="0"/>
                      </a:endParaRPr>
                    </a:p>
                    <a:p>
                      <a:pPr algn="l"/>
                      <a:endParaRPr lang="en-US" sz="1300" b="0" dirty="0">
                        <a:solidFill>
                          <a:srgbClr val="002060"/>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pPr marL="171450" indent="-171450" algn="l">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Seguir avanzando en fortalecimiento de transparencia activa acorde a estándares internacionales y mayor difusión de contenidos.</a:t>
                      </a:r>
                    </a:p>
                    <a:p>
                      <a:pPr marL="171450" indent="-171450" algn="l">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Promoción de nuevas instancias: proceso de formulación presupuestaria, creación del COSOC DIPRES, educación cívica fiscal (recomendaciones Comisión Gasto Público)</a:t>
                      </a:r>
                      <a:endParaRPr lang="en-US" sz="1300" b="0" dirty="0">
                        <a:solidFill>
                          <a:srgbClr val="002060"/>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046719179"/>
                  </a:ext>
                </a:extLst>
              </a:tr>
              <a:tr h="655938">
                <a:tc>
                  <a:txBody>
                    <a:bodyPr/>
                    <a:lstStyle/>
                    <a:p>
                      <a:pPr algn="l"/>
                      <a:r>
                        <a:rPr lang="es-ES" sz="1300" b="0" dirty="0">
                          <a:solidFill>
                            <a:srgbClr val="002060"/>
                          </a:solidFill>
                          <a:latin typeface="Calibri" panose="020F0502020204030204" pitchFamily="34" charset="0"/>
                          <a:cs typeface="Calibri" panose="020F0502020204030204" pitchFamily="34" charset="0"/>
                        </a:rPr>
                        <a:t>Trabajo con el Congreso Nacional</a:t>
                      </a:r>
                      <a:endParaRPr lang="en-US" sz="1300" b="0" dirty="0">
                        <a:solidFill>
                          <a:srgbClr val="002060"/>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pPr marL="171450" lvl="1" indent="-171450" algn="l">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Trabajo conjunto para Comisión Mixta e instancias de Ejecución Presupuestaria. </a:t>
                      </a:r>
                    </a:p>
                    <a:p>
                      <a:pPr marL="171450" lvl="1" indent="-171450" algn="l">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Revisión de evaluaciones de programas.</a:t>
                      </a:r>
                    </a:p>
                    <a:p>
                      <a:pPr marL="171450" lvl="1" indent="-171450" algn="l">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Documentos presentación de Ley de Presupuestos</a:t>
                      </a:r>
                      <a:endParaRPr lang="en-US" sz="1300" b="0" dirty="0">
                        <a:solidFill>
                          <a:srgbClr val="002060"/>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447291522"/>
                  </a:ext>
                </a:extLst>
              </a:tr>
              <a:tr h="1995145">
                <a:tc>
                  <a:txBody>
                    <a:bodyPr/>
                    <a:lstStyle/>
                    <a:p>
                      <a:pPr algn="l"/>
                      <a:r>
                        <a:rPr lang="es-ES" sz="1300" b="0" dirty="0">
                          <a:solidFill>
                            <a:srgbClr val="002060"/>
                          </a:solidFill>
                          <a:latin typeface="Calibri" panose="020F0502020204030204" pitchFamily="34" charset="0"/>
                          <a:cs typeface="Calibri" panose="020F0502020204030204" pitchFamily="34" charset="0"/>
                        </a:rPr>
                        <a:t>Eficiencia del gasto</a:t>
                      </a:r>
                      <a:endParaRPr lang="en-US" sz="1300" b="0" dirty="0">
                        <a:solidFill>
                          <a:srgbClr val="002060"/>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tc>
                  <a:txBody>
                    <a:bodyPr/>
                    <a:lstStyle/>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Fortalecer la clasificación del gasto y su orden entorno a objetivos/resultados. ​</a:t>
                      </a:r>
                    </a:p>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Relación entre objetivos estratégicos de ministerios y líneas programáticas</a:t>
                      </a:r>
                    </a:p>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Programas presupuestarios especiales (siguiente lámina)</a:t>
                      </a:r>
                    </a:p>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Revisión PMG e incentivos</a:t>
                      </a:r>
                    </a:p>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Estándares para el gasto en bienes, servicios y activos no financieros (certificación “Estado Verde” y proceso EVALTI)</a:t>
                      </a:r>
                    </a:p>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Gasto Público en Cambio Climático (alianza PNUD, OCDE)</a:t>
                      </a:r>
                    </a:p>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Sistema de Evaluación y Monitoreo: velar por la articulación de la oferta programática, su nexo con el proceso presupuestario y disminuir la fragmentación de esta.</a:t>
                      </a:r>
                    </a:p>
                    <a:p>
                      <a:pPr marL="171450" lvl="1" indent="-171450" algn="l" defTabSz="412750" fontAlgn="base">
                        <a:buFont typeface="Arial" panose="020B0604020202020204" pitchFamily="34" charset="0"/>
                        <a:buChar char="•"/>
                      </a:pPr>
                      <a:r>
                        <a:rPr lang="es-ES" sz="1300" b="0" dirty="0">
                          <a:solidFill>
                            <a:srgbClr val="002060"/>
                          </a:solidFill>
                          <a:latin typeface="Calibri" panose="020F0502020204030204" pitchFamily="34" charset="0"/>
                          <a:cs typeface="Calibri" panose="020F0502020204030204" pitchFamily="34" charset="0"/>
                        </a:rPr>
                        <a:t>Línea de trabajo especial con Servicios de Salud (alianza OCDE)</a:t>
                      </a:r>
                      <a:endParaRPr lang="en-US" sz="1300" b="0" dirty="0">
                        <a:solidFill>
                          <a:srgbClr val="002060"/>
                        </a:solidFill>
                        <a:latin typeface="Calibri" panose="020F0502020204030204" pitchFamily="34" charset="0"/>
                        <a:cs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4121756023"/>
                  </a:ext>
                </a:extLst>
              </a:tr>
            </a:tbl>
          </a:graphicData>
        </a:graphic>
      </p:graphicFrame>
    </p:spTree>
    <p:extLst>
      <p:ext uri="{BB962C8B-B14F-4D97-AF65-F5344CB8AC3E}">
        <p14:creationId xmlns:p14="http://schemas.microsoft.com/office/powerpoint/2010/main" val="98947786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orma&#10;&#10;Descripción generada automáticamente">
            <a:extLst>
              <a:ext uri="{FF2B5EF4-FFF2-40B4-BE49-F238E27FC236}">
                <a16:creationId xmlns:a16="http://schemas.microsoft.com/office/drawing/2014/main" id="{3DE336AB-03AE-6E95-EDE8-C0BA44DA5E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 y="0"/>
            <a:ext cx="12200792"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282402"/>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Eficiencia del gasto: Estructura Programática del Presupuesto</a:t>
            </a:r>
            <a:endParaRPr kumimoji="0" lang="es-CL" sz="4000" b="1" i="0" u="none" strike="noStrike" kern="0" cap="none" spc="0" normalizeH="0" baseline="0" noProof="0" dirty="0">
              <a:ln>
                <a:noFill/>
              </a:ln>
              <a:solidFill>
                <a:srgbClr val="103C67"/>
              </a:solidFill>
              <a:effectLst/>
              <a:uLnTx/>
              <a:uFillTx/>
              <a:latin typeface="Helvetica Neue Light"/>
            </a:endParaRPr>
          </a:p>
        </p:txBody>
      </p:sp>
      <p:sp>
        <p:nvSpPr>
          <p:cNvPr id="7" name="Marcador de contenido 2">
            <a:extLst>
              <a:ext uri="{FF2B5EF4-FFF2-40B4-BE49-F238E27FC236}">
                <a16:creationId xmlns:a16="http://schemas.microsoft.com/office/drawing/2014/main" id="{4E1692A4-9172-A2BB-6F34-952A936FB7BC}"/>
              </a:ext>
            </a:extLst>
          </p:cNvPr>
          <p:cNvSpPr txBox="1">
            <a:spLocks/>
          </p:cNvSpPr>
          <p:nvPr/>
        </p:nvSpPr>
        <p:spPr>
          <a:xfrm>
            <a:off x="815055" y="1695236"/>
            <a:ext cx="10561889" cy="4703514"/>
          </a:xfrm>
          <a:prstGeom prst="rect">
            <a:avLst/>
          </a:prstGeom>
        </p:spPr>
        <p:txBody>
          <a:bodyPr anchor="t">
            <a:norm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lvl="1">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CuadroTexto 1">
            <a:extLst>
              <a:ext uri="{FF2B5EF4-FFF2-40B4-BE49-F238E27FC236}">
                <a16:creationId xmlns:a16="http://schemas.microsoft.com/office/drawing/2014/main" id="{D1D605A1-7918-81CE-7728-B718A93E890F}"/>
              </a:ext>
            </a:extLst>
          </p:cNvPr>
          <p:cNvSpPr txBox="1"/>
          <p:nvPr/>
        </p:nvSpPr>
        <p:spPr>
          <a:xfrm>
            <a:off x="606174" y="1610428"/>
            <a:ext cx="11024172"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457200" marR="0" indent="-4572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s-ES" dirty="0">
                <a:solidFill>
                  <a:srgbClr val="000000"/>
                </a:solidFill>
                <a:latin typeface="Helvetica Neue Light"/>
                <a:ea typeface="Helvetica Neue"/>
                <a:cs typeface="Helvetica Neue"/>
                <a:sym typeface="Helvetica Neue"/>
              </a:rPr>
              <a:t>Se presentarán como programas presupuestarios </a:t>
            </a:r>
          </a:p>
          <a:p>
            <a:pPr marL="1028700" lvl="1" indent="-571500" defTabSz="825500" hangingPunct="0">
              <a:buFont typeface="+mj-lt"/>
              <a:buAutoNum type="romanLcPeriod"/>
            </a:pPr>
            <a:r>
              <a:rPr lang="es-ES" dirty="0">
                <a:solidFill>
                  <a:srgbClr val="000000"/>
                </a:solidFill>
                <a:latin typeface="Helvetica Neue Light"/>
                <a:ea typeface="Helvetica Neue"/>
                <a:cs typeface="Helvetica Neue"/>
                <a:sym typeface="Helvetica Neue"/>
              </a:rPr>
              <a:t>Los gastos que tengan una finalidad común aunque su aplicación final esté en distintos servicios públicos</a:t>
            </a:r>
          </a:p>
          <a:p>
            <a:pPr marL="1028700" lvl="1" indent="-571500" defTabSz="825500" hangingPunct="0">
              <a:buFont typeface="+mj-lt"/>
              <a:buAutoNum type="romanLcPeriod"/>
            </a:pPr>
            <a:r>
              <a:rPr kumimoji="0" lang="es-ES" i="0" u="none" strike="noStrike" cap="none" spc="0" normalizeH="0" baseline="0" dirty="0">
                <a:ln>
                  <a:noFill/>
                </a:ln>
                <a:solidFill>
                  <a:srgbClr val="000000"/>
                </a:solidFill>
                <a:effectLst/>
                <a:uFillTx/>
                <a:latin typeface="Helvetica Neue Light"/>
                <a:ea typeface="Helvetica Neue"/>
                <a:cs typeface="Helvetica Neue"/>
                <a:sym typeface="Helvetica Neue"/>
              </a:rPr>
              <a:t>Los gastos que tengan un financiamiento especial común, como créditos externos o ingresos especiales</a:t>
            </a:r>
          </a:p>
          <a:p>
            <a:pPr marL="571500" indent="-571500" defTabSz="825500" hangingPunct="0">
              <a:buFont typeface="Arial" panose="020B0604020202020204" pitchFamily="34" charset="0"/>
              <a:buChar char="•"/>
            </a:pPr>
            <a:r>
              <a:rPr lang="es-ES" dirty="0">
                <a:solidFill>
                  <a:srgbClr val="000000"/>
                </a:solidFill>
                <a:latin typeface="Helvetica Neue Light"/>
                <a:ea typeface="Helvetica Neue"/>
                <a:cs typeface="Helvetica Neue"/>
                <a:sym typeface="Helvetica Neue"/>
              </a:rPr>
              <a:t>Cada uno de estos programas presupuestarios tendrá una institución coordinadora, que distribuirá los recursos en base a convenios, con resultados esperados</a:t>
            </a:r>
          </a:p>
          <a:p>
            <a:pPr marL="571500" indent="-571500" defTabSz="825500" hangingPunct="0">
              <a:buFont typeface="Arial" panose="020B0604020202020204" pitchFamily="34" charset="0"/>
              <a:buChar char="•"/>
            </a:pPr>
            <a:r>
              <a:rPr kumimoji="0" lang="es-ES" i="0" u="none" strike="noStrike" cap="none" spc="0" normalizeH="0" baseline="0" dirty="0">
                <a:ln>
                  <a:noFill/>
                </a:ln>
                <a:solidFill>
                  <a:srgbClr val="000000"/>
                </a:solidFill>
                <a:effectLst/>
                <a:uFillTx/>
                <a:latin typeface="Helvetica Neue Light"/>
                <a:ea typeface="Helvetica Neue"/>
                <a:cs typeface="Helvetica Neue"/>
                <a:sym typeface="Helvetica Neue"/>
              </a:rPr>
              <a:t>Estos programas </a:t>
            </a:r>
            <a:r>
              <a:rPr lang="es-ES" dirty="0">
                <a:solidFill>
                  <a:srgbClr val="000000"/>
                </a:solidFill>
                <a:latin typeface="Helvetica Neue Light"/>
                <a:ea typeface="Helvetica Neue"/>
                <a:cs typeface="Helvetica Neue"/>
                <a:sym typeface="Helvetica Neue"/>
              </a:rPr>
              <a:t>presupuestarios serán evaluados y rendirán cuenta conjuntamente</a:t>
            </a:r>
          </a:p>
          <a:p>
            <a:pPr marL="571500" indent="-571500" defTabSz="825500" hangingPunct="0">
              <a:buFont typeface="Arial" panose="020B0604020202020204" pitchFamily="34" charset="0"/>
              <a:buChar char="•"/>
            </a:pPr>
            <a:r>
              <a:rPr kumimoji="0" lang="es-ES" i="0" u="none" strike="noStrike" cap="none" spc="0" normalizeH="0" baseline="0" dirty="0">
                <a:ln>
                  <a:noFill/>
                </a:ln>
                <a:solidFill>
                  <a:srgbClr val="000000"/>
                </a:solidFill>
                <a:effectLst/>
                <a:uFillTx/>
                <a:latin typeface="Helvetica Neue Light"/>
                <a:ea typeface="Helvetica Neue"/>
                <a:cs typeface="Helvetica Neue"/>
                <a:sym typeface="Helvetica Neue"/>
              </a:rPr>
              <a:t>Efectos:</a:t>
            </a:r>
          </a:p>
          <a:p>
            <a:pPr marL="1028700" lvl="1" indent="-571500" defTabSz="825500" hangingPunct="0">
              <a:buFont typeface="Wingdings" panose="05000000000000000000" pitchFamily="2" charset="2"/>
              <a:buChar char="ü"/>
            </a:pPr>
            <a:r>
              <a:rPr lang="es-ES" dirty="0">
                <a:solidFill>
                  <a:srgbClr val="000000"/>
                </a:solidFill>
                <a:latin typeface="Helvetica Neue Light"/>
                <a:ea typeface="Helvetica Neue"/>
                <a:cs typeface="Helvetica Neue"/>
                <a:sym typeface="Helvetica Neue"/>
              </a:rPr>
              <a:t>Mejor coordinación y programación</a:t>
            </a:r>
          </a:p>
          <a:p>
            <a:pPr marL="1028700" lvl="1" indent="-571500" defTabSz="825500" hangingPunct="0">
              <a:buFont typeface="Wingdings" panose="05000000000000000000" pitchFamily="2" charset="2"/>
              <a:buChar char="ü"/>
            </a:pPr>
            <a:r>
              <a:rPr kumimoji="0" lang="es-ES" i="0" u="none" strike="noStrike" cap="none" spc="0" normalizeH="0" baseline="0" dirty="0">
                <a:ln>
                  <a:noFill/>
                </a:ln>
                <a:solidFill>
                  <a:srgbClr val="000000"/>
                </a:solidFill>
                <a:effectLst/>
                <a:uFillTx/>
                <a:latin typeface="Helvetica Neue Light"/>
                <a:ea typeface="Helvetica Neue"/>
                <a:cs typeface="Helvetica Neue"/>
                <a:sym typeface="Helvetica Neue"/>
              </a:rPr>
              <a:t>Rendición de cuentas</a:t>
            </a:r>
          </a:p>
          <a:p>
            <a:pPr marL="1028700" lvl="1" indent="-571500" defTabSz="825500" hangingPunct="0">
              <a:buFont typeface="Wingdings" panose="05000000000000000000" pitchFamily="2" charset="2"/>
              <a:buChar char="ü"/>
            </a:pPr>
            <a:r>
              <a:rPr lang="es-ES" dirty="0">
                <a:solidFill>
                  <a:srgbClr val="000000"/>
                </a:solidFill>
                <a:latin typeface="Helvetica Neue Light"/>
                <a:ea typeface="Helvetica Neue"/>
                <a:cs typeface="Helvetica Neue"/>
                <a:sym typeface="Helvetica Neue"/>
              </a:rPr>
              <a:t>Eficiencia, reducción de programas de bajos montos</a:t>
            </a:r>
          </a:p>
          <a:p>
            <a:pPr marL="571500" indent="-571500" defTabSz="825500" hangingPunct="0">
              <a:buFont typeface="Arial" panose="020B0604020202020204" pitchFamily="34" charset="0"/>
              <a:buChar char="•"/>
            </a:pPr>
            <a:r>
              <a:rPr kumimoji="0" lang="es-ES" i="0" u="none" strike="noStrike" cap="none" spc="0" normalizeH="0" baseline="0" dirty="0">
                <a:ln>
                  <a:noFill/>
                </a:ln>
                <a:solidFill>
                  <a:srgbClr val="000000"/>
                </a:solidFill>
                <a:effectLst/>
                <a:uFillTx/>
                <a:latin typeface="Helvetica Neue Light"/>
                <a:ea typeface="Helvetica Neue"/>
                <a:cs typeface="Helvetica Neue"/>
                <a:sym typeface="Helvetica Neue"/>
              </a:rPr>
              <a:t>Ejemplos: sistema de cuidados,</a:t>
            </a:r>
            <a:r>
              <a:rPr lang="es-ES" dirty="0">
                <a:solidFill>
                  <a:srgbClr val="000000"/>
                </a:solidFill>
                <a:latin typeface="Helvetica Neue Light"/>
                <a:ea typeface="Helvetica Neue"/>
                <a:cs typeface="Helvetica Neue"/>
                <a:sym typeface="Helvetica Neue"/>
              </a:rPr>
              <a:t> diversificación productiva, migraciones, legislación nueva constitución</a:t>
            </a:r>
          </a:p>
          <a:p>
            <a:pPr marL="571500" indent="-571500" defTabSz="825500" hangingPunct="0">
              <a:buFont typeface="Arial" panose="020B0604020202020204" pitchFamily="34" charset="0"/>
              <a:buChar char="•"/>
            </a:pPr>
            <a:r>
              <a:rPr kumimoji="0" lang="es-ES" i="0" u="none" strike="noStrike" cap="none" spc="0" normalizeH="0" baseline="0" dirty="0">
                <a:ln>
                  <a:noFill/>
                </a:ln>
                <a:solidFill>
                  <a:srgbClr val="000000"/>
                </a:solidFill>
                <a:effectLst/>
                <a:uFillTx/>
                <a:latin typeface="Helvetica Neue Light"/>
                <a:ea typeface="Helvetica Neue"/>
                <a:cs typeface="Helvetica Neue"/>
                <a:sym typeface="Helvetica Neue"/>
              </a:rPr>
              <a:t>Aplicación gradual desde </a:t>
            </a:r>
            <a:r>
              <a:rPr lang="es-ES" dirty="0">
                <a:solidFill>
                  <a:srgbClr val="000000"/>
                </a:solidFill>
                <a:latin typeface="Helvetica Neue Light"/>
                <a:ea typeface="Helvetica Neue"/>
                <a:cs typeface="Helvetica Neue"/>
                <a:sym typeface="Helvetica Neue"/>
              </a:rPr>
              <a:t>Ley de Presupuestos 2023</a:t>
            </a:r>
            <a:endParaRPr kumimoji="0" lang="es-ES" i="0" u="none" strike="noStrike" cap="none" spc="0" normalizeH="0" baseline="0" dirty="0">
              <a:ln>
                <a:noFill/>
              </a:ln>
              <a:solidFill>
                <a:srgbClr val="000000"/>
              </a:solidFill>
              <a:effectLst/>
              <a:uFillTx/>
              <a:latin typeface="Helvetica Neue Light"/>
              <a:ea typeface="Helvetica Neue"/>
              <a:cs typeface="Helvetica Neue"/>
              <a:sym typeface="Helvetica Neue"/>
            </a:endParaRPr>
          </a:p>
          <a:p>
            <a:pPr marL="0" marR="0" indent="0" defTabSz="825500" rtl="0" fontAlgn="auto" latinLnBrk="0" hangingPunct="0">
              <a:lnSpc>
                <a:spcPct val="100000"/>
              </a:lnSpc>
              <a:spcBef>
                <a:spcPts val="0"/>
              </a:spcBef>
              <a:spcAft>
                <a:spcPts val="0"/>
              </a:spcAft>
              <a:buClrTx/>
              <a:buSzTx/>
              <a:buFontTx/>
              <a:buNone/>
              <a:tabLst/>
            </a:pPr>
            <a:endParaRPr kumimoji="0" lang="en-US"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7969720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350874" y="315411"/>
            <a:ext cx="11206717" cy="1343958"/>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ES" sz="2800" dirty="0">
                <a:sym typeface="Helvetica Neue"/>
              </a:rPr>
              <a:t>La reforma tributaria es necesaria porque la carga tributaria en Chile es baja en la comparación internacional y no ha tenido mayores cambios en el tiempo a pesar del avance del país y las necesidades de la ciudadanía</a:t>
            </a:r>
            <a:endParaRPr lang="en-US" sz="2800" dirty="0">
              <a:sym typeface="Helvetica Neue"/>
            </a:endParaRPr>
          </a:p>
        </p:txBody>
      </p:sp>
      <p:sp>
        <p:nvSpPr>
          <p:cNvPr id="8" name="CuadroTexto 10">
            <a:extLst>
              <a:ext uri="{FF2B5EF4-FFF2-40B4-BE49-F238E27FC236}">
                <a16:creationId xmlns:a16="http://schemas.microsoft.com/office/drawing/2014/main" id="{445281D9-3765-7E7F-552C-DDB0327CF3CD}"/>
              </a:ext>
            </a:extLst>
          </p:cNvPr>
          <p:cNvSpPr txBox="1"/>
          <p:nvPr/>
        </p:nvSpPr>
        <p:spPr>
          <a:xfrm>
            <a:off x="9368251" y="6017253"/>
            <a:ext cx="1477029"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a:t>
            </a:r>
            <a:r>
              <a:rPr lang="es-CL" sz="1400" b="0" dirty="0" err="1">
                <a:solidFill>
                  <a:schemeClr val="tx1"/>
                </a:solidFill>
              </a:rPr>
              <a:t>Dipres</a:t>
            </a:r>
            <a:endParaRPr lang="es-CL" sz="1400" b="0" dirty="0">
              <a:solidFill>
                <a:schemeClr val="tx1"/>
              </a:solidFill>
            </a:endParaRPr>
          </a:p>
        </p:txBody>
      </p:sp>
      <p:graphicFrame>
        <p:nvGraphicFramePr>
          <p:cNvPr id="9" name="Gráfico 8">
            <a:extLst>
              <a:ext uri="{FF2B5EF4-FFF2-40B4-BE49-F238E27FC236}">
                <a16:creationId xmlns:a16="http://schemas.microsoft.com/office/drawing/2014/main" id="{81029B3A-0344-234B-6E1A-C3C228A59963}"/>
              </a:ext>
            </a:extLst>
          </p:cNvPr>
          <p:cNvGraphicFramePr>
            <a:graphicFrameLocks/>
          </p:cNvGraphicFramePr>
          <p:nvPr>
            <p:extLst>
              <p:ext uri="{D42A27DB-BD31-4B8C-83A1-F6EECF244321}">
                <p14:modId xmlns:p14="http://schemas.microsoft.com/office/powerpoint/2010/main" val="1105592863"/>
              </p:ext>
            </p:extLst>
          </p:nvPr>
        </p:nvGraphicFramePr>
        <p:xfrm>
          <a:off x="1834821" y="2858388"/>
          <a:ext cx="8897153" cy="3023666"/>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4B2E50AB-2B14-135F-1A93-C39BD28E4EE6}"/>
              </a:ext>
            </a:extLst>
          </p:cNvPr>
          <p:cNvSpPr txBox="1"/>
          <p:nvPr/>
        </p:nvSpPr>
        <p:spPr>
          <a:xfrm>
            <a:off x="1834821" y="2266006"/>
            <a:ext cx="864172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i="0" u="none" strike="noStrike" cap="none" spc="0" normalizeH="0" baseline="0">
                <a:ln>
                  <a:noFill/>
                </a:ln>
                <a:solidFill>
                  <a:srgbClr val="000000"/>
                </a:solidFill>
                <a:effectLst/>
                <a:uFillTx/>
                <a:latin typeface="Helvetica Neue"/>
                <a:ea typeface="Helvetica Neue"/>
                <a:cs typeface="Helvetica Neue"/>
                <a:sym typeface="Helvetica Neue"/>
              </a:rPr>
              <a:t>Ingresos operacionales del Gobierno Central (% del PIB)</a:t>
            </a:r>
          </a:p>
        </p:txBody>
      </p:sp>
    </p:spTree>
    <p:extLst>
      <p:ext uri="{BB962C8B-B14F-4D97-AF65-F5344CB8AC3E}">
        <p14:creationId xmlns:p14="http://schemas.microsoft.com/office/powerpoint/2010/main" val="1925909575"/>
      </p:ext>
    </p:extLst>
  </p:cSld>
  <p:clrMapOvr>
    <a:overrideClrMapping bg1="lt1" tx1="dk1" bg2="lt2" tx2="dk2" accent1="accent1" accent2="accent2" accent3="accent3" accent4="accent4" accent5="accent5" accent6="accent6" hlink="hlink" folHlink="folHlink"/>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orma&#10;&#10;Descripción generada automáticamente">
            <a:extLst>
              <a:ext uri="{FF2B5EF4-FFF2-40B4-BE49-F238E27FC236}">
                <a16:creationId xmlns:a16="http://schemas.microsoft.com/office/drawing/2014/main" id="{59E435DA-E80E-9EBC-7DCB-421B9EE2E9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 y="0"/>
            <a:ext cx="12200792"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282402"/>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Eficiencia del gasto: Sistema de Evaluación y Monitoreo</a:t>
            </a:r>
            <a:endParaRPr kumimoji="0" lang="es-CL" sz="4000" b="1" i="0" u="none" strike="noStrike" kern="0" cap="none" spc="0" normalizeH="0" baseline="0" noProof="0" dirty="0">
              <a:ln>
                <a:noFill/>
              </a:ln>
              <a:solidFill>
                <a:srgbClr val="103C67"/>
              </a:solidFill>
              <a:effectLst/>
              <a:uLnTx/>
              <a:uFillTx/>
              <a:latin typeface="Helvetica Neue Light"/>
            </a:endParaRPr>
          </a:p>
        </p:txBody>
      </p:sp>
      <p:sp>
        <p:nvSpPr>
          <p:cNvPr id="7" name="Marcador de contenido 2">
            <a:extLst>
              <a:ext uri="{FF2B5EF4-FFF2-40B4-BE49-F238E27FC236}">
                <a16:creationId xmlns:a16="http://schemas.microsoft.com/office/drawing/2014/main" id="{4E1692A4-9172-A2BB-6F34-952A936FB7BC}"/>
              </a:ext>
            </a:extLst>
          </p:cNvPr>
          <p:cNvSpPr txBox="1">
            <a:spLocks/>
          </p:cNvSpPr>
          <p:nvPr/>
        </p:nvSpPr>
        <p:spPr>
          <a:xfrm>
            <a:off x="815055" y="1695236"/>
            <a:ext cx="10561889" cy="4703514"/>
          </a:xfrm>
          <a:prstGeom prst="rect">
            <a:avLst/>
          </a:prstGeom>
        </p:spPr>
        <p:txBody>
          <a:bodyPr anchor="t">
            <a:norm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lvl="1">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just">
              <a:spcBef>
                <a:spcPts val="600"/>
              </a:spcBef>
            </a:pPr>
            <a:endParaRPr lang="es-ES_tradnl" sz="2200" kern="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CuadroTexto 1">
            <a:extLst>
              <a:ext uri="{FF2B5EF4-FFF2-40B4-BE49-F238E27FC236}">
                <a16:creationId xmlns:a16="http://schemas.microsoft.com/office/drawing/2014/main" id="{D1D605A1-7918-81CE-7728-B718A93E890F}"/>
              </a:ext>
            </a:extLst>
          </p:cNvPr>
          <p:cNvSpPr txBox="1"/>
          <p:nvPr/>
        </p:nvSpPr>
        <p:spPr>
          <a:xfrm>
            <a:off x="606174" y="1610428"/>
            <a:ext cx="11024172"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825500" rtl="0" fontAlgn="auto" latinLnBrk="0" hangingPunct="0">
              <a:lnSpc>
                <a:spcPct val="100000"/>
              </a:lnSpc>
              <a:spcBef>
                <a:spcPts val="0"/>
              </a:spcBef>
              <a:spcAft>
                <a:spcPts val="0"/>
              </a:spcAft>
              <a:buClrTx/>
              <a:buSzTx/>
              <a:buFontTx/>
              <a:buNone/>
              <a:tabLst/>
            </a:pPr>
            <a:endParaRPr kumimoji="0" lang="es-ES" sz="2000" i="0" u="none" strike="noStrike" cap="none" spc="0" normalizeH="0" baseline="0" dirty="0">
              <a:ln>
                <a:noFill/>
              </a:ln>
              <a:solidFill>
                <a:srgbClr val="000000"/>
              </a:solidFill>
              <a:effectLst/>
              <a:uFillTx/>
              <a:latin typeface="Helvetica Neue Light"/>
              <a:ea typeface="Helvetica Neue"/>
              <a:cs typeface="Helvetica Neue"/>
              <a:sym typeface="Helvetica Neue"/>
            </a:endParaRPr>
          </a:p>
          <a:p>
            <a:pPr marL="457200" marR="0" indent="-457200" defTabSz="825500" rtl="0" fontAlgn="auto" latinLnBrk="0" hangingPunct="0">
              <a:lnSpc>
                <a:spcPct val="100000"/>
              </a:lnSpc>
              <a:spcBef>
                <a:spcPts val="0"/>
              </a:spcBef>
              <a:spcAft>
                <a:spcPts val="0"/>
              </a:spcAft>
              <a:buClrTx/>
              <a:buSzTx/>
              <a:buFont typeface="Arial" panose="020B0604020202020204" pitchFamily="34" charset="0"/>
              <a:buChar char="•"/>
              <a:tabLst/>
            </a:pPr>
            <a:r>
              <a:rPr lang="es-ES" sz="2000" dirty="0">
                <a:solidFill>
                  <a:srgbClr val="000000"/>
                </a:solidFill>
                <a:latin typeface="Helvetica Neue Light"/>
                <a:ea typeface="Helvetica Neue"/>
                <a:cs typeface="Helvetica Neue"/>
                <a:sym typeface="Helvetica Neue"/>
              </a:rPr>
              <a:t>Instrucciones de Formulación 2023: </a:t>
            </a:r>
          </a:p>
          <a:p>
            <a:pPr marL="914400" lvl="1" indent="-457200" defTabSz="825500" hangingPunct="0">
              <a:buFont typeface="Arial" panose="020B0604020202020204" pitchFamily="34" charset="0"/>
              <a:buChar char="•"/>
            </a:pPr>
            <a:r>
              <a:rPr kumimoji="0" lang="es-ES" sz="2000" i="0" u="none" strike="noStrike" cap="none" spc="0" normalizeH="0" baseline="0" dirty="0">
                <a:ln>
                  <a:noFill/>
                </a:ln>
                <a:solidFill>
                  <a:srgbClr val="000000"/>
                </a:solidFill>
                <a:effectLst/>
                <a:uFillTx/>
                <a:latin typeface="Helvetica Neue Light"/>
                <a:ea typeface="Helvetica Neue"/>
                <a:cs typeface="Helvetica Neue"/>
                <a:sym typeface="Helvetica Neue"/>
              </a:rPr>
              <a:t>Ajuste a la discusión ciclo presupuestario y evaluación ex ante. </a:t>
            </a:r>
            <a:r>
              <a:rPr lang="es-ES" sz="2000" dirty="0">
                <a:solidFill>
                  <a:srgbClr val="000000"/>
                </a:solidFill>
                <a:latin typeface="Helvetica Neue Light"/>
                <a:ea typeface="Helvetica Neue"/>
                <a:cs typeface="Helvetica Neue"/>
                <a:sym typeface="Helvetica Neue"/>
              </a:rPr>
              <a:t>Definición presupuestaria según recomendación.</a:t>
            </a:r>
          </a:p>
          <a:p>
            <a:pPr marL="914400" lvl="1" indent="-457200" defTabSz="825500" hangingPunct="0">
              <a:buFont typeface="Arial" panose="020B0604020202020204" pitchFamily="34" charset="0"/>
              <a:buChar char="•"/>
            </a:pPr>
            <a:r>
              <a:rPr lang="es-ES" sz="2000" dirty="0">
                <a:solidFill>
                  <a:srgbClr val="000000"/>
                </a:solidFill>
                <a:latin typeface="Helvetica Neue Light"/>
                <a:ea typeface="Helvetica Neue"/>
                <a:cs typeface="Helvetica Neue"/>
                <a:sym typeface="Helvetica Neue"/>
              </a:rPr>
              <a:t>Nuevos programas con obligatoriedad de entrar al sistema</a:t>
            </a:r>
          </a:p>
          <a:p>
            <a:pPr marL="457200" indent="-457200" defTabSz="825500" hangingPunct="0">
              <a:buFont typeface="Arial" panose="020B0604020202020204" pitchFamily="34" charset="0"/>
              <a:buChar char="•"/>
            </a:pPr>
            <a:endParaRPr lang="es-ES" sz="2000" dirty="0">
              <a:solidFill>
                <a:srgbClr val="000000"/>
              </a:solidFill>
              <a:latin typeface="Helvetica Neue Light"/>
              <a:ea typeface="Helvetica Neue"/>
              <a:cs typeface="Helvetica Neue"/>
              <a:sym typeface="Helvetica Neue"/>
            </a:endParaRPr>
          </a:p>
          <a:p>
            <a:pPr marL="457200" indent="-457200" defTabSz="825500" hangingPunct="0">
              <a:buFont typeface="Arial" panose="020B0604020202020204" pitchFamily="34" charset="0"/>
              <a:buChar char="•"/>
            </a:pPr>
            <a:r>
              <a:rPr lang="es-ES" sz="2000" dirty="0">
                <a:solidFill>
                  <a:srgbClr val="000000"/>
                </a:solidFill>
                <a:latin typeface="Helvetica Neue Light"/>
                <a:ea typeface="Helvetica Neue"/>
                <a:cs typeface="Helvetica Neue"/>
                <a:sym typeface="Helvetica Neue"/>
              </a:rPr>
              <a:t>Expansión de la articulación y monitoreo de los programas sociales a la oferta no social. Piloto en Ley de Presupuestos 2023.</a:t>
            </a:r>
          </a:p>
          <a:p>
            <a:pPr marL="457200" indent="-457200" defTabSz="825500" hangingPunct="0">
              <a:buFont typeface="Arial" panose="020B0604020202020204" pitchFamily="34" charset="0"/>
              <a:buChar char="•"/>
            </a:pPr>
            <a:endParaRPr lang="es-ES" sz="2000" dirty="0">
              <a:solidFill>
                <a:srgbClr val="000000"/>
              </a:solidFill>
              <a:latin typeface="Helvetica Neue Light"/>
              <a:ea typeface="Helvetica Neue"/>
              <a:cs typeface="Helvetica Neue"/>
              <a:sym typeface="Helvetica Neue"/>
            </a:endParaRPr>
          </a:p>
          <a:p>
            <a:pPr marL="457200" indent="-457200" defTabSz="825500" hangingPunct="0">
              <a:buFont typeface="Arial" panose="020B0604020202020204" pitchFamily="34" charset="0"/>
              <a:buChar char="•"/>
            </a:pPr>
            <a:r>
              <a:rPr lang="es-ES" sz="2000" dirty="0">
                <a:solidFill>
                  <a:srgbClr val="000000"/>
                </a:solidFill>
                <a:latin typeface="Helvetica Neue Light"/>
                <a:ea typeface="Helvetica Neue"/>
                <a:cs typeface="Helvetica Neue"/>
                <a:sym typeface="Helvetica Neue"/>
              </a:rPr>
              <a:t>Evaluación sobre procesos y evaluaciones sectoriales:</a:t>
            </a:r>
          </a:p>
          <a:p>
            <a:pPr marL="914400" lvl="1" indent="-457200" defTabSz="825500" hangingPunct="0">
              <a:buFont typeface="Arial" panose="020B0604020202020204" pitchFamily="34" charset="0"/>
              <a:buChar char="•"/>
            </a:pPr>
            <a:r>
              <a:rPr lang="es-ES" sz="2000" dirty="0">
                <a:solidFill>
                  <a:srgbClr val="000000"/>
                </a:solidFill>
                <a:latin typeface="Helvetica Neue Light"/>
                <a:ea typeface="Helvetica Neue"/>
                <a:cs typeface="Helvetica Neue"/>
                <a:sym typeface="Helvetica Neue"/>
              </a:rPr>
              <a:t>Ejemplos: </a:t>
            </a:r>
          </a:p>
          <a:p>
            <a:pPr marL="1371600" lvl="2" indent="-457200" defTabSz="825500" hangingPunct="0">
              <a:buFont typeface="Arial" panose="020B0604020202020204" pitchFamily="34" charset="0"/>
              <a:buChar char="•"/>
            </a:pPr>
            <a:r>
              <a:rPr lang="es-ES" sz="2000" dirty="0">
                <a:solidFill>
                  <a:srgbClr val="000000"/>
                </a:solidFill>
                <a:latin typeface="Helvetica Neue Light"/>
                <a:ea typeface="Helvetica Neue"/>
                <a:cs typeface="Helvetica Neue"/>
                <a:sym typeface="Helvetica Neue"/>
              </a:rPr>
              <a:t>Asignación del subsidio de arriendo mediante envío de mensajes de texto.</a:t>
            </a:r>
          </a:p>
          <a:p>
            <a:pPr marL="1371600" lvl="2" indent="-457200" defTabSz="825500" hangingPunct="0">
              <a:buFont typeface="Arial" panose="020B0604020202020204" pitchFamily="34" charset="0"/>
              <a:buChar char="•"/>
            </a:pPr>
            <a:r>
              <a:rPr lang="es-ES" sz="2000" dirty="0">
                <a:solidFill>
                  <a:srgbClr val="000000"/>
                </a:solidFill>
                <a:latin typeface="Helvetica Neue Light"/>
                <a:ea typeface="Helvetica Neue"/>
                <a:cs typeface="Helvetica Neue"/>
                <a:sym typeface="Helvetica Neue"/>
              </a:rPr>
              <a:t>Apresto Laboral Femenino: duplicación de programas/beneficiarios.</a:t>
            </a:r>
          </a:p>
          <a:p>
            <a:pPr marL="1371600" lvl="2" indent="-457200" defTabSz="825500" hangingPunct="0">
              <a:buFont typeface="Arial" panose="020B0604020202020204" pitchFamily="34" charset="0"/>
              <a:buChar char="•"/>
            </a:pPr>
            <a:r>
              <a:rPr lang="es-ES" sz="2000" dirty="0">
                <a:solidFill>
                  <a:srgbClr val="000000"/>
                </a:solidFill>
                <a:latin typeface="Helvetica Neue Light"/>
                <a:ea typeface="Helvetica Neue"/>
                <a:cs typeface="Helvetica Neue"/>
                <a:sym typeface="Helvetica Neue"/>
              </a:rPr>
              <a:t>Fomento a la pequeña minería: falta de estimación de brechas y propósito de los programas</a:t>
            </a:r>
          </a:p>
        </p:txBody>
      </p:sp>
    </p:spTree>
    <p:extLst>
      <p:ext uri="{BB962C8B-B14F-4D97-AF65-F5344CB8AC3E}">
        <p14:creationId xmlns:p14="http://schemas.microsoft.com/office/powerpoint/2010/main" val="317506133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magen que contiene Forma&#10;&#10;Descripción generada automáticamente">
            <a:extLst>
              <a:ext uri="{FF2B5EF4-FFF2-40B4-BE49-F238E27FC236}">
                <a16:creationId xmlns:a16="http://schemas.microsoft.com/office/drawing/2014/main" id="{8FFE2F03-03AC-FC09-18CF-D187BAF065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 y="0"/>
            <a:ext cx="12200792"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effectLst/>
                <a:uLnTx/>
                <a:uFillTx/>
                <a:latin typeface="Helvetica Neue Light"/>
              </a:rPr>
              <a:t>Rentas subnacionales</a:t>
            </a:r>
          </a:p>
        </p:txBody>
      </p:sp>
      <p:sp>
        <p:nvSpPr>
          <p:cNvPr id="14" name="Rectángulo 13">
            <a:extLst>
              <a:ext uri="{FF2B5EF4-FFF2-40B4-BE49-F238E27FC236}">
                <a16:creationId xmlns:a16="http://schemas.microsoft.com/office/drawing/2014/main" id="{40EC3533-39FC-3286-80E9-A4A54407BCE2}"/>
              </a:ext>
            </a:extLst>
          </p:cNvPr>
          <p:cNvSpPr/>
          <p:nvPr/>
        </p:nvSpPr>
        <p:spPr>
          <a:xfrm>
            <a:off x="840414" y="1672928"/>
            <a:ext cx="5060272" cy="621437"/>
          </a:xfrm>
          <a:prstGeom prst="rect">
            <a:avLst/>
          </a:prstGeom>
          <a:solidFill>
            <a:srgbClr val="0070C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1" i="0" u="none" strike="noStrike" kern="0" cap="none" spc="0" normalizeH="0" baseline="0" noProof="0" dirty="0">
                <a:ln>
                  <a:noFill/>
                </a:ln>
                <a:solidFill>
                  <a:prstClr val="white"/>
                </a:solidFill>
                <a:effectLst/>
                <a:uLnTx/>
                <a:uFillTx/>
                <a:latin typeface="Helvetica Neue Light"/>
              </a:rPr>
              <a:t>Marco constitucional vigente</a:t>
            </a:r>
          </a:p>
        </p:txBody>
      </p:sp>
      <p:sp>
        <p:nvSpPr>
          <p:cNvPr id="15" name="CuadroTexto 14">
            <a:extLst>
              <a:ext uri="{FF2B5EF4-FFF2-40B4-BE49-F238E27FC236}">
                <a16:creationId xmlns:a16="http://schemas.microsoft.com/office/drawing/2014/main" id="{0FA9FF54-98A4-C293-9128-56CCDE977240}"/>
              </a:ext>
            </a:extLst>
          </p:cNvPr>
          <p:cNvSpPr txBox="1"/>
          <p:nvPr/>
        </p:nvSpPr>
        <p:spPr>
          <a:xfrm>
            <a:off x="840414" y="2476542"/>
            <a:ext cx="5134255" cy="3170099"/>
          </a:xfrm>
          <a:prstGeom prst="rect">
            <a:avLst/>
          </a:prstGeom>
          <a:solidFill>
            <a:srgbClr val="5B9BD5">
              <a:lumMod val="20000"/>
              <a:lumOff val="80000"/>
            </a:srgbClr>
          </a:solidFill>
        </p:spPr>
        <p:txBody>
          <a:bodyPr wrap="square" rtlCol="0">
            <a:noAutofit/>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0" cap="none" spc="0" normalizeH="0" baseline="0" noProof="0" dirty="0">
                <a:ln>
                  <a:noFill/>
                </a:ln>
                <a:solidFill>
                  <a:prstClr val="black"/>
                </a:solidFill>
                <a:effectLst/>
                <a:uLnTx/>
                <a:uFillTx/>
                <a:latin typeface="Helvetica Neue Light"/>
              </a:rPr>
              <a:t>Gastos y administración financiera</a:t>
            </a:r>
          </a:p>
          <a:p>
            <a:pPr marL="914400" marR="0" lvl="1"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Helvetica Neue Light"/>
              </a:rPr>
              <a:t>Establecer una metodología de necesidades de gasto.</a:t>
            </a:r>
          </a:p>
          <a:p>
            <a:pPr marL="914400" marR="0" lvl="1"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Helvetica Neue Light"/>
              </a:rPr>
              <a:t>Garantía de un nivel mínimo en la prestación de servicios públicos.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0" cap="none" spc="0" normalizeH="0" baseline="0" noProof="0" dirty="0">
                <a:ln>
                  <a:noFill/>
                </a:ln>
                <a:solidFill>
                  <a:prstClr val="black"/>
                </a:solidFill>
                <a:effectLst/>
                <a:uLnTx/>
                <a:uFillTx/>
                <a:latin typeface="Helvetica Neue Light"/>
              </a:rPr>
              <a:t>Ingresos</a:t>
            </a:r>
          </a:p>
          <a:p>
            <a:pPr marL="914400" marR="0" lvl="1"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Helvetica Neue Light"/>
              </a:rPr>
              <a:t>Ingresos propios: impuestos de destino subnacional y coparticipaciones.</a:t>
            </a:r>
          </a:p>
          <a:p>
            <a:pPr marL="914400" marR="0" lvl="1"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Helvetica Neue Light"/>
              </a:rPr>
              <a:t>Transferencias: condicionadas y no condicionadas.</a:t>
            </a:r>
          </a:p>
          <a:p>
            <a:pPr marL="914400" marR="0" lvl="1"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0" cap="none" spc="0" normalizeH="0" baseline="0" noProof="0" dirty="0">
                <a:ln>
                  <a:noFill/>
                </a:ln>
                <a:solidFill>
                  <a:prstClr val="black"/>
                </a:solidFill>
                <a:effectLst/>
                <a:uLnTx/>
                <a:uFillTx/>
                <a:latin typeface="Helvetica Neue Light"/>
              </a:rPr>
              <a:t>Mecanismos redistributivos de igualación fiscal.</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0" cap="none" spc="0" normalizeH="0" baseline="0" noProof="0" dirty="0">
                <a:ln>
                  <a:noFill/>
                </a:ln>
                <a:solidFill>
                  <a:prstClr val="black"/>
                </a:solidFill>
                <a:effectLst/>
                <a:uLnTx/>
                <a:uFillTx/>
                <a:latin typeface="Helvetica Neue Light"/>
              </a:rPr>
              <a:t>Control, transparencia y rendición de cuentas</a:t>
            </a:r>
          </a:p>
          <a:p>
            <a:pPr marL="914400" marR="0" lvl="1"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400" b="0" i="0" u="none" strike="noStrike" kern="0" cap="none" spc="0" normalizeH="0" baseline="0" noProof="0" dirty="0">
              <a:ln>
                <a:noFill/>
              </a:ln>
              <a:solidFill>
                <a:prstClr val="black"/>
              </a:solidFill>
              <a:effectLst/>
              <a:uLnTx/>
              <a:uFillTx/>
              <a:latin typeface="Helvetica Neue Ligh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black"/>
              </a:solidFill>
              <a:effectLst/>
              <a:uLnTx/>
              <a:uFillTx/>
              <a:latin typeface="Helvetica Neue Light"/>
            </a:endParaRPr>
          </a:p>
        </p:txBody>
      </p:sp>
      <p:sp>
        <p:nvSpPr>
          <p:cNvPr id="16" name="Rectángulo 15">
            <a:extLst>
              <a:ext uri="{FF2B5EF4-FFF2-40B4-BE49-F238E27FC236}">
                <a16:creationId xmlns:a16="http://schemas.microsoft.com/office/drawing/2014/main" id="{B86EAE58-E9C0-3535-C34A-5567D46C6FA8}"/>
              </a:ext>
            </a:extLst>
          </p:cNvPr>
          <p:cNvSpPr/>
          <p:nvPr/>
        </p:nvSpPr>
        <p:spPr>
          <a:xfrm>
            <a:off x="6613863" y="1672928"/>
            <a:ext cx="5060272" cy="621437"/>
          </a:xfrm>
          <a:prstGeom prst="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1" i="0" u="none" strike="noStrike" kern="0" cap="none" spc="0" normalizeH="0" baseline="0" noProof="0" dirty="0">
                <a:ln>
                  <a:noFill/>
                </a:ln>
                <a:solidFill>
                  <a:prstClr val="white"/>
                </a:solidFill>
                <a:effectLst/>
                <a:uLnTx/>
                <a:uFillTx/>
                <a:latin typeface="Helvetica Neue Light"/>
              </a:rPr>
              <a:t>Nueva Constitución</a:t>
            </a:r>
          </a:p>
        </p:txBody>
      </p:sp>
      <p:sp>
        <p:nvSpPr>
          <p:cNvPr id="17" name="CuadroTexto 16">
            <a:extLst>
              <a:ext uri="{FF2B5EF4-FFF2-40B4-BE49-F238E27FC236}">
                <a16:creationId xmlns:a16="http://schemas.microsoft.com/office/drawing/2014/main" id="{25F0B1EE-3EC7-420E-AC41-28ED17D5E0B4}"/>
              </a:ext>
            </a:extLst>
          </p:cNvPr>
          <p:cNvSpPr txBox="1"/>
          <p:nvPr/>
        </p:nvSpPr>
        <p:spPr>
          <a:xfrm>
            <a:off x="6613863" y="2482646"/>
            <a:ext cx="5134255" cy="3163995"/>
          </a:xfrm>
          <a:prstGeom prst="rect">
            <a:avLst/>
          </a:prstGeom>
          <a:solidFill>
            <a:srgbClr val="70AD47">
              <a:lumMod val="20000"/>
              <a:lumOff val="80000"/>
            </a:srgbClr>
          </a:solidFill>
        </p:spPr>
        <p:txBody>
          <a:bodyPr wrap="square" rtlCol="0">
            <a:noAutofit/>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0" cap="none" spc="0" normalizeH="0" baseline="0" noProof="0" dirty="0">
                <a:ln>
                  <a:noFill/>
                </a:ln>
                <a:solidFill>
                  <a:prstClr val="black"/>
                </a:solidFill>
                <a:effectLst/>
                <a:uLnTx/>
                <a:uFillTx/>
                <a:latin typeface="Helvetica Neue Light"/>
              </a:rPr>
              <a:t>Capacidad de generar ingresos en el margen. Fijación y administración de tasas y derechos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0" cap="none" spc="0" normalizeH="0" baseline="0" noProof="0" dirty="0">
                <a:ln>
                  <a:noFill/>
                </a:ln>
                <a:solidFill>
                  <a:prstClr val="black"/>
                </a:solidFill>
                <a:effectLst/>
                <a:uLnTx/>
                <a:uFillTx/>
                <a:latin typeface="Helvetica Neue Light"/>
              </a:rPr>
              <a:t>Regular endeudamiento, gestión de activos y pasivos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0" cap="none" spc="0" normalizeH="0" baseline="0" noProof="0" dirty="0">
                <a:ln>
                  <a:noFill/>
                </a:ln>
                <a:solidFill>
                  <a:prstClr val="black"/>
                </a:solidFill>
                <a:effectLst/>
                <a:uLnTx/>
                <a:uFillTx/>
                <a:latin typeface="Helvetica Neue Light"/>
              </a:rPr>
              <a:t>Creación de empresas regionales y municipales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0" cap="none" spc="0" normalizeH="0" baseline="0" noProof="0" dirty="0">
                <a:ln>
                  <a:noFill/>
                </a:ln>
                <a:solidFill>
                  <a:prstClr val="black"/>
                </a:solidFill>
                <a:effectLst/>
                <a:uLnTx/>
                <a:uFillTx/>
                <a:latin typeface="Helvetica Neue Light"/>
              </a:rPr>
              <a:t>Implementar reglas fiscales subnacionales</a:t>
            </a:r>
          </a:p>
        </p:txBody>
      </p:sp>
    </p:spTree>
    <p:extLst>
      <p:ext uri="{BB962C8B-B14F-4D97-AF65-F5344CB8AC3E}">
        <p14:creationId xmlns:p14="http://schemas.microsoft.com/office/powerpoint/2010/main" val="24115399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540E9DB3-4EDA-FEC3-A271-A85FFA0CC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kumimoji="0" lang="es-CL" sz="2400" b="1" i="0" u="none" strike="noStrike" kern="0" cap="none" spc="0" normalizeH="0" baseline="0" noProof="0" dirty="0">
              <a:ln>
                <a:noFill/>
              </a:ln>
              <a:solidFill>
                <a:srgbClr val="002060"/>
              </a:solidFill>
              <a:effectLst/>
              <a:uLnTx/>
              <a:uFillTx/>
              <a:latin typeface="Helvetica Neue Light"/>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Rentas subnacionales</a:t>
            </a:r>
          </a:p>
        </p:txBody>
      </p:sp>
      <p:sp>
        <p:nvSpPr>
          <p:cNvPr id="11" name="CuadroTexto 10">
            <a:extLst>
              <a:ext uri="{FF2B5EF4-FFF2-40B4-BE49-F238E27FC236}">
                <a16:creationId xmlns:a16="http://schemas.microsoft.com/office/drawing/2014/main" id="{A3DC4821-3A96-E252-59BC-2324B65E4A18}"/>
              </a:ext>
            </a:extLst>
          </p:cNvPr>
          <p:cNvSpPr txBox="1"/>
          <p:nvPr/>
        </p:nvSpPr>
        <p:spPr>
          <a:xfrm>
            <a:off x="828675" y="2056765"/>
            <a:ext cx="5267325" cy="3436838"/>
          </a:xfrm>
          <a:prstGeom prst="rect">
            <a:avLst/>
          </a:prstGeom>
          <a:noFill/>
          <a:ln w="12700">
            <a:miter lim="400000"/>
          </a:ln>
        </p:spPr>
        <p:txBody>
          <a:bodyPr wrap="square" lIns="25400" tIns="25400" rIns="25400" bIns="25400">
            <a:spAutoFit/>
          </a:bodyPr>
          <a:lstStyle>
            <a:defPPr>
              <a:defRPr lang="es-CL"/>
            </a:defPPr>
            <a:lvl1pPr marL="342900" marR="0" lvl="0" indent="-342900" defTabSz="412750" fontAlgn="auto" hangingPunct="0">
              <a:lnSpc>
                <a:spcPct val="100000"/>
              </a:lnSpc>
              <a:spcBef>
                <a:spcPts val="0"/>
              </a:spcBef>
              <a:spcAft>
                <a:spcPts val="0"/>
              </a:spcAft>
              <a:buClrTx/>
              <a:buSzTx/>
              <a:buFont typeface="Arial" panose="020B0604020202020204" pitchFamily="34" charset="0"/>
              <a:buChar char="•"/>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s-ES" sz="2200" b="0" i="0" u="none" strike="noStrike" kern="0" cap="none" spc="0" normalizeH="0" baseline="0" noProof="0" dirty="0">
                <a:ln>
                  <a:noFill/>
                </a:ln>
                <a:solidFill>
                  <a:schemeClr val="tx1"/>
                </a:solidFill>
                <a:effectLst/>
                <a:uLnTx/>
                <a:uFillTx/>
                <a:sym typeface="Helvetica Neue"/>
              </a:rPr>
              <a:t>Algunas posibles fuentes de ingresos:</a:t>
            </a:r>
          </a:p>
          <a:p>
            <a:pPr marL="0" marR="0" lvl="0" indent="0" algn="l" defTabSz="412750" rtl="0" eaLnBrk="1" fontAlgn="auto" latinLnBrk="0" hangingPunct="0">
              <a:lnSpc>
                <a:spcPct val="100000"/>
              </a:lnSpc>
              <a:spcBef>
                <a:spcPts val="0"/>
              </a:spcBef>
              <a:spcAft>
                <a:spcPts val="0"/>
              </a:spcAft>
              <a:buClrTx/>
              <a:buSzTx/>
              <a:buFont typeface="Arial" panose="020B0604020202020204" pitchFamily="34" charset="0"/>
              <a:buNone/>
              <a:tabLst/>
              <a:defRPr/>
            </a:pPr>
            <a:endParaRPr kumimoji="0" lang="es-ES" sz="2200" b="0" i="0" u="none" strike="noStrike" kern="0" cap="none" spc="0" normalizeH="0" baseline="0" noProof="0" dirty="0">
              <a:ln>
                <a:noFill/>
              </a:ln>
              <a:solidFill>
                <a:schemeClr val="tx1"/>
              </a:solidFill>
              <a:effectLst/>
              <a:uLnTx/>
              <a:uFillTx/>
              <a:sym typeface="Helvetica Neue"/>
            </a:endParaRPr>
          </a:p>
          <a:p>
            <a:pPr marL="457200" marR="0" lvl="0" indent="-457200" algn="l" defTabSz="412750" rtl="0" eaLnBrk="1" fontAlgn="auto" latinLnBrk="0" hangingPunct="0">
              <a:lnSpc>
                <a:spcPct val="100000"/>
              </a:lnSpc>
              <a:spcBef>
                <a:spcPts val="0"/>
              </a:spcBef>
              <a:spcAft>
                <a:spcPts val="0"/>
              </a:spcAft>
              <a:buClrTx/>
              <a:buSzTx/>
              <a:buFont typeface="+mj-lt"/>
              <a:buAutoNum type="arabicPeriod"/>
              <a:tabLst/>
              <a:defRPr/>
            </a:pPr>
            <a:r>
              <a:rPr kumimoji="0" lang="es-ES" sz="2200" b="0" i="0" u="none" strike="noStrike" kern="0" cap="none" spc="0" normalizeH="0" baseline="0" noProof="0" dirty="0">
                <a:ln>
                  <a:noFill/>
                </a:ln>
                <a:solidFill>
                  <a:schemeClr val="tx1"/>
                </a:solidFill>
                <a:effectLst/>
                <a:uLnTx/>
                <a:uFillTx/>
                <a:sym typeface="Helvetica Neue"/>
              </a:rPr>
              <a:t>Patentes mineras</a:t>
            </a:r>
          </a:p>
          <a:p>
            <a:pPr marL="457200" marR="0" lvl="0" indent="-457200" algn="l" defTabSz="412750" rtl="0" eaLnBrk="1" fontAlgn="auto" latinLnBrk="0" hangingPunct="0">
              <a:lnSpc>
                <a:spcPct val="100000"/>
              </a:lnSpc>
              <a:spcBef>
                <a:spcPts val="0"/>
              </a:spcBef>
              <a:spcAft>
                <a:spcPts val="0"/>
              </a:spcAft>
              <a:buClrTx/>
              <a:buSzTx/>
              <a:buFont typeface="+mj-lt"/>
              <a:buAutoNum type="arabicPeriod"/>
              <a:tabLst/>
              <a:defRPr/>
            </a:pPr>
            <a:r>
              <a:rPr kumimoji="0" lang="es-ES" sz="2200" b="0" i="0" u="none" strike="noStrike" kern="0" cap="none" spc="0" normalizeH="0" baseline="0" noProof="0" dirty="0">
                <a:ln>
                  <a:noFill/>
                </a:ln>
                <a:solidFill>
                  <a:schemeClr val="tx1"/>
                </a:solidFill>
                <a:effectLst/>
                <a:uLnTx/>
                <a:uFillTx/>
                <a:sym typeface="Helvetica Neue"/>
              </a:rPr>
              <a:t>Participación en sobre tasa de impuesto territorial</a:t>
            </a:r>
          </a:p>
          <a:p>
            <a:pPr marL="457200" marR="0" lvl="0" indent="-457200" algn="l" defTabSz="412750" rtl="0" eaLnBrk="1" fontAlgn="auto" latinLnBrk="0" hangingPunct="0">
              <a:lnSpc>
                <a:spcPct val="100000"/>
              </a:lnSpc>
              <a:spcBef>
                <a:spcPts val="0"/>
              </a:spcBef>
              <a:spcAft>
                <a:spcPts val="0"/>
              </a:spcAft>
              <a:buClrTx/>
              <a:buSzTx/>
              <a:buFont typeface="+mj-lt"/>
              <a:buAutoNum type="arabicPeriod"/>
              <a:tabLst/>
              <a:defRPr/>
            </a:pPr>
            <a:r>
              <a:rPr kumimoji="0" lang="es-ES" sz="2200" b="0" i="0" u="none" strike="noStrike" kern="0" cap="none" spc="0" normalizeH="0" baseline="0" noProof="0" dirty="0">
                <a:ln>
                  <a:noFill/>
                </a:ln>
                <a:solidFill>
                  <a:schemeClr val="tx1"/>
                </a:solidFill>
                <a:effectLst/>
                <a:uLnTx/>
                <a:uFillTx/>
                <a:sym typeface="Helvetica Neue"/>
              </a:rPr>
              <a:t>Participación en Royalty a la gran minería</a:t>
            </a:r>
          </a:p>
          <a:p>
            <a:pPr marL="457200" marR="0" lvl="0" indent="-457200" algn="l" defTabSz="412750" rtl="0" eaLnBrk="1" fontAlgn="auto" latinLnBrk="0" hangingPunct="0">
              <a:lnSpc>
                <a:spcPct val="100000"/>
              </a:lnSpc>
              <a:spcBef>
                <a:spcPts val="0"/>
              </a:spcBef>
              <a:spcAft>
                <a:spcPts val="0"/>
              </a:spcAft>
              <a:buClrTx/>
              <a:buSzTx/>
              <a:buFont typeface="+mj-lt"/>
              <a:buAutoNum type="arabicPeriod"/>
              <a:tabLst/>
              <a:defRPr/>
            </a:pPr>
            <a:r>
              <a:rPr kumimoji="0" lang="es-ES" sz="2200" b="0" i="0" u="none" strike="noStrike" kern="0" cap="none" spc="0" normalizeH="0" baseline="0" noProof="0" dirty="0">
                <a:ln>
                  <a:noFill/>
                </a:ln>
                <a:solidFill>
                  <a:schemeClr val="tx1"/>
                </a:solidFill>
                <a:effectLst/>
                <a:uLnTx/>
                <a:uFillTx/>
                <a:sym typeface="Helvetica Neue"/>
              </a:rPr>
              <a:t>Impuestos correctivos</a:t>
            </a:r>
          </a:p>
          <a:p>
            <a:pPr marL="457200" marR="0" lvl="0" indent="-457200" algn="l" defTabSz="412750" rtl="0" eaLnBrk="1" fontAlgn="auto" latinLnBrk="0" hangingPunct="0">
              <a:lnSpc>
                <a:spcPct val="100000"/>
              </a:lnSpc>
              <a:spcBef>
                <a:spcPts val="0"/>
              </a:spcBef>
              <a:spcAft>
                <a:spcPts val="0"/>
              </a:spcAft>
              <a:buClrTx/>
              <a:buSzTx/>
              <a:buFont typeface="+mj-lt"/>
              <a:buAutoNum type="arabicPeriod"/>
              <a:tabLst/>
              <a:defRPr/>
            </a:pPr>
            <a:r>
              <a:rPr kumimoji="0" lang="es-ES" sz="2200" b="0" i="0" u="none" strike="noStrike" kern="0" cap="none" spc="0" normalizeH="0" baseline="0" noProof="0" dirty="0">
                <a:ln>
                  <a:noFill/>
                </a:ln>
                <a:solidFill>
                  <a:schemeClr val="tx1"/>
                </a:solidFill>
                <a:effectLst/>
                <a:uLnTx/>
                <a:uFillTx/>
                <a:sym typeface="Helvetica Neue"/>
              </a:rPr>
              <a:t>Venta bienes nacionales</a:t>
            </a:r>
          </a:p>
          <a:p>
            <a:pPr marL="342900" marR="0" lvl="0" indent="-342900" algn="l" defTabSz="41275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s-CL" sz="2200" b="0" i="0" u="none" strike="noStrike" kern="0" cap="none" spc="0" normalizeH="0" baseline="0" noProof="0" dirty="0">
              <a:ln>
                <a:noFill/>
              </a:ln>
              <a:solidFill>
                <a:schemeClr val="tx1"/>
              </a:solidFill>
              <a:effectLst/>
              <a:uLnTx/>
              <a:uFillTx/>
              <a:latin typeface="Helvetica Neue Light"/>
              <a:sym typeface="Helvetica Neue Light"/>
            </a:endParaRPr>
          </a:p>
        </p:txBody>
      </p:sp>
      <p:sp>
        <p:nvSpPr>
          <p:cNvPr id="5" name="CuadroTexto 4">
            <a:extLst>
              <a:ext uri="{FF2B5EF4-FFF2-40B4-BE49-F238E27FC236}">
                <a16:creationId xmlns:a16="http://schemas.microsoft.com/office/drawing/2014/main" id="{97B4D5A2-6011-D493-1E20-5DC30CA629B6}"/>
              </a:ext>
            </a:extLst>
          </p:cNvPr>
          <p:cNvSpPr txBox="1"/>
          <p:nvPr/>
        </p:nvSpPr>
        <p:spPr>
          <a:xfrm>
            <a:off x="7093258" y="1848993"/>
            <a:ext cx="4536490"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2200" b="1" i="0" u="none" strike="noStrike" cap="none" spc="0" normalizeH="0" baseline="0" dirty="0">
                <a:ln>
                  <a:noFill/>
                </a:ln>
                <a:solidFill>
                  <a:srgbClr val="000000"/>
                </a:solidFill>
                <a:effectLst/>
                <a:uFillTx/>
                <a:latin typeface="Helvetica Neue"/>
                <a:ea typeface="Helvetica Neue"/>
                <a:cs typeface="Helvetica Neue"/>
                <a:sym typeface="Helvetica Neue"/>
              </a:rPr>
              <a:t>Ingresos gobiernos regionales, con y sin reforma tributaria</a:t>
            </a:r>
            <a:br>
              <a:rPr kumimoji="0" lang="es-CL" sz="2200" b="1" i="0" u="none" strike="noStrike" cap="none" spc="0" normalizeH="0" baseline="0" dirty="0">
                <a:ln>
                  <a:noFill/>
                </a:ln>
                <a:solidFill>
                  <a:srgbClr val="000000"/>
                </a:solidFill>
                <a:effectLst/>
                <a:uFillTx/>
                <a:latin typeface="Helvetica Neue"/>
                <a:ea typeface="Helvetica Neue"/>
                <a:cs typeface="Helvetica Neue"/>
                <a:sym typeface="Helvetica Neue"/>
              </a:rPr>
            </a:br>
            <a:r>
              <a:rPr kumimoji="0" lang="es-CL" sz="2200" i="0" u="none" strike="noStrike" cap="none" spc="0" normalizeH="0" baseline="0" dirty="0">
                <a:ln>
                  <a:noFill/>
                </a:ln>
                <a:solidFill>
                  <a:srgbClr val="000000"/>
                </a:solidFill>
                <a:effectLst/>
                <a:uFillTx/>
                <a:latin typeface="Helvetica Neue"/>
                <a:ea typeface="Helvetica Neue"/>
                <a:cs typeface="Helvetica Neue"/>
                <a:sym typeface="Helvetica Neue"/>
              </a:rPr>
              <a:t>(MM US$)</a:t>
            </a:r>
          </a:p>
        </p:txBody>
      </p:sp>
      <p:graphicFrame>
        <p:nvGraphicFramePr>
          <p:cNvPr id="7" name="Gráfico 6">
            <a:extLst>
              <a:ext uri="{FF2B5EF4-FFF2-40B4-BE49-F238E27FC236}">
                <a16:creationId xmlns:a16="http://schemas.microsoft.com/office/drawing/2014/main" id="{97247CBB-892C-27DB-FA75-32AC89BA069C}"/>
              </a:ext>
            </a:extLst>
          </p:cNvPr>
          <p:cNvGraphicFramePr>
            <a:graphicFrameLocks/>
          </p:cNvGraphicFramePr>
          <p:nvPr/>
        </p:nvGraphicFramePr>
        <p:xfrm>
          <a:off x="7075503" y="308549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10">
            <a:extLst>
              <a:ext uri="{FF2B5EF4-FFF2-40B4-BE49-F238E27FC236}">
                <a16:creationId xmlns:a16="http://schemas.microsoft.com/office/drawing/2014/main" id="{C5AB6BE9-406F-7B90-973D-45126CA05DD0}"/>
              </a:ext>
            </a:extLst>
          </p:cNvPr>
          <p:cNvSpPr txBox="1"/>
          <p:nvPr/>
        </p:nvSpPr>
        <p:spPr>
          <a:xfrm>
            <a:off x="7697972" y="6350289"/>
            <a:ext cx="3718126"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Elaboración propia</a:t>
            </a:r>
          </a:p>
        </p:txBody>
      </p:sp>
    </p:spTree>
    <p:extLst>
      <p:ext uri="{BB962C8B-B14F-4D97-AF65-F5344CB8AC3E}">
        <p14:creationId xmlns:p14="http://schemas.microsoft.com/office/powerpoint/2010/main" val="38145122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Aplicación&#10;&#10;Descripción generada automáticamente">
            <a:extLst>
              <a:ext uri="{FF2B5EF4-FFF2-40B4-BE49-F238E27FC236}">
                <a16:creationId xmlns:a16="http://schemas.microsoft.com/office/drawing/2014/main" id="{CF251B38-4EE0-B934-5F86-5184DDE55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57396" cy="6858000"/>
          </a:xfrm>
          <a:prstGeom prst="rect">
            <a:avLst/>
          </a:prstGeom>
        </p:spPr>
      </p:pic>
      <p:sp>
        <p:nvSpPr>
          <p:cNvPr id="2" name="Título 1">
            <a:extLst>
              <a:ext uri="{FF2B5EF4-FFF2-40B4-BE49-F238E27FC236}">
                <a16:creationId xmlns:a16="http://schemas.microsoft.com/office/drawing/2014/main" id="{4CFBE150-3EA6-BED5-5D96-AD2FA398F1A3}"/>
              </a:ext>
            </a:extLst>
          </p:cNvPr>
          <p:cNvSpPr>
            <a:spLocks noGrp="1"/>
          </p:cNvSpPr>
          <p:nvPr>
            <p:ph type="title"/>
          </p:nvPr>
        </p:nvSpPr>
        <p:spPr>
          <a:xfrm>
            <a:off x="775984" y="440433"/>
            <a:ext cx="10527015" cy="793750"/>
          </a:xfrm>
        </p:spPr>
        <p:txBody>
          <a:bodyPr>
            <a:normAutofit/>
          </a:bodyPr>
          <a:lstStyle/>
          <a:p>
            <a:r>
              <a:rPr lang="es-ES" sz="3600" dirty="0">
                <a:solidFill>
                  <a:srgbClr val="002060"/>
                </a:solidFill>
              </a:rPr>
              <a:t>Sostenibilidad y responsabilidad </a:t>
            </a:r>
            <a:r>
              <a:rPr lang="es-ES" sz="3600" dirty="0" err="1">
                <a:solidFill>
                  <a:srgbClr val="002060"/>
                </a:solidFill>
              </a:rPr>
              <a:t>macrofiscal</a:t>
            </a:r>
            <a:endParaRPr lang="en-US" sz="3600" dirty="0">
              <a:solidFill>
                <a:srgbClr val="002060"/>
              </a:solidFill>
            </a:endParaRPr>
          </a:p>
        </p:txBody>
      </p:sp>
      <p:sp>
        <p:nvSpPr>
          <p:cNvPr id="3" name="Marcador de texto 2">
            <a:extLst>
              <a:ext uri="{FF2B5EF4-FFF2-40B4-BE49-F238E27FC236}">
                <a16:creationId xmlns:a16="http://schemas.microsoft.com/office/drawing/2014/main" id="{9276D04D-5278-51F5-61A6-89498BCCACC7}"/>
              </a:ext>
            </a:extLst>
          </p:cNvPr>
          <p:cNvSpPr>
            <a:spLocks noGrp="1"/>
          </p:cNvSpPr>
          <p:nvPr>
            <p:ph type="body" sz="quarter" idx="1"/>
          </p:nvPr>
        </p:nvSpPr>
        <p:spPr>
          <a:xfrm>
            <a:off x="699876" y="1410198"/>
            <a:ext cx="10776357" cy="4857038"/>
          </a:xfrm>
        </p:spPr>
        <p:txBody>
          <a:bodyPr>
            <a:normAutofit/>
          </a:bodyPr>
          <a:lstStyle/>
          <a:p>
            <a:pPr marL="514350" indent="-514350" algn="l">
              <a:lnSpc>
                <a:spcPct val="110000"/>
              </a:lnSpc>
              <a:buFont typeface="+mj-lt"/>
              <a:buAutoNum type="arabicPeriod"/>
            </a:pPr>
            <a:r>
              <a:rPr lang="es-ES" dirty="0">
                <a:latin typeface="Helvetica Neue Light"/>
              </a:rPr>
              <a:t>Gestión de fondos soberanos</a:t>
            </a:r>
          </a:p>
          <a:p>
            <a:pPr marL="514350" indent="-514350" algn="l">
              <a:lnSpc>
                <a:spcPct val="110000"/>
              </a:lnSpc>
              <a:buFont typeface="+mj-lt"/>
              <a:buAutoNum type="arabicPeriod"/>
            </a:pPr>
            <a:r>
              <a:rPr lang="es-ES" dirty="0">
                <a:latin typeface="Helvetica Neue Light"/>
              </a:rPr>
              <a:t>Estabilizadores automáticos del presupuesto</a:t>
            </a:r>
          </a:p>
          <a:p>
            <a:pPr marL="514350" indent="-514350" algn="l">
              <a:lnSpc>
                <a:spcPct val="110000"/>
              </a:lnSpc>
              <a:buFont typeface="Arial" panose="020B0604020202020204" pitchFamily="34" charset="0"/>
              <a:buChar char="•"/>
            </a:pPr>
            <a:r>
              <a:rPr lang="es-ES" dirty="0">
                <a:latin typeface="Helvetica Neue Light"/>
              </a:rPr>
              <a:t>Fortalecimiento seguro de cesantía</a:t>
            </a:r>
          </a:p>
          <a:p>
            <a:pPr marL="514350" indent="-514350" algn="l">
              <a:lnSpc>
                <a:spcPct val="110000"/>
              </a:lnSpc>
              <a:buFont typeface="Arial" panose="020B0604020202020204" pitchFamily="34" charset="0"/>
              <a:buChar char="•"/>
            </a:pPr>
            <a:r>
              <a:rPr lang="es-ES" dirty="0">
                <a:latin typeface="Helvetica Neue Light"/>
              </a:rPr>
              <a:t>Fondo gastos </a:t>
            </a:r>
            <a:r>
              <a:rPr lang="es-ES" dirty="0" err="1">
                <a:latin typeface="Helvetica Neue Light"/>
              </a:rPr>
              <a:t>contracíclicos</a:t>
            </a:r>
            <a:endParaRPr lang="es-ES" dirty="0">
              <a:latin typeface="Helvetica Neue Light"/>
            </a:endParaRPr>
          </a:p>
          <a:p>
            <a:pPr marL="514350" indent="-514350" algn="l">
              <a:lnSpc>
                <a:spcPct val="110000"/>
              </a:lnSpc>
              <a:buFont typeface="+mj-lt"/>
              <a:buAutoNum type="arabicPeriod" startAt="3"/>
            </a:pPr>
            <a:r>
              <a:rPr lang="en-US" dirty="0" err="1">
                <a:latin typeface="Helvetica Neue Light"/>
              </a:rPr>
              <a:t>Resiliencia</a:t>
            </a:r>
            <a:r>
              <a:rPr lang="en-US" dirty="0">
                <a:latin typeface="Helvetica Neue Light"/>
              </a:rPr>
              <a:t> fiscal</a:t>
            </a:r>
          </a:p>
          <a:p>
            <a:pPr marL="514350" indent="-514350" algn="l">
              <a:lnSpc>
                <a:spcPct val="110000"/>
              </a:lnSpc>
              <a:buFont typeface="Arial" panose="020B0604020202020204" pitchFamily="34" charset="0"/>
              <a:buChar char="•"/>
            </a:pPr>
            <a:r>
              <a:rPr lang="en-US" dirty="0" err="1">
                <a:latin typeface="Helvetica Neue Light"/>
              </a:rPr>
              <a:t>Fondo</a:t>
            </a:r>
            <a:r>
              <a:rPr lang="en-US" dirty="0">
                <a:latin typeface="Helvetica Neue Light"/>
              </a:rPr>
              <a:t> </a:t>
            </a:r>
            <a:r>
              <a:rPr lang="en-US" dirty="0" err="1">
                <a:latin typeface="Helvetica Neue Light"/>
              </a:rPr>
              <a:t>catástrofes</a:t>
            </a:r>
            <a:r>
              <a:rPr lang="en-US" dirty="0">
                <a:latin typeface="Helvetica Neue Light"/>
              </a:rPr>
              <a:t> naturales</a:t>
            </a:r>
          </a:p>
          <a:p>
            <a:pPr marL="514350" indent="-514350" algn="l">
              <a:lnSpc>
                <a:spcPct val="110000"/>
              </a:lnSpc>
              <a:buFont typeface="Arial" panose="020B0604020202020204" pitchFamily="34" charset="0"/>
              <a:buChar char="•"/>
            </a:pPr>
            <a:r>
              <a:rPr lang="en-US" dirty="0" err="1">
                <a:latin typeface="Helvetica Neue Light"/>
              </a:rPr>
              <a:t>Emisión</a:t>
            </a:r>
            <a:r>
              <a:rPr lang="en-US" dirty="0">
                <a:latin typeface="Helvetica Neue Light"/>
              </a:rPr>
              <a:t> </a:t>
            </a:r>
            <a:r>
              <a:rPr lang="en-US" dirty="0" err="1">
                <a:latin typeface="Helvetica Neue Light"/>
              </a:rPr>
              <a:t>bonos</a:t>
            </a:r>
            <a:r>
              <a:rPr lang="en-US" dirty="0">
                <a:latin typeface="Helvetica Neue Light"/>
              </a:rPr>
              <a:t> </a:t>
            </a:r>
            <a:r>
              <a:rPr lang="en-US" dirty="0" err="1">
                <a:latin typeface="Helvetica Neue Light"/>
              </a:rPr>
              <a:t>catastróficos</a:t>
            </a:r>
            <a:endParaRPr lang="en-US" dirty="0">
              <a:latin typeface="Helvetica Neue Light"/>
            </a:endParaRPr>
          </a:p>
          <a:p>
            <a:pPr marL="514350" indent="-514350" algn="l">
              <a:lnSpc>
                <a:spcPct val="110000"/>
              </a:lnSpc>
              <a:buFont typeface="Arial" panose="020B0604020202020204" pitchFamily="34" charset="0"/>
              <a:buChar char="•"/>
            </a:pPr>
            <a:endParaRPr lang="en-US" dirty="0"/>
          </a:p>
        </p:txBody>
      </p:sp>
      <p:sp>
        <p:nvSpPr>
          <p:cNvPr id="4" name="Marcador de número de diapositiva 3">
            <a:extLst>
              <a:ext uri="{FF2B5EF4-FFF2-40B4-BE49-F238E27FC236}">
                <a16:creationId xmlns:a16="http://schemas.microsoft.com/office/drawing/2014/main" id="{3D1A9A8C-68EA-1356-9AF6-C9C50D601741}"/>
              </a:ext>
            </a:extLst>
          </p:cNvPr>
          <p:cNvSpPr>
            <a:spLocks noGrp="1"/>
          </p:cNvSpPr>
          <p:nvPr>
            <p:ph type="sldNum" sz="quarter" idx="2"/>
          </p:nvPr>
        </p:nvSpPr>
        <p:spPr/>
        <p:txBody>
          <a:bodyPr/>
          <a:lstStyle/>
          <a:p>
            <a:pPr algn="ctr" defTabSz="412750" hangingPunct="0"/>
            <a:fld id="{86CB4B4D-7CA3-9044-876B-883B54F8677D}" type="slidenum">
              <a:rPr lang="es-CL" kern="0" smtClean="0">
                <a:solidFill>
                  <a:srgbClr val="000000"/>
                </a:solidFill>
              </a:rPr>
              <a:pPr algn="ctr" defTabSz="412750" hangingPunct="0"/>
              <a:t>63</a:t>
            </a:fld>
            <a:endParaRPr lang="es-CL" kern="0" dirty="0">
              <a:solidFill>
                <a:srgbClr val="000000"/>
              </a:solidFill>
            </a:endParaRPr>
          </a:p>
        </p:txBody>
      </p:sp>
    </p:spTree>
    <p:extLst>
      <p:ext uri="{BB962C8B-B14F-4D97-AF65-F5344CB8AC3E}">
        <p14:creationId xmlns:p14="http://schemas.microsoft.com/office/powerpoint/2010/main" val="390956487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con confianza baja">
            <a:extLst>
              <a:ext uri="{FF2B5EF4-FFF2-40B4-BE49-F238E27FC236}">
                <a16:creationId xmlns:a16="http://schemas.microsoft.com/office/drawing/2014/main" id="{987E71ED-6510-C146-FA7C-3B830EC49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22" name="Reforma Constitucional que modifica…"/>
          <p:cNvSpPr txBox="1"/>
          <p:nvPr/>
        </p:nvSpPr>
        <p:spPr>
          <a:xfrm>
            <a:off x="575353" y="2664688"/>
            <a:ext cx="10366625"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La Reforma en perspectiva</a:t>
            </a:r>
          </a:p>
        </p:txBody>
      </p:sp>
    </p:spTree>
    <p:extLst>
      <p:ext uri="{BB962C8B-B14F-4D97-AF65-F5344CB8AC3E}">
        <p14:creationId xmlns:p14="http://schemas.microsoft.com/office/powerpoint/2010/main" val="256898175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C995C051-1B85-0E5D-2165-F19DC32E5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kumimoji="0" lang="es-CL" sz="2400" b="1" i="0" u="none" strike="noStrike" kern="0" cap="none" spc="0" normalizeH="0" baseline="0" noProof="0" dirty="0">
              <a:ln>
                <a:noFill/>
              </a:ln>
              <a:solidFill>
                <a:srgbClr val="002060"/>
              </a:solidFill>
              <a:effectLst/>
              <a:uLnTx/>
              <a:uFillTx/>
              <a:latin typeface="Helvetica Neue Light"/>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Recaudación por paquete (% del PIB)</a:t>
            </a:r>
          </a:p>
        </p:txBody>
      </p:sp>
      <p:graphicFrame>
        <p:nvGraphicFramePr>
          <p:cNvPr id="5" name="Tabla 4">
            <a:extLst>
              <a:ext uri="{FF2B5EF4-FFF2-40B4-BE49-F238E27FC236}">
                <a16:creationId xmlns:a16="http://schemas.microsoft.com/office/drawing/2014/main" id="{4AC9A7AB-734D-14DD-8968-197B4B12D1EE}"/>
              </a:ext>
            </a:extLst>
          </p:cNvPr>
          <p:cNvGraphicFramePr>
            <a:graphicFrameLocks noGrp="1"/>
          </p:cNvGraphicFramePr>
          <p:nvPr>
            <p:extLst>
              <p:ext uri="{D42A27DB-BD31-4B8C-83A1-F6EECF244321}">
                <p14:modId xmlns:p14="http://schemas.microsoft.com/office/powerpoint/2010/main" val="3581182459"/>
              </p:ext>
            </p:extLst>
          </p:nvPr>
        </p:nvGraphicFramePr>
        <p:xfrm>
          <a:off x="2150772" y="1942979"/>
          <a:ext cx="8229601" cy="3059654"/>
        </p:xfrm>
        <a:graphic>
          <a:graphicData uri="http://schemas.openxmlformats.org/drawingml/2006/table">
            <a:tbl>
              <a:tblPr>
                <a:tableStyleId>{5C22544A-7EE6-4342-B048-85BDC9FD1C3A}</a:tableStyleId>
              </a:tblPr>
              <a:tblGrid>
                <a:gridCol w="3610405">
                  <a:extLst>
                    <a:ext uri="{9D8B030D-6E8A-4147-A177-3AD203B41FA5}">
                      <a16:colId xmlns:a16="http://schemas.microsoft.com/office/drawing/2014/main" val="2516289384"/>
                    </a:ext>
                  </a:extLst>
                </a:gridCol>
                <a:gridCol w="1154799">
                  <a:extLst>
                    <a:ext uri="{9D8B030D-6E8A-4147-A177-3AD203B41FA5}">
                      <a16:colId xmlns:a16="http://schemas.microsoft.com/office/drawing/2014/main" val="2626830676"/>
                    </a:ext>
                  </a:extLst>
                </a:gridCol>
                <a:gridCol w="1154799">
                  <a:extLst>
                    <a:ext uri="{9D8B030D-6E8A-4147-A177-3AD203B41FA5}">
                      <a16:colId xmlns:a16="http://schemas.microsoft.com/office/drawing/2014/main" val="623413030"/>
                    </a:ext>
                  </a:extLst>
                </a:gridCol>
                <a:gridCol w="1154799">
                  <a:extLst>
                    <a:ext uri="{9D8B030D-6E8A-4147-A177-3AD203B41FA5}">
                      <a16:colId xmlns:a16="http://schemas.microsoft.com/office/drawing/2014/main" val="2164956788"/>
                    </a:ext>
                  </a:extLst>
                </a:gridCol>
                <a:gridCol w="1154799">
                  <a:extLst>
                    <a:ext uri="{9D8B030D-6E8A-4147-A177-3AD203B41FA5}">
                      <a16:colId xmlns:a16="http://schemas.microsoft.com/office/drawing/2014/main" val="3547971873"/>
                    </a:ext>
                  </a:extLst>
                </a:gridCol>
              </a:tblGrid>
              <a:tr h="304065">
                <a:tc>
                  <a:txBody>
                    <a:bodyPr/>
                    <a:lstStyle/>
                    <a:p>
                      <a:pPr algn="l" fontAlgn="b"/>
                      <a:r>
                        <a:rPr lang="es-US" sz="16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endParaRPr lang="es-US" sz="16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s-US" sz="16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2023</a:t>
                      </a:r>
                      <a:endParaRPr lang="es-US" sz="16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s-US" sz="16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2024</a:t>
                      </a:r>
                      <a:endParaRPr lang="es-US" sz="16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s-US" sz="16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2025</a:t>
                      </a:r>
                      <a:endParaRPr lang="es-US" sz="16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fontAlgn="b"/>
                      <a:r>
                        <a:rPr lang="es-US" sz="16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2026</a:t>
                      </a:r>
                      <a:endParaRPr lang="es-US" sz="16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47491195"/>
                  </a:ext>
                </a:extLst>
              </a:tr>
              <a:tr h="304065">
                <a:tc>
                  <a:txBody>
                    <a:bodyPr/>
                    <a:lstStyle/>
                    <a:p>
                      <a:pPr algn="l"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Impuesto a la renta</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0.2</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0.6</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0.9</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1.2</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6710327"/>
                  </a:ext>
                </a:extLst>
              </a:tr>
              <a:tr h="304065">
                <a:tc>
                  <a:txBody>
                    <a:bodyPr/>
                    <a:lstStyle/>
                    <a:p>
                      <a:pPr algn="l"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Impuesto a la riqueza</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0.0</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0.4</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0.5</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0.5</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6451828"/>
                  </a:ext>
                </a:extLst>
              </a:tr>
              <a:tr h="304065">
                <a:tc>
                  <a:txBody>
                    <a:bodyPr/>
                    <a:lstStyle/>
                    <a:p>
                      <a:pPr algn="l"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Royalty a la gran minería</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0.0</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0.1</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0.5</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0.5</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84639"/>
                  </a:ext>
                </a:extLst>
              </a:tr>
              <a:tr h="304065">
                <a:tc>
                  <a:txBody>
                    <a:bodyPr/>
                    <a:lstStyle/>
                    <a:p>
                      <a:pPr algn="l"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Reducción de exenciones</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0.0</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0.1</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0.1</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0.2</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1091552"/>
                  </a:ext>
                </a:extLst>
              </a:tr>
              <a:tr h="304065">
                <a:tc>
                  <a:txBody>
                    <a:bodyPr/>
                    <a:lstStyle/>
                    <a:p>
                      <a:pPr algn="l"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Evasión y elusión</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0.4</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0.8</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1.2</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1.6</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3979670"/>
                  </a:ext>
                </a:extLst>
              </a:tr>
              <a:tr h="304065">
                <a:tc>
                  <a:txBody>
                    <a:bodyPr/>
                    <a:lstStyle/>
                    <a:p>
                      <a:pPr algn="l"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Impuestos correctivos</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0.0</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0.0</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0.1</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0.3</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977209"/>
                  </a:ext>
                </a:extLst>
              </a:tr>
              <a:tr h="304065">
                <a:tc>
                  <a:txBody>
                    <a:bodyPr/>
                    <a:lstStyle/>
                    <a:p>
                      <a:pPr algn="l" fontAlgn="b"/>
                      <a:r>
                        <a:rPr lang="es-US" sz="1600" b="1" u="none" strike="noStrike">
                          <a:effectLst/>
                          <a:latin typeface="Helvetica Neue" panose="02000503000000020004" pitchFamily="2" charset="0"/>
                          <a:ea typeface="Helvetica Neue" panose="02000503000000020004" pitchFamily="2" charset="0"/>
                          <a:cs typeface="Helvetica Neue" panose="02000503000000020004" pitchFamily="2" charset="0"/>
                        </a:rPr>
                        <a:t>Aumento de recaudación</a:t>
                      </a:r>
                      <a:endParaRPr lang="es-US" sz="16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0.6</a:t>
                      </a:r>
                      <a:endParaRPr lang="es-US" sz="16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a:effectLst/>
                          <a:latin typeface="Helvetica Neue" panose="02000503000000020004" pitchFamily="2" charset="0"/>
                          <a:ea typeface="Helvetica Neue" panose="02000503000000020004" pitchFamily="2" charset="0"/>
                          <a:cs typeface="Helvetica Neue" panose="02000503000000020004" pitchFamily="2" charset="0"/>
                        </a:rPr>
                        <a:t>2.0</a:t>
                      </a:r>
                      <a:endParaRPr lang="es-US" sz="16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a:effectLst/>
                          <a:latin typeface="Helvetica Neue" panose="02000503000000020004" pitchFamily="2" charset="0"/>
                          <a:ea typeface="Helvetica Neue" panose="02000503000000020004" pitchFamily="2" charset="0"/>
                          <a:cs typeface="Helvetica Neue" panose="02000503000000020004" pitchFamily="2" charset="0"/>
                        </a:rPr>
                        <a:t>3.3</a:t>
                      </a:r>
                      <a:endParaRPr lang="es-US" sz="16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4.3</a:t>
                      </a:r>
                      <a:endParaRPr lang="es-US" sz="16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198682"/>
                  </a:ext>
                </a:extLst>
              </a:tr>
              <a:tr h="304065">
                <a:tc>
                  <a:txBody>
                    <a:bodyPr/>
                    <a:lstStyle/>
                    <a:p>
                      <a:pPr algn="l"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Menores ingresos tributarios</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-0.01</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-0.04</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a:effectLst/>
                          <a:latin typeface="Helvetica Neue" panose="02000503000000020004" pitchFamily="2" charset="0"/>
                          <a:ea typeface="Helvetica Neue" panose="02000503000000020004" pitchFamily="2" charset="0"/>
                          <a:cs typeface="Helvetica Neue" panose="02000503000000020004" pitchFamily="2" charset="0"/>
                        </a:rPr>
                        <a:t>-0.04</a:t>
                      </a:r>
                      <a:endParaRPr lang="es-US" sz="16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-0.2</a:t>
                      </a:r>
                      <a:endParaRPr lang="es-US" sz="16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682822"/>
                  </a:ext>
                </a:extLst>
              </a:tr>
              <a:tr h="323069">
                <a:tc>
                  <a:txBody>
                    <a:bodyPr/>
                    <a:lstStyle/>
                    <a:p>
                      <a:pPr algn="l" fontAlgn="b"/>
                      <a:r>
                        <a:rPr lang="es-US" sz="1600" b="1" u="none" strike="noStrike">
                          <a:effectLst/>
                          <a:latin typeface="Helvetica Neue" panose="02000503000000020004" pitchFamily="2" charset="0"/>
                          <a:ea typeface="Helvetica Neue" panose="02000503000000020004" pitchFamily="2" charset="0"/>
                          <a:cs typeface="Helvetica Neue" panose="02000503000000020004" pitchFamily="2" charset="0"/>
                        </a:rPr>
                        <a:t>Aumento neto de recaudación</a:t>
                      </a:r>
                      <a:endParaRPr lang="es-US" sz="16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0.6</a:t>
                      </a:r>
                      <a:endParaRPr lang="es-US" sz="16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a:effectLst/>
                          <a:latin typeface="Helvetica Neue" panose="02000503000000020004" pitchFamily="2" charset="0"/>
                          <a:ea typeface="Helvetica Neue" panose="02000503000000020004" pitchFamily="2" charset="0"/>
                          <a:cs typeface="Helvetica Neue" panose="02000503000000020004" pitchFamily="2" charset="0"/>
                        </a:rPr>
                        <a:t>1.9</a:t>
                      </a:r>
                      <a:endParaRPr lang="es-US" sz="16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a:effectLst/>
                          <a:latin typeface="Helvetica Neue" panose="02000503000000020004" pitchFamily="2" charset="0"/>
                          <a:ea typeface="Helvetica Neue" panose="02000503000000020004" pitchFamily="2" charset="0"/>
                          <a:cs typeface="Helvetica Neue" panose="02000503000000020004" pitchFamily="2" charset="0"/>
                        </a:rPr>
                        <a:t>3.2</a:t>
                      </a:r>
                      <a:endParaRPr lang="es-US" sz="16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2700" cmpd="sng">
                      <a:noFill/>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4.1</a:t>
                      </a:r>
                      <a:endParaRPr lang="es-US" sz="16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b">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2730543"/>
                  </a:ext>
                </a:extLst>
              </a:tr>
            </a:tbl>
          </a:graphicData>
        </a:graphic>
      </p:graphicFrame>
      <p:sp>
        <p:nvSpPr>
          <p:cNvPr id="9" name="CuadroTexto 10">
            <a:extLst>
              <a:ext uri="{FF2B5EF4-FFF2-40B4-BE49-F238E27FC236}">
                <a16:creationId xmlns:a16="http://schemas.microsoft.com/office/drawing/2014/main" id="{650F44A5-E926-8C1D-D6D4-5526DD59FAF6}"/>
              </a:ext>
            </a:extLst>
          </p:cNvPr>
          <p:cNvSpPr txBox="1"/>
          <p:nvPr/>
        </p:nvSpPr>
        <p:spPr>
          <a:xfrm>
            <a:off x="7697972" y="6350289"/>
            <a:ext cx="3718126"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Ministerio de Hacienda</a:t>
            </a:r>
          </a:p>
        </p:txBody>
      </p:sp>
    </p:spTree>
    <p:extLst>
      <p:ext uri="{BB962C8B-B14F-4D97-AF65-F5344CB8AC3E}">
        <p14:creationId xmlns:p14="http://schemas.microsoft.com/office/powerpoint/2010/main" val="168850420"/>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2744B644-833B-8E8A-1F6E-352FE4994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kumimoji="0" lang="es-CL" sz="2400" b="1" i="0" u="none" strike="noStrike" kern="0" cap="none" spc="0" normalizeH="0" baseline="0" noProof="0" dirty="0">
              <a:ln>
                <a:noFill/>
              </a:ln>
              <a:solidFill>
                <a:srgbClr val="002060"/>
              </a:solidFill>
              <a:effectLst/>
              <a:uLnTx/>
              <a:uFillTx/>
              <a:latin typeface="Helvetica Neue Light"/>
              <a:sym typeface="Helvetica Neue Light"/>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66684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000" b="1" i="0" u="none" strike="noStrike" kern="0" cap="none" spc="0" normalizeH="0" baseline="0" noProof="0" dirty="0">
                <a:ln>
                  <a:noFill/>
                </a:ln>
                <a:solidFill>
                  <a:srgbClr val="103C67"/>
                </a:solidFill>
                <a:effectLst/>
                <a:uLnTx/>
                <a:uFillTx/>
                <a:latin typeface="Helvetica Neue Light"/>
              </a:rPr>
              <a:t>Recaudación por categoría (% del PIB)</a:t>
            </a:r>
          </a:p>
        </p:txBody>
      </p:sp>
      <p:sp>
        <p:nvSpPr>
          <p:cNvPr id="12" name="CuadroTexto 10">
            <a:extLst>
              <a:ext uri="{FF2B5EF4-FFF2-40B4-BE49-F238E27FC236}">
                <a16:creationId xmlns:a16="http://schemas.microsoft.com/office/drawing/2014/main" id="{149A4FE7-01B5-FEC5-D62A-29F14E30B6BE}"/>
              </a:ext>
            </a:extLst>
          </p:cNvPr>
          <p:cNvSpPr txBox="1"/>
          <p:nvPr/>
        </p:nvSpPr>
        <p:spPr>
          <a:xfrm>
            <a:off x="6972712" y="6168625"/>
            <a:ext cx="4430507"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srgbClr val="000000"/>
                </a:solidFill>
                <a:effectLst/>
                <a:uLnTx/>
                <a:uFillTx/>
                <a:latin typeface="Helvetica Neue Light"/>
              </a:rPr>
              <a:t>Fuente: Ministerio de Hacienda</a:t>
            </a:r>
          </a:p>
        </p:txBody>
      </p:sp>
      <p:graphicFrame>
        <p:nvGraphicFramePr>
          <p:cNvPr id="7" name="Gráfico 6">
            <a:extLst>
              <a:ext uri="{FF2B5EF4-FFF2-40B4-BE49-F238E27FC236}">
                <a16:creationId xmlns:a16="http://schemas.microsoft.com/office/drawing/2014/main" id="{2936FE87-6503-59DB-477E-3F92AFE6711A}"/>
              </a:ext>
            </a:extLst>
          </p:cNvPr>
          <p:cNvGraphicFramePr>
            <a:graphicFrameLocks/>
          </p:cNvGraphicFramePr>
          <p:nvPr>
            <p:extLst>
              <p:ext uri="{D42A27DB-BD31-4B8C-83A1-F6EECF244321}">
                <p14:modId xmlns:p14="http://schemas.microsoft.com/office/powerpoint/2010/main" val="2437531272"/>
              </p:ext>
            </p:extLst>
          </p:nvPr>
        </p:nvGraphicFramePr>
        <p:xfrm>
          <a:off x="2386884" y="1754814"/>
          <a:ext cx="7418230" cy="3718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810773"/>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Forma&#10;&#10;Descripción generada automáticamente">
            <a:extLst>
              <a:ext uri="{FF2B5EF4-FFF2-40B4-BE49-F238E27FC236}">
                <a16:creationId xmlns:a16="http://schemas.microsoft.com/office/drawing/2014/main" id="{6A7126FC-84FE-20E1-10C8-0C99D002C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 y="0"/>
            <a:ext cx="12200792"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1282402"/>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4000" dirty="0"/>
              <a:t>Brecha tributaria ajustada por cotizaciones obligatorias, antes y después de la reforma</a:t>
            </a:r>
            <a:endParaRPr kumimoji="0" lang="es-CL" sz="4000" b="1" i="0" u="none" strike="noStrike" kern="0" cap="none" spc="0" normalizeH="0" baseline="0" noProof="0" dirty="0">
              <a:ln>
                <a:noFill/>
              </a:ln>
              <a:solidFill>
                <a:srgbClr val="103C67"/>
              </a:solidFill>
              <a:effectLst/>
              <a:uLnTx/>
              <a:uFillTx/>
              <a:latin typeface="Helvetica Neue Light"/>
            </a:endParaRPr>
          </a:p>
        </p:txBody>
      </p:sp>
      <p:sp>
        <p:nvSpPr>
          <p:cNvPr id="5" name="CuadroTexto 4">
            <a:extLst>
              <a:ext uri="{FF2B5EF4-FFF2-40B4-BE49-F238E27FC236}">
                <a16:creationId xmlns:a16="http://schemas.microsoft.com/office/drawing/2014/main" id="{C722496C-FFAC-15DE-6C1C-0FF31A2946E2}"/>
              </a:ext>
            </a:extLst>
          </p:cNvPr>
          <p:cNvSpPr txBox="1"/>
          <p:nvPr/>
        </p:nvSpPr>
        <p:spPr>
          <a:xfrm>
            <a:off x="930447" y="1779928"/>
            <a:ext cx="10640197" cy="728405"/>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2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Carga total obligatoria, países OCDE</a:t>
            </a:r>
            <a:br>
              <a:rPr lang="es-CL" sz="2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s-CL" sz="2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del PIB, 2019)</a:t>
            </a:r>
          </a:p>
        </p:txBody>
      </p:sp>
      <p:graphicFrame>
        <p:nvGraphicFramePr>
          <p:cNvPr id="10" name="Gráfico 9">
            <a:extLst>
              <a:ext uri="{FF2B5EF4-FFF2-40B4-BE49-F238E27FC236}">
                <a16:creationId xmlns:a16="http://schemas.microsoft.com/office/drawing/2014/main" id="{C62F7EE3-EC0C-D0E4-749B-3F7B4D60A4BE}"/>
              </a:ext>
            </a:extLst>
          </p:cNvPr>
          <p:cNvGraphicFramePr>
            <a:graphicFrameLocks/>
          </p:cNvGraphicFramePr>
          <p:nvPr/>
        </p:nvGraphicFramePr>
        <p:xfrm>
          <a:off x="1739900" y="2646016"/>
          <a:ext cx="8851899" cy="3348383"/>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250F7844-BF52-98FC-A26D-7BB36D7C932D}"/>
              </a:ext>
            </a:extLst>
          </p:cNvPr>
          <p:cNvSpPr txBox="1"/>
          <p:nvPr/>
        </p:nvSpPr>
        <p:spPr>
          <a:xfrm>
            <a:off x="2074985" y="6070889"/>
            <a:ext cx="9341113" cy="697627"/>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Nota: La situación con reforma considera tanto los cambios legislados en enero de 2022 como la reforma tributaria propuesta por el Gobierno</a:t>
            </a:r>
            <a:br>
              <a:rPr lang="es-CL" sz="1400" b="0" dirty="0">
                <a:solidFill>
                  <a:schemeClr val="tx1"/>
                </a:solidFill>
              </a:rPr>
            </a:br>
            <a:r>
              <a:rPr lang="es-CL" sz="1400" b="0" dirty="0">
                <a:solidFill>
                  <a:schemeClr val="tx1"/>
                </a:solidFill>
              </a:rPr>
              <a:t>Fuente: Ministerio de Hacienda basado en OCDE </a:t>
            </a:r>
            <a:r>
              <a:rPr lang="es-CL" sz="1400" b="0" i="1" dirty="0" err="1">
                <a:solidFill>
                  <a:schemeClr val="tx1"/>
                </a:solidFill>
              </a:rPr>
              <a:t>Revenue</a:t>
            </a:r>
            <a:r>
              <a:rPr lang="es-CL" sz="1400" b="0" i="1" dirty="0">
                <a:solidFill>
                  <a:schemeClr val="tx1"/>
                </a:solidFill>
              </a:rPr>
              <a:t> </a:t>
            </a:r>
            <a:r>
              <a:rPr lang="es-CL" sz="1400" b="0" i="1" dirty="0" err="1">
                <a:solidFill>
                  <a:schemeClr val="tx1"/>
                </a:solidFill>
              </a:rPr>
              <a:t>Statistics</a:t>
            </a:r>
            <a:endParaRPr lang="es-CL" sz="1400" b="0" dirty="0">
              <a:solidFill>
                <a:schemeClr val="tx1"/>
              </a:solidFill>
            </a:endParaRPr>
          </a:p>
        </p:txBody>
      </p:sp>
    </p:spTree>
    <p:extLst>
      <p:ext uri="{BB962C8B-B14F-4D97-AF65-F5344CB8AC3E}">
        <p14:creationId xmlns:p14="http://schemas.microsoft.com/office/powerpoint/2010/main" val="3623033451"/>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Forma&#10;&#10;Descripción generada automáticamente">
            <a:extLst>
              <a:ext uri="{FF2B5EF4-FFF2-40B4-BE49-F238E27FC236}">
                <a16:creationId xmlns:a16="http://schemas.microsoft.com/office/drawing/2014/main" id="{B35BA927-B928-07C0-D23B-22E2F1D62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 y="0"/>
            <a:ext cx="12200792"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10640196" cy="1097736"/>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3400" dirty="0"/>
              <a:t>Brecha en impuestos personales a la renta e impuestos a la propiedad, antes y después de la reforma</a:t>
            </a:r>
            <a:endParaRPr kumimoji="0" lang="es-CL" sz="3400" b="1" i="0" u="none" strike="noStrike" kern="0" cap="none" spc="0" normalizeH="0" baseline="0" noProof="0" dirty="0">
              <a:ln>
                <a:noFill/>
              </a:ln>
              <a:solidFill>
                <a:srgbClr val="103C67"/>
              </a:solidFill>
              <a:effectLst/>
              <a:uLnTx/>
              <a:uFillTx/>
              <a:latin typeface="Helvetica Neue Light"/>
            </a:endParaRPr>
          </a:p>
        </p:txBody>
      </p:sp>
      <p:sp>
        <p:nvSpPr>
          <p:cNvPr id="5" name="CuadroTexto 4">
            <a:extLst>
              <a:ext uri="{FF2B5EF4-FFF2-40B4-BE49-F238E27FC236}">
                <a16:creationId xmlns:a16="http://schemas.microsoft.com/office/drawing/2014/main" id="{C722496C-FFAC-15DE-6C1C-0FF31A2946E2}"/>
              </a:ext>
            </a:extLst>
          </p:cNvPr>
          <p:cNvSpPr txBox="1"/>
          <p:nvPr/>
        </p:nvSpPr>
        <p:spPr>
          <a:xfrm>
            <a:off x="317500" y="1853432"/>
            <a:ext cx="6147607" cy="666849"/>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Impuestos personales a la renta, países OCDE</a:t>
            </a:r>
            <a:br>
              <a:rPr lang="es-CL"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s-CL" sz="20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del PIB, 2020)</a:t>
            </a:r>
          </a:p>
        </p:txBody>
      </p:sp>
      <p:sp>
        <p:nvSpPr>
          <p:cNvPr id="11" name="CuadroTexto 10">
            <a:extLst>
              <a:ext uri="{FF2B5EF4-FFF2-40B4-BE49-F238E27FC236}">
                <a16:creationId xmlns:a16="http://schemas.microsoft.com/office/drawing/2014/main" id="{250F7844-BF52-98FC-A26D-7BB36D7C932D}"/>
              </a:ext>
            </a:extLst>
          </p:cNvPr>
          <p:cNvSpPr txBox="1"/>
          <p:nvPr/>
        </p:nvSpPr>
        <p:spPr>
          <a:xfrm>
            <a:off x="5449638" y="6060406"/>
            <a:ext cx="6500735" cy="482183"/>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br>
              <a:rPr lang="es-CL" sz="1400" b="0" dirty="0">
                <a:solidFill>
                  <a:schemeClr val="tx1"/>
                </a:solidFill>
              </a:rPr>
            </a:br>
            <a:r>
              <a:rPr lang="es-CL" sz="1400" b="0" dirty="0">
                <a:solidFill>
                  <a:schemeClr val="tx1"/>
                </a:solidFill>
              </a:rPr>
              <a:t>Fuente: Ministerio de Hacienda basado en OCDE </a:t>
            </a:r>
            <a:r>
              <a:rPr lang="es-CL" sz="1400" b="0" i="1" dirty="0" err="1">
                <a:solidFill>
                  <a:schemeClr val="tx1"/>
                </a:solidFill>
              </a:rPr>
              <a:t>Revenue</a:t>
            </a:r>
            <a:r>
              <a:rPr lang="es-CL" sz="1400" b="0" i="1" dirty="0">
                <a:solidFill>
                  <a:schemeClr val="tx1"/>
                </a:solidFill>
              </a:rPr>
              <a:t> </a:t>
            </a:r>
            <a:r>
              <a:rPr lang="es-CL" sz="1400" b="0" i="1" dirty="0" err="1">
                <a:solidFill>
                  <a:schemeClr val="tx1"/>
                </a:solidFill>
              </a:rPr>
              <a:t>Statistics</a:t>
            </a:r>
            <a:endParaRPr lang="es-CL" sz="1400" b="0" dirty="0">
              <a:solidFill>
                <a:schemeClr val="tx1"/>
              </a:solidFill>
            </a:endParaRPr>
          </a:p>
        </p:txBody>
      </p:sp>
      <p:sp>
        <p:nvSpPr>
          <p:cNvPr id="7" name="CuadroTexto 6">
            <a:extLst>
              <a:ext uri="{FF2B5EF4-FFF2-40B4-BE49-F238E27FC236}">
                <a16:creationId xmlns:a16="http://schemas.microsoft.com/office/drawing/2014/main" id="{12F35F02-0F7A-F503-E7B4-D2901D1A0D64}"/>
              </a:ext>
            </a:extLst>
          </p:cNvPr>
          <p:cNvSpPr txBox="1"/>
          <p:nvPr/>
        </p:nvSpPr>
        <p:spPr>
          <a:xfrm>
            <a:off x="6044393" y="1853431"/>
            <a:ext cx="6147607" cy="666849"/>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4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r>
              <a:rPr lang="es-CL"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Impuestos a la propiedad, países OCDE</a:t>
            </a:r>
            <a:br>
              <a:rPr lang="es-CL"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s-CL" sz="2000" b="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del PIB, 2020)</a:t>
            </a:r>
          </a:p>
        </p:txBody>
      </p:sp>
      <p:graphicFrame>
        <p:nvGraphicFramePr>
          <p:cNvPr id="14" name="Gráfico 13">
            <a:extLst>
              <a:ext uri="{FF2B5EF4-FFF2-40B4-BE49-F238E27FC236}">
                <a16:creationId xmlns:a16="http://schemas.microsoft.com/office/drawing/2014/main" id="{5C89E04A-3E9A-9090-4FAB-BAFBC98A3D9B}"/>
              </a:ext>
            </a:extLst>
          </p:cNvPr>
          <p:cNvGraphicFramePr>
            <a:graphicFrameLocks/>
          </p:cNvGraphicFramePr>
          <p:nvPr/>
        </p:nvGraphicFramePr>
        <p:xfrm>
          <a:off x="6630274" y="2712654"/>
          <a:ext cx="4964825" cy="3230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A699B9FF-186C-24E5-A8EA-B7525BF34B88}"/>
              </a:ext>
            </a:extLst>
          </p:cNvPr>
          <p:cNvGraphicFramePr>
            <a:graphicFrameLocks/>
          </p:cNvGraphicFramePr>
          <p:nvPr/>
        </p:nvGraphicFramePr>
        <p:xfrm>
          <a:off x="775901" y="3042138"/>
          <a:ext cx="5105665" cy="2901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090771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rma&#10;&#10;Descripción generada automáticamente con confianza baja">
            <a:extLst>
              <a:ext uri="{FF2B5EF4-FFF2-40B4-BE49-F238E27FC236}">
                <a16:creationId xmlns:a16="http://schemas.microsoft.com/office/drawing/2014/main" id="{987E71ED-6510-C146-FA7C-3B830EC49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22" name="Reforma Constitucional que modifica…"/>
          <p:cNvSpPr txBox="1"/>
          <p:nvPr/>
        </p:nvSpPr>
        <p:spPr>
          <a:xfrm>
            <a:off x="575353" y="2664688"/>
            <a:ext cx="10366625"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000" b="1" kern="0" dirty="0">
                <a:solidFill>
                  <a:schemeClr val="bg1"/>
                </a:solidFill>
                <a:sym typeface="Helvetica Neue Light"/>
              </a:rPr>
              <a:t>Plan de Trabajo</a:t>
            </a:r>
          </a:p>
        </p:txBody>
      </p:sp>
    </p:spTree>
    <p:extLst>
      <p:ext uri="{BB962C8B-B14F-4D97-AF65-F5344CB8AC3E}">
        <p14:creationId xmlns:p14="http://schemas.microsoft.com/office/powerpoint/2010/main" val="34547301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descr="Imagen que contiene Forma&#10;&#10;Descripción generada automáticamente">
            <a:extLst>
              <a:ext uri="{FF2B5EF4-FFF2-40B4-BE49-F238E27FC236}">
                <a16:creationId xmlns:a16="http://schemas.microsoft.com/office/drawing/2014/main" id="{1D54F4BB-467F-F94C-15CB-C06936F99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1310177" y="315411"/>
            <a:ext cx="9880738" cy="91307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2800" dirty="0"/>
              <a:t>Relación entre el carga tributarias y PIB per cápita en los países de la OCDE, todos los años 1965-2019</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11" name="CuadroTexto 10">
            <a:extLst>
              <a:ext uri="{FF2B5EF4-FFF2-40B4-BE49-F238E27FC236}">
                <a16:creationId xmlns:a16="http://schemas.microsoft.com/office/drawing/2014/main" id="{250F7844-BF52-98FC-A26D-7BB36D7C932D}"/>
              </a:ext>
            </a:extLst>
          </p:cNvPr>
          <p:cNvSpPr txBox="1"/>
          <p:nvPr/>
        </p:nvSpPr>
        <p:spPr>
          <a:xfrm>
            <a:off x="4132768" y="5771741"/>
            <a:ext cx="7582652" cy="697627"/>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Nota: el índice-D se refiere a la suma de la diferencia absoluta en las estructuras impositivas en los países comparado con el promedio de la OCDE para un año dado.</a:t>
            </a:r>
            <a:br>
              <a:rPr lang="es-CL" sz="1400" b="0" dirty="0">
                <a:solidFill>
                  <a:schemeClr val="tx1"/>
                </a:solidFill>
              </a:rPr>
            </a:br>
            <a:r>
              <a:rPr lang="es-CL" sz="1400" b="0" dirty="0">
                <a:solidFill>
                  <a:schemeClr val="tx1"/>
                </a:solidFill>
              </a:rPr>
              <a:t>Fuente: OCDE (2022), </a:t>
            </a:r>
            <a:r>
              <a:rPr lang="es-CL" sz="1400" b="0" i="1" dirty="0">
                <a:solidFill>
                  <a:schemeClr val="tx1"/>
                </a:solidFill>
              </a:rPr>
              <a:t>OECD </a:t>
            </a:r>
            <a:r>
              <a:rPr lang="es-CL" sz="1400" b="0" i="1" dirty="0" err="1">
                <a:solidFill>
                  <a:schemeClr val="tx1"/>
                </a:solidFill>
              </a:rPr>
              <a:t>Tax</a:t>
            </a:r>
            <a:r>
              <a:rPr lang="es-CL" sz="1400" b="0" i="1" dirty="0">
                <a:solidFill>
                  <a:schemeClr val="tx1"/>
                </a:solidFill>
              </a:rPr>
              <a:t> </a:t>
            </a:r>
            <a:r>
              <a:rPr lang="es-CL" sz="1400" b="0" i="1" dirty="0" err="1">
                <a:solidFill>
                  <a:schemeClr val="tx1"/>
                </a:solidFill>
              </a:rPr>
              <a:t>Policy</a:t>
            </a:r>
            <a:r>
              <a:rPr lang="es-CL" sz="1400" b="0" i="1" dirty="0">
                <a:solidFill>
                  <a:schemeClr val="tx1"/>
                </a:solidFill>
              </a:rPr>
              <a:t> </a:t>
            </a:r>
            <a:r>
              <a:rPr lang="es-CL" sz="1400" b="0" i="1" dirty="0" err="1">
                <a:solidFill>
                  <a:schemeClr val="tx1"/>
                </a:solidFill>
              </a:rPr>
              <a:t>reviews</a:t>
            </a:r>
            <a:r>
              <a:rPr lang="es-CL" sz="1400" b="0" i="1" dirty="0">
                <a:solidFill>
                  <a:schemeClr val="tx1"/>
                </a:solidFill>
              </a:rPr>
              <a:t>: Chile 2022</a:t>
            </a:r>
            <a:endParaRPr lang="es-CL" sz="1400" b="0" dirty="0">
              <a:solidFill>
                <a:schemeClr val="tx1"/>
              </a:solidFill>
            </a:endParaRPr>
          </a:p>
        </p:txBody>
      </p:sp>
      <p:sp>
        <p:nvSpPr>
          <p:cNvPr id="5" name="CuadroTexto 4">
            <a:extLst>
              <a:ext uri="{FF2B5EF4-FFF2-40B4-BE49-F238E27FC236}">
                <a16:creationId xmlns:a16="http://schemas.microsoft.com/office/drawing/2014/main" id="{D46DA6CC-3314-C3EB-9E96-4CDB3123F183}"/>
              </a:ext>
            </a:extLst>
          </p:cNvPr>
          <p:cNvSpPr txBox="1"/>
          <p:nvPr/>
        </p:nvSpPr>
        <p:spPr>
          <a:xfrm>
            <a:off x="2481246" y="4686991"/>
            <a:ext cx="109450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20.000</a:t>
            </a:r>
            <a:endParaRPr kumimoji="0" lang="es-CL" sz="3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CuadroTexto 9">
            <a:extLst>
              <a:ext uri="{FF2B5EF4-FFF2-40B4-BE49-F238E27FC236}">
                <a16:creationId xmlns:a16="http://schemas.microsoft.com/office/drawing/2014/main" id="{5FC9C4ED-385C-DA17-686B-F8F30C758080}"/>
              </a:ext>
            </a:extLst>
          </p:cNvPr>
          <p:cNvSpPr txBox="1"/>
          <p:nvPr/>
        </p:nvSpPr>
        <p:spPr>
          <a:xfrm>
            <a:off x="4024232" y="4686991"/>
            <a:ext cx="109450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4</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0.000</a:t>
            </a:r>
            <a:endParaRPr kumimoji="0" lang="es-CL" sz="3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2" name="CuadroTexto 11">
            <a:extLst>
              <a:ext uri="{FF2B5EF4-FFF2-40B4-BE49-F238E27FC236}">
                <a16:creationId xmlns:a16="http://schemas.microsoft.com/office/drawing/2014/main" id="{B385E5BD-042B-214C-5D6D-63EF90003819}"/>
              </a:ext>
            </a:extLst>
          </p:cNvPr>
          <p:cNvSpPr txBox="1"/>
          <p:nvPr/>
        </p:nvSpPr>
        <p:spPr>
          <a:xfrm>
            <a:off x="5567218" y="4698705"/>
            <a:ext cx="109450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6</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0.000</a:t>
            </a:r>
            <a:endParaRPr kumimoji="0" lang="es-CL" sz="3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4" name="CuadroTexto 13">
            <a:extLst>
              <a:ext uri="{FF2B5EF4-FFF2-40B4-BE49-F238E27FC236}">
                <a16:creationId xmlns:a16="http://schemas.microsoft.com/office/drawing/2014/main" id="{AF07EFD6-FF49-A5B0-89F5-45C66D8FBE30}"/>
              </a:ext>
            </a:extLst>
          </p:cNvPr>
          <p:cNvSpPr txBox="1"/>
          <p:nvPr/>
        </p:nvSpPr>
        <p:spPr>
          <a:xfrm>
            <a:off x="7110204" y="4698706"/>
            <a:ext cx="109450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8</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0.000</a:t>
            </a:r>
            <a:endParaRPr kumimoji="0" lang="es-CL" sz="3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5" name="CuadroTexto 14">
            <a:extLst>
              <a:ext uri="{FF2B5EF4-FFF2-40B4-BE49-F238E27FC236}">
                <a16:creationId xmlns:a16="http://schemas.microsoft.com/office/drawing/2014/main" id="{19F8E76F-B75B-2E04-5AEC-E219ED94133E}"/>
              </a:ext>
            </a:extLst>
          </p:cNvPr>
          <p:cNvSpPr txBox="1"/>
          <p:nvPr/>
        </p:nvSpPr>
        <p:spPr>
          <a:xfrm>
            <a:off x="8653190" y="4698706"/>
            <a:ext cx="109450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10</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0.000</a:t>
            </a:r>
            <a:endParaRPr kumimoji="0" lang="es-CL" sz="3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CuadroTexto 15">
            <a:extLst>
              <a:ext uri="{FF2B5EF4-FFF2-40B4-BE49-F238E27FC236}">
                <a16:creationId xmlns:a16="http://schemas.microsoft.com/office/drawing/2014/main" id="{393DF244-CD82-497C-1F81-AA8E83FF8456}"/>
              </a:ext>
            </a:extLst>
          </p:cNvPr>
          <p:cNvSpPr txBox="1"/>
          <p:nvPr/>
        </p:nvSpPr>
        <p:spPr>
          <a:xfrm>
            <a:off x="10143376" y="4686991"/>
            <a:ext cx="109450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120.000</a:t>
            </a:r>
            <a:endParaRPr kumimoji="0" lang="es-CL" sz="3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CuadroTexto 16">
            <a:extLst>
              <a:ext uri="{FF2B5EF4-FFF2-40B4-BE49-F238E27FC236}">
                <a16:creationId xmlns:a16="http://schemas.microsoft.com/office/drawing/2014/main" id="{D827CBDB-76FD-BB55-26D9-65FA7F2FCCFB}"/>
              </a:ext>
            </a:extLst>
          </p:cNvPr>
          <p:cNvSpPr txBox="1"/>
          <p:nvPr/>
        </p:nvSpPr>
        <p:spPr>
          <a:xfrm>
            <a:off x="991060" y="4686991"/>
            <a:ext cx="109450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CuadroTexto 17">
            <a:extLst>
              <a:ext uri="{FF2B5EF4-FFF2-40B4-BE49-F238E27FC236}">
                <a16:creationId xmlns:a16="http://schemas.microsoft.com/office/drawing/2014/main" id="{7377091C-F64E-312F-8521-132629A04545}"/>
              </a:ext>
            </a:extLst>
          </p:cNvPr>
          <p:cNvSpPr txBox="1"/>
          <p:nvPr/>
        </p:nvSpPr>
        <p:spPr>
          <a:xfrm>
            <a:off x="991060" y="4016144"/>
            <a:ext cx="7386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10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9" name="CuadroTexto 18">
            <a:extLst>
              <a:ext uri="{FF2B5EF4-FFF2-40B4-BE49-F238E27FC236}">
                <a16:creationId xmlns:a16="http://schemas.microsoft.com/office/drawing/2014/main" id="{C9737D04-1BD8-A720-6B02-AC2477857A1C}"/>
              </a:ext>
            </a:extLst>
          </p:cNvPr>
          <p:cNvSpPr txBox="1"/>
          <p:nvPr/>
        </p:nvSpPr>
        <p:spPr>
          <a:xfrm>
            <a:off x="991060" y="1318607"/>
            <a:ext cx="7386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6</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CuadroTexto 19">
            <a:extLst>
              <a:ext uri="{FF2B5EF4-FFF2-40B4-BE49-F238E27FC236}">
                <a16:creationId xmlns:a16="http://schemas.microsoft.com/office/drawing/2014/main" id="{5B1B5A6A-F36B-D618-57CF-72E94475E8C8}"/>
              </a:ext>
            </a:extLst>
          </p:cNvPr>
          <p:cNvSpPr txBox="1"/>
          <p:nvPr/>
        </p:nvSpPr>
        <p:spPr>
          <a:xfrm>
            <a:off x="984079" y="1829012"/>
            <a:ext cx="7386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5</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1" name="CuadroTexto 20">
            <a:extLst>
              <a:ext uri="{FF2B5EF4-FFF2-40B4-BE49-F238E27FC236}">
                <a16:creationId xmlns:a16="http://schemas.microsoft.com/office/drawing/2014/main" id="{AFAC1BDA-0A88-C86E-31DE-BFF5141CF3E1}"/>
              </a:ext>
            </a:extLst>
          </p:cNvPr>
          <p:cNvSpPr txBox="1"/>
          <p:nvPr/>
        </p:nvSpPr>
        <p:spPr>
          <a:xfrm>
            <a:off x="990027" y="2368168"/>
            <a:ext cx="7386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4</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CuadroTexto 21">
            <a:extLst>
              <a:ext uri="{FF2B5EF4-FFF2-40B4-BE49-F238E27FC236}">
                <a16:creationId xmlns:a16="http://schemas.microsoft.com/office/drawing/2014/main" id="{E15DE411-D058-4D22-8527-97C170AD6D56}"/>
              </a:ext>
            </a:extLst>
          </p:cNvPr>
          <p:cNvSpPr txBox="1"/>
          <p:nvPr/>
        </p:nvSpPr>
        <p:spPr>
          <a:xfrm>
            <a:off x="990027" y="2910239"/>
            <a:ext cx="7386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3</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3" name="CuadroTexto 22">
            <a:extLst>
              <a:ext uri="{FF2B5EF4-FFF2-40B4-BE49-F238E27FC236}">
                <a16:creationId xmlns:a16="http://schemas.microsoft.com/office/drawing/2014/main" id="{DACD43BA-1221-224C-6BBA-A2DE52B91E60}"/>
              </a:ext>
            </a:extLst>
          </p:cNvPr>
          <p:cNvSpPr txBox="1"/>
          <p:nvPr/>
        </p:nvSpPr>
        <p:spPr>
          <a:xfrm>
            <a:off x="991060" y="3445972"/>
            <a:ext cx="7386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dirty="0">
                <a:solidFill>
                  <a:srgbClr val="000000"/>
                </a:solidFill>
                <a:latin typeface="Helvetica Neue"/>
                <a:ea typeface="Helvetica Neue"/>
                <a:cs typeface="Helvetica Neue"/>
                <a:sym typeface="Helvetica Neue"/>
              </a:rPr>
              <a:t>2</a:t>
            </a: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9" name="Imagen 8">
            <a:extLst>
              <a:ext uri="{FF2B5EF4-FFF2-40B4-BE49-F238E27FC236}">
                <a16:creationId xmlns:a16="http://schemas.microsoft.com/office/drawing/2014/main" id="{6A60BA93-D7B9-BD0E-DA90-2773DA5EEF12}"/>
              </a:ext>
            </a:extLst>
          </p:cNvPr>
          <p:cNvPicPr>
            <a:picLocks noChangeAspect="1"/>
          </p:cNvPicPr>
          <p:nvPr/>
        </p:nvPicPr>
        <p:blipFill>
          <a:blip r:embed="rId3"/>
          <a:stretch>
            <a:fillRect/>
          </a:stretch>
        </p:blipFill>
        <p:spPr>
          <a:xfrm>
            <a:off x="6086475" y="3419475"/>
            <a:ext cx="19050" cy="19050"/>
          </a:xfrm>
          <a:prstGeom prst="rect">
            <a:avLst/>
          </a:prstGeom>
        </p:spPr>
      </p:pic>
      <p:pic>
        <p:nvPicPr>
          <p:cNvPr id="25" name="Imagen 24" descr="Gráfico de dispersión&#10;&#10;Descripción generada automáticamente con confianza media">
            <a:extLst>
              <a:ext uri="{FF2B5EF4-FFF2-40B4-BE49-F238E27FC236}">
                <a16:creationId xmlns:a16="http://schemas.microsoft.com/office/drawing/2014/main" id="{F7C2821B-3E73-5F3E-D286-57DB51E106E3}"/>
              </a:ext>
            </a:extLst>
          </p:cNvPr>
          <p:cNvPicPr>
            <a:picLocks noChangeAspect="1"/>
          </p:cNvPicPr>
          <p:nvPr/>
        </p:nvPicPr>
        <p:blipFill rotWithShape="1">
          <a:blip r:embed="rId4">
            <a:extLst>
              <a:ext uri="{28A0092B-C50C-407E-A947-70E740481C1C}">
                <a14:useLocalDpi xmlns:a14="http://schemas.microsoft.com/office/drawing/2010/main" val="0"/>
              </a:ext>
            </a:extLst>
          </a:blip>
          <a:srcRect b="44680"/>
          <a:stretch/>
        </p:blipFill>
        <p:spPr>
          <a:xfrm>
            <a:off x="1532889" y="1493013"/>
            <a:ext cx="9107171" cy="3235733"/>
          </a:xfrm>
          <a:prstGeom prst="rect">
            <a:avLst/>
          </a:prstGeom>
        </p:spPr>
      </p:pic>
      <p:sp>
        <p:nvSpPr>
          <p:cNvPr id="26" name="CuadroTexto 25">
            <a:extLst>
              <a:ext uri="{FF2B5EF4-FFF2-40B4-BE49-F238E27FC236}">
                <a16:creationId xmlns:a16="http://schemas.microsoft.com/office/drawing/2014/main" id="{4268B229-994F-DF32-50DB-A2B2F76D08D4}"/>
              </a:ext>
            </a:extLst>
          </p:cNvPr>
          <p:cNvSpPr txBox="1"/>
          <p:nvPr/>
        </p:nvSpPr>
        <p:spPr>
          <a:xfrm>
            <a:off x="982393" y="4521510"/>
            <a:ext cx="7386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i="0" u="none" strike="noStrike" cap="none" spc="0" normalizeH="0" baseline="0" dirty="0">
                <a:ln>
                  <a:noFill/>
                </a:ln>
                <a:solidFill>
                  <a:srgbClr val="000000"/>
                </a:solidFill>
                <a:effectLst/>
                <a:uFillTx/>
                <a:latin typeface="Helvetica Neue"/>
                <a:ea typeface="Helvetica Neue"/>
                <a:cs typeface="Helvetica Neue"/>
                <a:sym typeface="Helvetica Neue"/>
              </a:rPr>
              <a:t>0</a:t>
            </a:r>
            <a:endParaRPr kumimoji="0" lang="es-CL" sz="1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7" name="Rectángulo 26">
            <a:extLst>
              <a:ext uri="{FF2B5EF4-FFF2-40B4-BE49-F238E27FC236}">
                <a16:creationId xmlns:a16="http://schemas.microsoft.com/office/drawing/2014/main" id="{309B4EE5-163A-5AD1-6DC7-852B3DB251A5}"/>
              </a:ext>
            </a:extLst>
          </p:cNvPr>
          <p:cNvSpPr/>
          <p:nvPr/>
        </p:nvSpPr>
        <p:spPr>
          <a:xfrm>
            <a:off x="7553325" y="1631380"/>
            <a:ext cx="3019425" cy="246221"/>
          </a:xfrm>
          <a:prstGeom prst="rect">
            <a:avLst/>
          </a:prstGeom>
          <a:solidFill>
            <a:srgbClr val="F3FB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dirty="0">
                <a:ln>
                  <a:noFill/>
                </a:ln>
                <a:effectLst/>
                <a:uFillTx/>
                <a:latin typeface="Helvetica Neue Light"/>
                <a:sym typeface="Helvetica Neue Medium"/>
              </a:rPr>
              <a:t>Máximo nivel de impuesto a PIB</a:t>
            </a:r>
            <a:endParaRPr kumimoji="0" lang="es-CL" sz="1600" b="1" i="0" u="none" strike="noStrike" cap="none" spc="0" normalizeH="0" baseline="0" dirty="0">
              <a:ln>
                <a:noFill/>
              </a:ln>
              <a:effectLst/>
              <a:uFillTx/>
              <a:latin typeface="Helvetica Neue Light"/>
              <a:sym typeface="Helvetica Neue Medium"/>
            </a:endParaRPr>
          </a:p>
        </p:txBody>
      </p:sp>
      <p:sp>
        <p:nvSpPr>
          <p:cNvPr id="28" name="Rectángulo 27">
            <a:extLst>
              <a:ext uri="{FF2B5EF4-FFF2-40B4-BE49-F238E27FC236}">
                <a16:creationId xmlns:a16="http://schemas.microsoft.com/office/drawing/2014/main" id="{E9E7C1C2-3A08-8D51-D37E-1DF278E5A3DA}"/>
              </a:ext>
            </a:extLst>
          </p:cNvPr>
          <p:cNvSpPr/>
          <p:nvPr/>
        </p:nvSpPr>
        <p:spPr>
          <a:xfrm>
            <a:off x="7924094" y="2096326"/>
            <a:ext cx="2552700" cy="246221"/>
          </a:xfrm>
          <a:prstGeom prst="rect">
            <a:avLst/>
          </a:prstGeom>
          <a:solidFill>
            <a:srgbClr val="F3FB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dirty="0">
                <a:ln>
                  <a:noFill/>
                </a:ln>
                <a:effectLst/>
                <a:uFillTx/>
                <a:latin typeface="Helvetica Neue Light"/>
                <a:sym typeface="Helvetica Neue Medium"/>
              </a:rPr>
              <a:t>Todos los años (1965-2019)</a:t>
            </a:r>
            <a:endParaRPr kumimoji="0" lang="es-CL" sz="1600" b="1" i="0" u="none" strike="noStrike" cap="none" spc="0" normalizeH="0" baseline="0" dirty="0">
              <a:ln>
                <a:noFill/>
              </a:ln>
              <a:effectLst/>
              <a:uFillTx/>
              <a:latin typeface="Helvetica Neue Light"/>
              <a:sym typeface="Helvetica Neue Medium"/>
            </a:endParaRPr>
          </a:p>
        </p:txBody>
      </p:sp>
      <p:sp>
        <p:nvSpPr>
          <p:cNvPr id="29" name="Rectángulo 28">
            <a:extLst>
              <a:ext uri="{FF2B5EF4-FFF2-40B4-BE49-F238E27FC236}">
                <a16:creationId xmlns:a16="http://schemas.microsoft.com/office/drawing/2014/main" id="{AC2A04EC-0721-98E7-0F2A-BD9A86591A35}"/>
              </a:ext>
            </a:extLst>
          </p:cNvPr>
          <p:cNvSpPr/>
          <p:nvPr/>
        </p:nvSpPr>
        <p:spPr>
          <a:xfrm>
            <a:off x="5081208" y="3826229"/>
            <a:ext cx="738659" cy="492443"/>
          </a:xfrm>
          <a:prstGeom prst="rect">
            <a:avLst/>
          </a:prstGeom>
          <a:solidFill>
            <a:srgbClr val="F3FB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b="1" dirty="0">
                <a:solidFill>
                  <a:srgbClr val="4B7430"/>
                </a:solidFill>
                <a:latin typeface="Helvetica Neue Light"/>
                <a:sym typeface="Helvetica Neue Medium"/>
              </a:rPr>
              <a:t>OCDE </a:t>
            </a:r>
          </a:p>
          <a:p>
            <a:pPr marL="0" marR="0" indent="0" algn="ctr" defTabSz="825500" rtl="0" fontAlgn="auto" latinLnBrk="0" hangingPunct="0">
              <a:lnSpc>
                <a:spcPct val="100000"/>
              </a:lnSpc>
              <a:spcBef>
                <a:spcPts val="0"/>
              </a:spcBef>
              <a:spcAft>
                <a:spcPts val="0"/>
              </a:spcAft>
              <a:buClrTx/>
              <a:buSzTx/>
              <a:buFontTx/>
              <a:buNone/>
              <a:tabLst/>
            </a:pPr>
            <a:r>
              <a:rPr lang="es-ES" sz="1600" b="1" dirty="0">
                <a:solidFill>
                  <a:srgbClr val="4B7430"/>
                </a:solidFill>
                <a:latin typeface="Helvetica Neue Light"/>
                <a:sym typeface="Helvetica Neue Medium"/>
              </a:rPr>
              <a:t>(2019)</a:t>
            </a:r>
            <a:endParaRPr kumimoji="0" lang="es-CL" sz="1600" b="1" i="0" u="none" strike="noStrike" cap="none" spc="0" normalizeH="0" baseline="0" dirty="0">
              <a:ln>
                <a:noFill/>
              </a:ln>
              <a:solidFill>
                <a:srgbClr val="4B7430"/>
              </a:solidFill>
              <a:effectLst/>
              <a:uFillTx/>
              <a:latin typeface="Helvetica Neue Light"/>
              <a:sym typeface="Helvetica Neue Medium"/>
            </a:endParaRPr>
          </a:p>
        </p:txBody>
      </p:sp>
      <p:sp>
        <p:nvSpPr>
          <p:cNvPr id="30" name="Rectángulo 29">
            <a:extLst>
              <a:ext uri="{FF2B5EF4-FFF2-40B4-BE49-F238E27FC236}">
                <a16:creationId xmlns:a16="http://schemas.microsoft.com/office/drawing/2014/main" id="{7FFA9861-64E8-FE1E-5F42-C2C1D1881C42}"/>
              </a:ext>
            </a:extLst>
          </p:cNvPr>
          <p:cNvSpPr/>
          <p:nvPr/>
        </p:nvSpPr>
        <p:spPr>
          <a:xfrm>
            <a:off x="1619436" y="2470759"/>
            <a:ext cx="651079" cy="492443"/>
          </a:xfrm>
          <a:prstGeom prst="rect">
            <a:avLst/>
          </a:prstGeom>
          <a:solidFill>
            <a:srgbClr val="F3FB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b="1" dirty="0">
                <a:solidFill>
                  <a:srgbClr val="4B7430"/>
                </a:solidFill>
                <a:latin typeface="Helvetica Neue Light"/>
                <a:sym typeface="Helvetica Neue Medium"/>
              </a:rPr>
              <a:t>OCDE </a:t>
            </a:r>
          </a:p>
          <a:p>
            <a:pPr marL="0" marR="0" indent="0" algn="ctr" defTabSz="825500" rtl="0" fontAlgn="auto" latinLnBrk="0" hangingPunct="0">
              <a:lnSpc>
                <a:spcPct val="100000"/>
              </a:lnSpc>
              <a:spcBef>
                <a:spcPts val="0"/>
              </a:spcBef>
              <a:spcAft>
                <a:spcPts val="0"/>
              </a:spcAft>
              <a:buClrTx/>
              <a:buSzTx/>
              <a:buFontTx/>
              <a:buNone/>
              <a:tabLst/>
            </a:pPr>
            <a:r>
              <a:rPr lang="es-ES" sz="1600" b="1" dirty="0">
                <a:solidFill>
                  <a:srgbClr val="4B7430"/>
                </a:solidFill>
                <a:latin typeface="Helvetica Neue Light"/>
                <a:sym typeface="Helvetica Neue Medium"/>
              </a:rPr>
              <a:t>(2019)</a:t>
            </a:r>
            <a:endParaRPr kumimoji="0" lang="es-CL" sz="1600" b="1" i="0" u="none" strike="noStrike" cap="none" spc="0" normalizeH="0" baseline="0" dirty="0">
              <a:ln>
                <a:noFill/>
              </a:ln>
              <a:solidFill>
                <a:srgbClr val="4B7430"/>
              </a:solidFill>
              <a:effectLst/>
              <a:uFillTx/>
              <a:latin typeface="Helvetica Neue Light"/>
              <a:sym typeface="Helvetica Neue Medium"/>
            </a:endParaRPr>
          </a:p>
        </p:txBody>
      </p:sp>
      <p:sp>
        <p:nvSpPr>
          <p:cNvPr id="31" name="Rectángulo 30">
            <a:extLst>
              <a:ext uri="{FF2B5EF4-FFF2-40B4-BE49-F238E27FC236}">
                <a16:creationId xmlns:a16="http://schemas.microsoft.com/office/drawing/2014/main" id="{ACAE1A44-0AB2-528D-BDB7-DA0004E20838}"/>
              </a:ext>
            </a:extLst>
          </p:cNvPr>
          <p:cNvSpPr/>
          <p:nvPr/>
        </p:nvSpPr>
        <p:spPr>
          <a:xfrm>
            <a:off x="3373153" y="3651906"/>
            <a:ext cx="651079" cy="492443"/>
          </a:xfrm>
          <a:prstGeom prst="rect">
            <a:avLst/>
          </a:prstGeom>
          <a:solidFill>
            <a:srgbClr val="F3FB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b="1" dirty="0">
                <a:latin typeface="Helvetica Neue Light"/>
                <a:sym typeface="Helvetica Neue Medium"/>
              </a:rPr>
              <a:t>Chile</a:t>
            </a:r>
          </a:p>
          <a:p>
            <a:pPr marL="0" marR="0" indent="0" algn="ctr" defTabSz="8255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dirty="0">
                <a:ln>
                  <a:noFill/>
                </a:ln>
                <a:effectLst/>
                <a:uFillTx/>
                <a:latin typeface="Helvetica Neue Light"/>
                <a:sym typeface="Helvetica Neue Medium"/>
              </a:rPr>
              <a:t>(2019)</a:t>
            </a:r>
            <a:endParaRPr kumimoji="0" lang="es-CL" sz="1600" b="1" i="0" u="none" strike="noStrike" cap="none" spc="0" normalizeH="0" baseline="0" dirty="0">
              <a:ln>
                <a:noFill/>
              </a:ln>
              <a:effectLst/>
              <a:uFillTx/>
              <a:latin typeface="Helvetica Neue Light"/>
              <a:sym typeface="Helvetica Neue Medium"/>
            </a:endParaRPr>
          </a:p>
        </p:txBody>
      </p:sp>
      <p:sp>
        <p:nvSpPr>
          <p:cNvPr id="32" name="Rectángulo 31">
            <a:extLst>
              <a:ext uri="{FF2B5EF4-FFF2-40B4-BE49-F238E27FC236}">
                <a16:creationId xmlns:a16="http://schemas.microsoft.com/office/drawing/2014/main" id="{44D92C02-B08F-84A0-C5B6-BF8FF1ACCAB3}"/>
              </a:ext>
            </a:extLst>
          </p:cNvPr>
          <p:cNvSpPr/>
          <p:nvPr/>
        </p:nvSpPr>
        <p:spPr>
          <a:xfrm>
            <a:off x="1598206" y="3642246"/>
            <a:ext cx="554443" cy="492443"/>
          </a:xfrm>
          <a:prstGeom prst="rect">
            <a:avLst/>
          </a:prstGeom>
          <a:solidFill>
            <a:srgbClr val="F3FB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600" b="1" dirty="0">
                <a:latin typeface="Helvetica Neue Light"/>
                <a:sym typeface="Helvetica Neue Medium"/>
              </a:rPr>
              <a:t>Chile</a:t>
            </a:r>
            <a:endParaRPr lang="es-ES" sz="1200" b="1" dirty="0">
              <a:latin typeface="Helvetica Neue Light"/>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s-ES" sz="1200" b="1" i="0" u="none" strike="noStrike" cap="none" spc="0" normalizeH="0" baseline="0" dirty="0">
                <a:ln>
                  <a:noFill/>
                </a:ln>
                <a:effectLst/>
                <a:uFillTx/>
                <a:latin typeface="Helvetica Neue Light"/>
                <a:sym typeface="Helvetica Neue Medium"/>
              </a:rPr>
              <a:t>(</a:t>
            </a:r>
            <a:r>
              <a:rPr kumimoji="0" lang="es-ES" sz="1600" b="1" i="0" u="none" strike="noStrike" cap="none" spc="0" normalizeH="0" baseline="0" dirty="0">
                <a:ln>
                  <a:noFill/>
                </a:ln>
                <a:effectLst/>
                <a:uFillTx/>
                <a:latin typeface="Helvetica Neue Light"/>
                <a:sym typeface="Helvetica Neue Medium"/>
              </a:rPr>
              <a:t>1990</a:t>
            </a:r>
            <a:r>
              <a:rPr kumimoji="0" lang="es-ES" sz="1200" b="1" i="0" u="none" strike="noStrike" cap="none" spc="0" normalizeH="0" baseline="0" dirty="0">
                <a:ln>
                  <a:noFill/>
                </a:ln>
                <a:effectLst/>
                <a:uFillTx/>
                <a:latin typeface="Helvetica Neue Light"/>
                <a:sym typeface="Helvetica Neue Medium"/>
              </a:rPr>
              <a:t>)</a:t>
            </a:r>
            <a:endParaRPr kumimoji="0" lang="es-CL" sz="1200" b="1" i="0" u="none" strike="noStrike" cap="none" spc="0" normalizeH="0" baseline="0" dirty="0">
              <a:ln>
                <a:noFill/>
              </a:ln>
              <a:effectLst/>
              <a:uFillTx/>
              <a:latin typeface="Helvetica Neue Light"/>
              <a:sym typeface="Helvetica Neue Medium"/>
            </a:endParaRPr>
          </a:p>
        </p:txBody>
      </p:sp>
      <p:sp>
        <p:nvSpPr>
          <p:cNvPr id="33" name="Rectángulo 32">
            <a:extLst>
              <a:ext uri="{FF2B5EF4-FFF2-40B4-BE49-F238E27FC236}">
                <a16:creationId xmlns:a16="http://schemas.microsoft.com/office/drawing/2014/main" id="{AA1CC497-AE93-4739-7124-190658889EF2}"/>
              </a:ext>
            </a:extLst>
          </p:cNvPr>
          <p:cNvSpPr/>
          <p:nvPr/>
        </p:nvSpPr>
        <p:spPr>
          <a:xfrm>
            <a:off x="8020182" y="2947590"/>
            <a:ext cx="2552700" cy="246221"/>
          </a:xfrm>
          <a:prstGeom prst="rect">
            <a:avLst/>
          </a:prstGeom>
          <a:solidFill>
            <a:srgbClr val="F3FB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1600" b="1" i="0" u="none" strike="noStrike" cap="none" spc="0" normalizeH="0" baseline="0" dirty="0">
                <a:ln>
                  <a:noFill/>
                </a:ln>
                <a:solidFill>
                  <a:srgbClr val="003B5C"/>
                </a:solidFill>
                <a:effectLst/>
                <a:uFillTx/>
                <a:latin typeface="Helvetica Neue Light"/>
                <a:sym typeface="Helvetica Neue Medium"/>
              </a:rPr>
              <a:t>Último año (2019)</a:t>
            </a:r>
            <a:endParaRPr kumimoji="0" lang="es-CL" sz="1600" b="1" i="0" u="none" strike="noStrike" cap="none" spc="0" normalizeH="0" baseline="0" dirty="0">
              <a:ln>
                <a:noFill/>
              </a:ln>
              <a:solidFill>
                <a:srgbClr val="003B5C"/>
              </a:solidFill>
              <a:effectLst/>
              <a:uFillTx/>
              <a:latin typeface="Helvetica Neue Light"/>
              <a:sym typeface="Helvetica Neue Medium"/>
            </a:endParaRPr>
          </a:p>
        </p:txBody>
      </p:sp>
      <p:sp>
        <p:nvSpPr>
          <p:cNvPr id="34" name="CuadroTexto 33">
            <a:extLst>
              <a:ext uri="{FF2B5EF4-FFF2-40B4-BE49-F238E27FC236}">
                <a16:creationId xmlns:a16="http://schemas.microsoft.com/office/drawing/2014/main" id="{84FAEB82-29F6-E826-0726-047BDC7C8082}"/>
              </a:ext>
            </a:extLst>
          </p:cNvPr>
          <p:cNvSpPr txBox="1"/>
          <p:nvPr/>
        </p:nvSpPr>
        <p:spPr>
          <a:xfrm>
            <a:off x="879227" y="899431"/>
            <a:ext cx="410369"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000" i="0" u="none" strike="noStrike" cap="none" spc="0" normalizeH="0" baseline="0" dirty="0">
                <a:ln>
                  <a:noFill/>
                </a:ln>
                <a:solidFill>
                  <a:srgbClr val="000000"/>
                </a:solidFill>
                <a:effectLst/>
                <a:uFillTx/>
                <a:latin typeface="Helvetica Neue"/>
                <a:ea typeface="Helvetica Neue"/>
                <a:cs typeface="Helvetica Neue"/>
                <a:sym typeface="Helvetica Neue"/>
              </a:rPr>
              <a:t>Carga tributaria (% del PIB)</a:t>
            </a:r>
            <a:endParaRPr kumimoji="0" lang="es-CL" sz="2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205489635"/>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Forma&#10;&#10;Descripción generada automáticamente">
            <a:extLst>
              <a:ext uri="{FF2B5EF4-FFF2-40B4-BE49-F238E27FC236}">
                <a16:creationId xmlns:a16="http://schemas.microsoft.com/office/drawing/2014/main" id="{9E54E136-8219-76CC-0666-5A4CBC1CCB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 y="0"/>
            <a:ext cx="12200792" cy="6858000"/>
          </a:xfrm>
          <a:prstGeom prst="rect">
            <a:avLst/>
          </a:prstGeom>
        </p:spPr>
      </p:pic>
      <p:sp>
        <p:nvSpPr>
          <p:cNvPr id="2" name="Título 1">
            <a:extLst>
              <a:ext uri="{FF2B5EF4-FFF2-40B4-BE49-F238E27FC236}">
                <a16:creationId xmlns:a16="http://schemas.microsoft.com/office/drawing/2014/main" id="{DD73E220-54F5-E258-B89A-EF4C1DCD651C}"/>
              </a:ext>
            </a:extLst>
          </p:cNvPr>
          <p:cNvSpPr>
            <a:spLocks noGrp="1"/>
          </p:cNvSpPr>
          <p:nvPr>
            <p:ph type="title"/>
          </p:nvPr>
        </p:nvSpPr>
        <p:spPr>
          <a:xfrm>
            <a:off x="699877" y="355600"/>
            <a:ext cx="10414000" cy="793750"/>
          </a:xfrm>
          <a:noFill/>
          <a:ln w="12700">
            <a:miter lim="400000"/>
          </a:ln>
        </p:spPr>
        <p:txBody>
          <a:bodyPr wrap="square" lIns="25400" tIns="25400" rIns="25400" bIns="25400">
            <a:spAutoFit/>
          </a:bodyPr>
          <a:lstStyle/>
          <a:p>
            <a:pPr hangingPunct="0"/>
            <a:r>
              <a:rPr lang="es-ES" sz="3400" b="1" dirty="0">
                <a:solidFill>
                  <a:srgbClr val="103C67"/>
                </a:solidFill>
                <a:latin typeface="Helvetica Neue Light"/>
              </a:rPr>
              <a:t>Plan de Trabajo</a:t>
            </a:r>
            <a:endParaRPr lang="en-US" sz="3400" b="1" dirty="0">
              <a:solidFill>
                <a:srgbClr val="103C67"/>
              </a:solidFill>
              <a:latin typeface="Helvetica Neue Light"/>
            </a:endParaRPr>
          </a:p>
        </p:txBody>
      </p:sp>
      <p:sp>
        <p:nvSpPr>
          <p:cNvPr id="4" name="Marcador de número de diapositiva 3">
            <a:extLst>
              <a:ext uri="{FF2B5EF4-FFF2-40B4-BE49-F238E27FC236}">
                <a16:creationId xmlns:a16="http://schemas.microsoft.com/office/drawing/2014/main" id="{457EF693-EBF3-6A55-7157-DD135890F6C5}"/>
              </a:ext>
            </a:extLst>
          </p:cNvPr>
          <p:cNvSpPr>
            <a:spLocks noGrp="1"/>
          </p:cNvSpPr>
          <p:nvPr>
            <p:ph type="sldNum" sz="quarter" idx="2"/>
          </p:nvPr>
        </p:nvSpPr>
        <p:spPr/>
        <p:txBody>
          <a:bodyPr/>
          <a:lstStyle/>
          <a:p>
            <a:pPr algn="ctr" defTabSz="412750" hangingPunct="0"/>
            <a:fld id="{86CB4B4D-7CA3-9044-876B-883B54F8677D}" type="slidenum">
              <a:rPr lang="es-CL" kern="0" smtClean="0">
                <a:solidFill>
                  <a:srgbClr val="000000"/>
                </a:solidFill>
              </a:rPr>
              <a:pPr algn="ctr" defTabSz="412750" hangingPunct="0"/>
              <a:t>70</a:t>
            </a:fld>
            <a:endParaRPr lang="es-CL" kern="0" dirty="0">
              <a:solidFill>
                <a:srgbClr val="000000"/>
              </a:solidFill>
            </a:endParaRPr>
          </a:p>
        </p:txBody>
      </p:sp>
      <p:graphicFrame>
        <p:nvGraphicFramePr>
          <p:cNvPr id="5" name="Tabla 5">
            <a:extLst>
              <a:ext uri="{FF2B5EF4-FFF2-40B4-BE49-F238E27FC236}">
                <a16:creationId xmlns:a16="http://schemas.microsoft.com/office/drawing/2014/main" id="{67840832-C184-FDE1-85C4-FA17FD3654DF}"/>
              </a:ext>
            </a:extLst>
          </p:cNvPr>
          <p:cNvGraphicFramePr>
            <a:graphicFrameLocks noGrp="1"/>
          </p:cNvGraphicFramePr>
          <p:nvPr>
            <p:extLst>
              <p:ext uri="{D42A27DB-BD31-4B8C-83A1-F6EECF244321}">
                <p14:modId xmlns:p14="http://schemas.microsoft.com/office/powerpoint/2010/main" val="2829388750"/>
              </p:ext>
            </p:extLst>
          </p:nvPr>
        </p:nvGraphicFramePr>
        <p:xfrm>
          <a:off x="885826" y="1295017"/>
          <a:ext cx="10414000" cy="4433061"/>
        </p:xfrm>
        <a:graphic>
          <a:graphicData uri="http://schemas.openxmlformats.org/drawingml/2006/table">
            <a:tbl>
              <a:tblPr firstRow="1" bandRow="1">
                <a:tableStyleId>{5C22544A-7EE6-4342-B048-85BDC9FD1C3A}</a:tableStyleId>
              </a:tblPr>
              <a:tblGrid>
                <a:gridCol w="5124556">
                  <a:extLst>
                    <a:ext uri="{9D8B030D-6E8A-4147-A177-3AD203B41FA5}">
                      <a16:colId xmlns:a16="http://schemas.microsoft.com/office/drawing/2014/main" val="3666346731"/>
                    </a:ext>
                  </a:extLst>
                </a:gridCol>
                <a:gridCol w="5289444">
                  <a:extLst>
                    <a:ext uri="{9D8B030D-6E8A-4147-A177-3AD203B41FA5}">
                      <a16:colId xmlns:a16="http://schemas.microsoft.com/office/drawing/2014/main" val="3941589097"/>
                    </a:ext>
                  </a:extLst>
                </a:gridCol>
              </a:tblGrid>
              <a:tr h="410887">
                <a:tc>
                  <a:txBody>
                    <a:bodyPr/>
                    <a:lstStyle/>
                    <a:p>
                      <a:r>
                        <a:rPr lang="es-ES" sz="1800" dirty="0">
                          <a:latin typeface="Helvetica Neue" panose="02000503000000020004"/>
                        </a:rPr>
                        <a:t>Iniciativa</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s-ES" sz="1800" dirty="0">
                          <a:latin typeface="Helvetica Neue" panose="02000503000000020004"/>
                        </a:rPr>
                        <a:t>Forma y fecha de presentación</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586181411"/>
                  </a:ext>
                </a:extLst>
              </a:tr>
              <a:tr h="410887">
                <a:tc>
                  <a:txBody>
                    <a:bodyPr/>
                    <a:lstStyle/>
                    <a:p>
                      <a:pPr algn="l"/>
                      <a:r>
                        <a:rPr lang="es-ES" sz="1800" dirty="0">
                          <a:latin typeface="Helvetica Neue" panose="02000503000000020004"/>
                        </a:rPr>
                        <a:t>Reforma de la Ley de Impuesto a la Renta, racionalización de exenciones, reducción de evasión y elusión</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s-ES" sz="1800" dirty="0">
                          <a:latin typeface="Helvetica Neue" panose="02000503000000020004"/>
                        </a:rPr>
                        <a:t>Proyecto ingresa esta semana por la CDD</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6557306"/>
                  </a:ext>
                </a:extLst>
              </a:tr>
              <a:tr h="410887">
                <a:tc>
                  <a:txBody>
                    <a:bodyPr/>
                    <a:lstStyle/>
                    <a:p>
                      <a:pPr algn="l"/>
                      <a:r>
                        <a:rPr lang="es-ES" sz="1800" dirty="0">
                          <a:latin typeface="Helvetica Neue" panose="02000503000000020004"/>
                        </a:rPr>
                        <a:t>Royalty Minero</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800" dirty="0">
                          <a:latin typeface="Helvetica Neue" panose="02000503000000020004"/>
                        </a:rPr>
                        <a:t>Indicaciones a proyecto de ley en Senado, esta semana (sujeto a acuerdo de la Sala)</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6777807"/>
                  </a:ext>
                </a:extLst>
              </a:tr>
              <a:tr h="410887">
                <a:tc>
                  <a:txBody>
                    <a:bodyPr/>
                    <a:lstStyle/>
                    <a:p>
                      <a:pPr algn="l"/>
                      <a:r>
                        <a:rPr lang="es-ES" sz="1800" dirty="0">
                          <a:latin typeface="Helvetica Neue" panose="02000503000000020004"/>
                        </a:rPr>
                        <a:t>Régimen procesal penal tributario</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800" dirty="0">
                          <a:latin typeface="Helvetica Neue" panose="02000503000000020004"/>
                        </a:rPr>
                        <a:t>Tercer trimestre 2022</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9784892"/>
                  </a:ext>
                </a:extLst>
              </a:tr>
              <a:tr h="410887">
                <a:tc>
                  <a:txBody>
                    <a:bodyPr/>
                    <a:lstStyle/>
                    <a:p>
                      <a:pPr algn="l"/>
                      <a:r>
                        <a:rPr lang="es-ES" sz="1800" dirty="0">
                          <a:latin typeface="Helvetica Neue" panose="02000503000000020004"/>
                        </a:rPr>
                        <a:t>Proyecto impuestos correctivos</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800" dirty="0">
                          <a:latin typeface="Helvetica Neue" panose="02000503000000020004"/>
                        </a:rPr>
                        <a:t>Proyecto ingresa CDD 4° trimestre 2022</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4005049"/>
                  </a:ext>
                </a:extLst>
              </a:tr>
              <a:tr h="0">
                <a:tc>
                  <a:txBody>
                    <a:bodyPr/>
                    <a:lstStyle/>
                    <a:p>
                      <a:pPr algn="l"/>
                      <a:r>
                        <a:rPr lang="es-ES" sz="1800" dirty="0">
                          <a:latin typeface="Helvetica Neue" panose="02000503000000020004"/>
                        </a:rPr>
                        <a:t>Proyecto Ley de Rentas Regionales</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800" dirty="0">
                          <a:latin typeface="Helvetica Neue" panose="02000503000000020004"/>
                        </a:rPr>
                        <a:t>Proyecto ingresa CDD 4° trimestre 2022</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8581164"/>
                  </a:ext>
                </a:extLst>
              </a:tr>
              <a:tr h="316992">
                <a:tc>
                  <a:txBody>
                    <a:bodyPr/>
                    <a:lstStyle/>
                    <a:p>
                      <a:pPr algn="l"/>
                      <a:r>
                        <a:rPr lang="es-ES" sz="1800" dirty="0">
                          <a:latin typeface="Helvetica Neue" panose="02000503000000020004"/>
                        </a:rPr>
                        <a:t>Sostenibilidad y responsabilidad </a:t>
                      </a:r>
                      <a:r>
                        <a:rPr lang="es-ES" sz="1800" dirty="0" err="1">
                          <a:latin typeface="Helvetica Neue" panose="02000503000000020004"/>
                        </a:rPr>
                        <a:t>macrofiscal</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800" dirty="0">
                          <a:latin typeface="Helvetica Neue" panose="02000503000000020004"/>
                        </a:rPr>
                        <a:t>Indicaciones a proyecto de reforma Ley de Responsabilidad Fiscal, agosto 2022</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3248449"/>
                  </a:ext>
                </a:extLst>
              </a:tr>
              <a:tr h="237744">
                <a:tc>
                  <a:txBody>
                    <a:bodyPr/>
                    <a:lstStyle/>
                    <a:p>
                      <a:pPr algn="l"/>
                      <a:r>
                        <a:rPr lang="es-ES" sz="1800" dirty="0">
                          <a:latin typeface="Helvetica Neue" panose="02000503000000020004"/>
                        </a:rPr>
                        <a:t>Estructura programática del Presupuesto</a:t>
                      </a:r>
                      <a:endParaRPr lang="en-US" sz="1800" dirty="0">
                        <a:latin typeface="Helvetica Neue" panose="02000503000000020004"/>
                      </a:endParaRPr>
                    </a:p>
                  </a:txBody>
                  <a:tcP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1800" dirty="0">
                          <a:latin typeface="Helvetica Neue" panose="02000503000000020004"/>
                        </a:rPr>
                        <a:t>Leyes de Presupuesto, comenzando con LP 2023, septiembre 2022</a:t>
                      </a:r>
                      <a:endParaRPr lang="en-US" sz="1800" dirty="0">
                        <a:latin typeface="Helvetica Neue" panose="02000503000000020004"/>
                      </a:endParaRPr>
                    </a:p>
                  </a:txBody>
                  <a:tcP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563743"/>
                  </a:ext>
                </a:extLst>
              </a:tr>
            </a:tbl>
          </a:graphicData>
        </a:graphic>
      </p:graphicFrame>
    </p:spTree>
    <p:extLst>
      <p:ext uri="{BB962C8B-B14F-4D97-AF65-F5344CB8AC3E}">
        <p14:creationId xmlns:p14="http://schemas.microsoft.com/office/powerpoint/2010/main" val="101343484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Ministerio de Hacienda"/>
          <p:cNvSpPr txBox="1"/>
          <p:nvPr/>
        </p:nvSpPr>
        <p:spPr>
          <a:xfrm>
            <a:off x="7768206" y="4904268"/>
            <a:ext cx="3930783"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kumimoji="0" lang="es-CL" sz="2500" b="0" i="0" u="none" strike="noStrike" kern="0" cap="none" spc="0" normalizeH="0" baseline="0" dirty="0">
                <a:ln>
                  <a:noFill/>
                </a:ln>
                <a:solidFill>
                  <a:srgbClr val="2C2F33"/>
                </a:solidFill>
                <a:effectLst/>
                <a:uLnTx/>
                <a:uFillTx/>
                <a:latin typeface="Helvetica Neue Light"/>
                <a:sym typeface="Helvetica Neue Light"/>
              </a:rPr>
              <a:t>28 de junio de 2022</a:t>
            </a:r>
            <a:endParaRPr kumimoji="0" lang="es-CL" sz="2500" b="0" i="0" u="none" strike="noStrike" kern="0" cap="none" spc="0" normalizeH="0" baseline="0" noProof="0" dirty="0">
              <a:ln>
                <a:noFill/>
              </a:ln>
              <a:solidFill>
                <a:srgbClr val="2C2F33"/>
              </a:solidFill>
              <a:effectLst/>
              <a:uLnTx/>
              <a:uFillTx/>
              <a:latin typeface="Helvetica Neue Light"/>
              <a:sym typeface="Helvetica Neue Light"/>
            </a:endParaRPr>
          </a:p>
        </p:txBody>
      </p:sp>
      <p:sp>
        <p:nvSpPr>
          <p:cNvPr id="122" name="Reforma Constitucional que modifica…"/>
          <p:cNvSpPr txBox="1"/>
          <p:nvPr/>
        </p:nvSpPr>
        <p:spPr>
          <a:xfrm>
            <a:off x="349623" y="2664688"/>
            <a:ext cx="11492753" cy="152862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800" b="1" kern="0" dirty="0">
                <a:sym typeface="Helvetica Neue Light"/>
              </a:rPr>
              <a:t>Un nuevo pacto fiscal moderno, justo, y eficiente</a:t>
            </a:r>
          </a:p>
        </p:txBody>
      </p:sp>
      <p:pic>
        <p:nvPicPr>
          <p:cNvPr id="3" name="Imagen 2" descr="Diagrama&#10;&#10;Descripción generada automáticamente">
            <a:extLst>
              <a:ext uri="{FF2B5EF4-FFF2-40B4-BE49-F238E27FC236}">
                <a16:creationId xmlns:a16="http://schemas.microsoft.com/office/drawing/2014/main" id="{20A5E351-3228-09A8-D5A0-2F11CA517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Tree>
    <p:extLst>
      <p:ext uri="{BB962C8B-B14F-4D97-AF65-F5344CB8AC3E}">
        <p14:creationId xmlns:p14="http://schemas.microsoft.com/office/powerpoint/2010/main" val="25816781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57395"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350874" y="315411"/>
            <a:ext cx="11206717" cy="1036181"/>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103C67"/>
                </a:solidFill>
                <a:effectLst/>
                <a:uLnTx/>
                <a:uFillTx/>
                <a:latin typeface="Helvetica Neue Light"/>
              </a:rPr>
              <a:t>Medida mas rigurosamente, la brecha respecto a los países de la OCDE es de casi 8 puntos del PIB</a:t>
            </a:r>
          </a:p>
        </p:txBody>
      </p:sp>
      <p:graphicFrame>
        <p:nvGraphicFramePr>
          <p:cNvPr id="7" name="Gráfico 6">
            <a:extLst>
              <a:ext uri="{FF2B5EF4-FFF2-40B4-BE49-F238E27FC236}">
                <a16:creationId xmlns:a16="http://schemas.microsoft.com/office/drawing/2014/main" id="{8E28440A-53AF-E830-5CF1-EC0812F622EE}"/>
              </a:ext>
            </a:extLst>
          </p:cNvPr>
          <p:cNvGraphicFramePr>
            <a:graphicFrameLocks/>
          </p:cNvGraphicFramePr>
          <p:nvPr/>
        </p:nvGraphicFramePr>
        <p:xfrm>
          <a:off x="1655811" y="2721685"/>
          <a:ext cx="9189469" cy="3295567"/>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10">
            <a:extLst>
              <a:ext uri="{FF2B5EF4-FFF2-40B4-BE49-F238E27FC236}">
                <a16:creationId xmlns:a16="http://schemas.microsoft.com/office/drawing/2014/main" id="{445281D9-3765-7E7F-552C-DDB0327CF3CD}"/>
              </a:ext>
            </a:extLst>
          </p:cNvPr>
          <p:cNvSpPr txBox="1"/>
          <p:nvPr/>
        </p:nvSpPr>
        <p:spPr>
          <a:xfrm>
            <a:off x="9368251" y="6017253"/>
            <a:ext cx="1477029"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OCDE</a:t>
            </a:r>
          </a:p>
        </p:txBody>
      </p:sp>
      <p:sp>
        <p:nvSpPr>
          <p:cNvPr id="3" name="CuadroTexto 2">
            <a:extLst>
              <a:ext uri="{FF2B5EF4-FFF2-40B4-BE49-F238E27FC236}">
                <a16:creationId xmlns:a16="http://schemas.microsoft.com/office/drawing/2014/main" id="{1418F09A-5857-CB69-4B04-DD51C446A47B}"/>
              </a:ext>
            </a:extLst>
          </p:cNvPr>
          <p:cNvSpPr txBox="1"/>
          <p:nvPr/>
        </p:nvSpPr>
        <p:spPr>
          <a:xfrm>
            <a:off x="1929684" y="1786345"/>
            <a:ext cx="8641724"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dirty="0">
                <a:ln>
                  <a:noFill/>
                </a:ln>
                <a:solidFill>
                  <a:srgbClr val="000000"/>
                </a:solidFill>
                <a:effectLst/>
                <a:uFillTx/>
                <a:latin typeface="Helvetica Neue"/>
                <a:ea typeface="Helvetica Neue"/>
                <a:cs typeface="Helvetica Neue"/>
                <a:sym typeface="Helvetica Neue"/>
              </a:rPr>
              <a:t>Carga total </a:t>
            </a:r>
            <a:r>
              <a:rPr kumimoji="0" lang="en-US" sz="2600" i="0" u="none" strike="noStrike" cap="none" spc="0" normalizeH="0" baseline="0" dirty="0" err="1">
                <a:ln>
                  <a:noFill/>
                </a:ln>
                <a:solidFill>
                  <a:srgbClr val="000000"/>
                </a:solidFill>
                <a:effectLst/>
                <a:uFillTx/>
                <a:latin typeface="Helvetica Neue"/>
                <a:ea typeface="Helvetica Neue"/>
                <a:cs typeface="Helvetica Neue"/>
                <a:sym typeface="Helvetica Neue"/>
              </a:rPr>
              <a:t>obligatoria</a:t>
            </a:r>
            <a:r>
              <a:rPr kumimoji="0" lang="en-US" sz="260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sz="2600" i="0" u="none" strike="noStrike" cap="none" spc="0" normalizeH="0" baseline="0" dirty="0" err="1">
                <a:ln>
                  <a:noFill/>
                </a:ln>
                <a:solidFill>
                  <a:srgbClr val="000000"/>
                </a:solidFill>
                <a:effectLst/>
                <a:uFillTx/>
                <a:latin typeface="Helvetica Neue"/>
                <a:ea typeface="Helvetica Neue"/>
                <a:cs typeface="Helvetica Neue"/>
                <a:sym typeface="Helvetica Neue"/>
              </a:rPr>
              <a:t>países</a:t>
            </a:r>
            <a:r>
              <a:rPr kumimoji="0" lang="en-US" sz="2600" i="0" u="none" strike="noStrike" cap="none" spc="0" normalizeH="0" baseline="0" dirty="0">
                <a:ln>
                  <a:noFill/>
                </a:ln>
                <a:solidFill>
                  <a:srgbClr val="000000"/>
                </a:solidFill>
                <a:effectLst/>
                <a:uFillTx/>
                <a:latin typeface="Helvetica Neue"/>
                <a:ea typeface="Helvetica Neue"/>
                <a:cs typeface="Helvetica Neue"/>
                <a:sym typeface="Helvetica Neue"/>
              </a:rPr>
              <a:t> OCDE</a:t>
            </a:r>
            <a:br>
              <a:rPr kumimoji="0" lang="en-US" sz="2600" i="0" u="none" strike="noStrike" cap="none" spc="0" normalizeH="0" baseline="0" dirty="0">
                <a:ln>
                  <a:noFill/>
                </a:ln>
                <a:solidFill>
                  <a:srgbClr val="000000"/>
                </a:solidFill>
                <a:effectLst/>
                <a:uFillTx/>
                <a:latin typeface="Helvetica Neue"/>
                <a:ea typeface="Helvetica Neue"/>
                <a:cs typeface="Helvetica Neue"/>
                <a:sym typeface="Helvetica Neue"/>
              </a:rPr>
            </a:br>
            <a:r>
              <a:rPr kumimoji="0" lang="en-US" sz="2600" i="0" u="none" strike="noStrike" cap="none" spc="0" normalizeH="0" baseline="0" dirty="0">
                <a:ln>
                  <a:noFill/>
                </a:ln>
                <a:solidFill>
                  <a:srgbClr val="000000"/>
                </a:solidFill>
                <a:effectLst/>
                <a:uFillTx/>
                <a:latin typeface="Helvetica Neue"/>
                <a:ea typeface="Helvetica Neue"/>
                <a:cs typeface="Helvetica Neue"/>
                <a:sym typeface="Helvetica Neue"/>
              </a:rPr>
              <a:t>(% del PIB, 2019)</a:t>
            </a:r>
          </a:p>
        </p:txBody>
      </p:sp>
    </p:spTree>
    <p:extLst>
      <p:ext uri="{BB962C8B-B14F-4D97-AF65-F5344CB8AC3E}">
        <p14:creationId xmlns:p14="http://schemas.microsoft.com/office/powerpoint/2010/main" val="34150848"/>
      </p:ext>
    </p:extLst>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orma&#10;&#10;Descripción generada automáticamente">
            <a:extLst>
              <a:ext uri="{FF2B5EF4-FFF2-40B4-BE49-F238E27FC236}">
                <a16:creationId xmlns:a16="http://schemas.microsoft.com/office/drawing/2014/main" id="{FFA83770-51EE-8FA5-11F0-86D2FE5F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 y="0"/>
            <a:ext cx="12122791" cy="6858000"/>
          </a:xfrm>
          <a:prstGeom prst="rect">
            <a:avLst/>
          </a:prstGeom>
        </p:spPr>
      </p:pic>
      <p:sp>
        <p:nvSpPr>
          <p:cNvPr id="13" name="¿Por qué estamos haciendo lo que estamos haciendo?"/>
          <p:cNvSpPr txBox="1"/>
          <p:nvPr/>
        </p:nvSpPr>
        <p:spPr>
          <a:xfrm>
            <a:off x="1449136" y="133296"/>
            <a:ext cx="10561889"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lang="es-CL" sz="2400" b="1" kern="0" dirty="0">
              <a:solidFill>
                <a:srgbClr val="002060"/>
              </a:solidFill>
            </a:endParaRPr>
          </a:p>
        </p:txBody>
      </p:sp>
      <p:sp>
        <p:nvSpPr>
          <p:cNvPr id="6" name="¿Por qué estamos haciendo lo que estamos haciendo?">
            <a:extLst>
              <a:ext uri="{FF2B5EF4-FFF2-40B4-BE49-F238E27FC236}">
                <a16:creationId xmlns:a16="http://schemas.microsoft.com/office/drawing/2014/main" id="{6A2C45FA-57D3-CBAF-3DBB-6882F16D809F}"/>
              </a:ext>
            </a:extLst>
          </p:cNvPr>
          <p:cNvSpPr txBox="1"/>
          <p:nvPr/>
        </p:nvSpPr>
        <p:spPr>
          <a:xfrm>
            <a:off x="523982" y="315411"/>
            <a:ext cx="11054993" cy="1343958"/>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2800" b="1" i="0" u="none" strike="noStrike" kern="0" cap="none" spc="0" normalizeH="0" baseline="0" noProof="0" dirty="0">
                <a:ln>
                  <a:noFill/>
                </a:ln>
                <a:solidFill>
                  <a:srgbClr val="103C67"/>
                </a:solidFill>
                <a:effectLst/>
                <a:uLnTx/>
                <a:uFillTx/>
                <a:latin typeface="Helvetica Neue Light"/>
              </a:rPr>
              <a:t>Las diferencias no son sólo de carga total, sino de estructura, con grandes brechas en tributación </a:t>
            </a:r>
            <a:r>
              <a:rPr lang="es-CL" sz="2800" dirty="0"/>
              <a:t>sobre ingresos personales, propiedad y contribuciones a la seguridad social</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8" name="CuadroTexto 10">
            <a:extLst>
              <a:ext uri="{FF2B5EF4-FFF2-40B4-BE49-F238E27FC236}">
                <a16:creationId xmlns:a16="http://schemas.microsoft.com/office/drawing/2014/main" id="{445281D9-3765-7E7F-552C-DDB0327CF3CD}"/>
              </a:ext>
            </a:extLst>
          </p:cNvPr>
          <p:cNvSpPr txBox="1"/>
          <p:nvPr/>
        </p:nvSpPr>
        <p:spPr>
          <a:xfrm>
            <a:off x="5887092" y="5928189"/>
            <a:ext cx="5066309" cy="266740"/>
          </a:xfrm>
          <a:prstGeom prst="rect">
            <a:avLst/>
          </a:prstGeom>
          <a:noFill/>
          <a:ln w="12700">
            <a:miter lim="400000"/>
          </a:ln>
        </p:spPr>
        <p:txBody>
          <a:bodyPr wrap="square" lIns="25400" tIns="25400" rIns="25400" bIns="25400">
            <a:spAutoFit/>
          </a:bodyPr>
          <a:lstStyle>
            <a:defPPr>
              <a:defRPr lang="es-CL"/>
            </a:defPPr>
            <a:lvl1pPr marR="0" lvl="0" indent="0" algn="ctr" defTabSz="412750" fontAlgn="auto" hangingPunct="0">
              <a:lnSpc>
                <a:spcPct val="100000"/>
              </a:lnSpc>
              <a:spcBef>
                <a:spcPts val="0"/>
              </a:spcBef>
              <a:spcAft>
                <a:spcPts val="0"/>
              </a:spcAft>
              <a:buClrTx/>
              <a:buSzTx/>
              <a:buFontTx/>
              <a:buNone/>
              <a:tabLst/>
              <a:defRPr kumimoji="0" sz="26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algn="l"/>
            <a:r>
              <a:rPr lang="es-CL" sz="1400" b="0" dirty="0">
                <a:solidFill>
                  <a:schemeClr val="tx1"/>
                </a:solidFill>
              </a:rPr>
              <a:t>Fuente: OCDE (2022), </a:t>
            </a:r>
            <a:r>
              <a:rPr lang="es-CL" sz="1400" b="0" i="1" dirty="0">
                <a:solidFill>
                  <a:schemeClr val="tx1"/>
                </a:solidFill>
              </a:rPr>
              <a:t>OECD </a:t>
            </a:r>
            <a:r>
              <a:rPr lang="es-CL" sz="1400" b="0" i="1" dirty="0" err="1">
                <a:solidFill>
                  <a:schemeClr val="tx1"/>
                </a:solidFill>
              </a:rPr>
              <a:t>Tax</a:t>
            </a:r>
            <a:r>
              <a:rPr lang="es-CL" sz="1400" b="0" i="1" dirty="0">
                <a:solidFill>
                  <a:schemeClr val="tx1"/>
                </a:solidFill>
              </a:rPr>
              <a:t> </a:t>
            </a:r>
            <a:r>
              <a:rPr lang="es-CL" sz="1400" b="0" i="1" dirty="0" err="1">
                <a:solidFill>
                  <a:schemeClr val="tx1"/>
                </a:solidFill>
              </a:rPr>
              <a:t>Policy</a:t>
            </a:r>
            <a:r>
              <a:rPr lang="es-CL" sz="1400" b="0" i="1" dirty="0">
                <a:solidFill>
                  <a:schemeClr val="tx1"/>
                </a:solidFill>
              </a:rPr>
              <a:t> </a:t>
            </a:r>
            <a:r>
              <a:rPr lang="es-CL" sz="1400" b="0" i="1" dirty="0" err="1">
                <a:solidFill>
                  <a:schemeClr val="tx1"/>
                </a:solidFill>
              </a:rPr>
              <a:t>reviews</a:t>
            </a:r>
            <a:r>
              <a:rPr lang="es-CL" sz="1400" b="0" i="1" dirty="0">
                <a:solidFill>
                  <a:schemeClr val="tx1"/>
                </a:solidFill>
              </a:rPr>
              <a:t>: Chile 2022</a:t>
            </a:r>
          </a:p>
        </p:txBody>
      </p:sp>
      <p:sp>
        <p:nvSpPr>
          <p:cNvPr id="3" name="CuadroTexto 2">
            <a:extLst>
              <a:ext uri="{FF2B5EF4-FFF2-40B4-BE49-F238E27FC236}">
                <a16:creationId xmlns:a16="http://schemas.microsoft.com/office/drawing/2014/main" id="{1418F09A-5857-CB69-4B04-DD51C446A47B}"/>
              </a:ext>
            </a:extLst>
          </p:cNvPr>
          <p:cNvSpPr txBox="1"/>
          <p:nvPr/>
        </p:nvSpPr>
        <p:spPr>
          <a:xfrm>
            <a:off x="1730615" y="1912595"/>
            <a:ext cx="864172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err="1">
                <a:ln>
                  <a:noFill/>
                </a:ln>
                <a:solidFill>
                  <a:srgbClr val="000000"/>
                </a:solidFill>
                <a:effectLst/>
                <a:uFillTx/>
                <a:latin typeface="Helvetica Neue"/>
                <a:ea typeface="Helvetica Neue"/>
                <a:cs typeface="Helvetica Neue"/>
                <a:sym typeface="Helvetica Neue"/>
              </a:rPr>
              <a:t>Impuestos</a:t>
            </a: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sz="2000" i="0" u="none" strike="noStrike" cap="none" spc="0" normalizeH="0" baseline="0" dirty="0" err="1">
                <a:ln>
                  <a:noFill/>
                </a:ln>
                <a:solidFill>
                  <a:srgbClr val="000000"/>
                </a:solidFill>
                <a:effectLst/>
                <a:uFillTx/>
                <a:latin typeface="Helvetica Neue"/>
                <a:ea typeface="Helvetica Neue"/>
                <a:cs typeface="Helvetica Neue"/>
                <a:sym typeface="Helvetica Neue"/>
              </a:rPr>
              <a:t>por</a:t>
            </a: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sz="2000" i="0" u="none" strike="noStrike" cap="none" spc="0" normalizeH="0" baseline="0" dirty="0" err="1">
                <a:ln>
                  <a:noFill/>
                </a:ln>
                <a:solidFill>
                  <a:srgbClr val="000000"/>
                </a:solidFill>
                <a:effectLst/>
                <a:uFillTx/>
                <a:latin typeface="Helvetica Neue"/>
                <a:ea typeface="Helvetica Neue"/>
                <a:cs typeface="Helvetica Neue"/>
                <a:sym typeface="Helvetica Neue"/>
              </a:rPr>
              <a:t>categoría</a:t>
            </a: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a:t>
            </a:r>
            <a:b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b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del PIB)</a:t>
            </a:r>
          </a:p>
        </p:txBody>
      </p:sp>
      <p:graphicFrame>
        <p:nvGraphicFramePr>
          <p:cNvPr id="9" name="Gráfico 8">
            <a:extLst>
              <a:ext uri="{FF2B5EF4-FFF2-40B4-BE49-F238E27FC236}">
                <a16:creationId xmlns:a16="http://schemas.microsoft.com/office/drawing/2014/main" id="{7E322DA7-DBD6-661C-0C03-53834DA54596}"/>
              </a:ext>
            </a:extLst>
          </p:cNvPr>
          <p:cNvGraphicFramePr>
            <a:graphicFrameLocks/>
          </p:cNvGraphicFramePr>
          <p:nvPr>
            <p:extLst>
              <p:ext uri="{D42A27DB-BD31-4B8C-83A1-F6EECF244321}">
                <p14:modId xmlns:p14="http://schemas.microsoft.com/office/powerpoint/2010/main" val="1077125447"/>
              </p:ext>
            </p:extLst>
          </p:nvPr>
        </p:nvGraphicFramePr>
        <p:xfrm>
          <a:off x="1072663" y="2630740"/>
          <a:ext cx="9880738" cy="31880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0654541"/>
      </p:ext>
    </p:extLst>
  </p:cSld>
  <p:clrMapOvr>
    <a:overrideClrMapping bg1="lt1" tx1="dk1" bg2="lt2" tx2="dk2" accent1="accent1" accent2="accent2" accent3="accent3" accent4="accent4" accent5="accent5" accent6="accent6" hlink="hlink" folHlink="folHlink"/>
  </p:clrMapOvr>
  <p:transition spd="med"/>
</p:sld>
</file>

<file path=ppt/theme/theme1.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0.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2.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3.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4.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5.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6.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7.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8.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9.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2.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20.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2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22.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3.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4.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5.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6.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7.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8.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9.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22229</TotalTime>
  <Words>5460</Words>
  <Application>Microsoft Office PowerPoint</Application>
  <PresentationFormat>Panorámica</PresentationFormat>
  <Paragraphs>812</Paragraphs>
  <Slides>71</Slides>
  <Notes>17</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71</vt:i4>
      </vt:variant>
    </vt:vector>
  </HeadingPairs>
  <TitlesOfParts>
    <vt:vector size="82" baseType="lpstr">
      <vt:lpstr>Arial</vt:lpstr>
      <vt:lpstr>Calibri</vt:lpstr>
      <vt:lpstr>Helvetica</vt:lpstr>
      <vt:lpstr>Helvetica Neue</vt:lpstr>
      <vt:lpstr>Helvetica Neue </vt:lpstr>
      <vt:lpstr>Helvetica Neue Light</vt:lpstr>
      <vt:lpstr>Helvetica Neue Medium</vt:lpstr>
      <vt:lpstr>Wingdings</vt:lpstr>
      <vt:lpstr>1_White</vt:lpstr>
      <vt:lpstr>White</vt:lpstr>
      <vt:lpstr>2_White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Sostenibilidad y responsabilidad macrofiscal</vt:lpstr>
      <vt:lpstr>Presentación de PowerPoint</vt:lpstr>
      <vt:lpstr>Presentación de PowerPoint</vt:lpstr>
      <vt:lpstr>Presentación de PowerPoint</vt:lpstr>
      <vt:lpstr>Presentación de PowerPoint</vt:lpstr>
      <vt:lpstr>Presentación de PowerPoint</vt:lpstr>
      <vt:lpstr>Presentación de PowerPoint</vt:lpstr>
      <vt:lpstr>Plan de Trabajo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Gonzalo Valenzuela</dc:creator>
  <cp:lastModifiedBy>Consuelo Fernández</cp:lastModifiedBy>
  <cp:revision>1999</cp:revision>
  <cp:lastPrinted>2021-03-19T20:13:02Z</cp:lastPrinted>
  <dcterms:created xsi:type="dcterms:W3CDTF">2020-07-27T18:49:19Z</dcterms:created>
  <dcterms:modified xsi:type="dcterms:W3CDTF">2022-07-05T19:29:30Z</dcterms:modified>
</cp:coreProperties>
</file>