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0" r:id="rId3"/>
    <p:sldId id="265" r:id="rId4"/>
    <p:sldId id="258" r:id="rId5"/>
    <p:sldId id="261" r:id="rId6"/>
    <p:sldId id="266" r:id="rId7"/>
    <p:sldId id="257" r:id="rId8"/>
    <p:sldId id="262" r:id="rId9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53"/>
  </p:normalViewPr>
  <p:slideViewPr>
    <p:cSldViewPr snapToGrid="0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4262-D53D-50E7-1A14-15DB9FDB0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E3085-3EA4-05C0-405F-705D21C5E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17DAA-9515-2750-E2AF-2E9A796D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6D213-8A74-BAB5-AF28-D4DCC9EE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C7E2-F2DD-00EC-6D12-F38CCE74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20EC-AB55-C478-9506-41524EEF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6670B-252C-562B-68DE-7B1F0E76B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4C046-864E-615B-5778-48D4ADFE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7E192-3652-7901-AC7A-7CACC8D6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E7C9C-2F30-FBBC-E6E4-35214F4D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354C6-A456-C498-DCA8-33564CD86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B6A69-7DD6-9DAA-81F7-6551A5EBD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C721E-0235-FC25-2FA3-F5F8709C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1AB76-796F-5774-D5A2-E613BAEC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93A7-3F43-2B33-4A05-047ABA6D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2ED0-E355-8083-6099-B3ACC339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DAAD4-9A3E-732C-9AC5-570F9632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D2BB7-630F-0AFC-500B-89666676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D705D-05C5-3D07-BA29-AA4CFC32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8458-7BB1-5A82-2448-1CDF36B0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8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567F-1E19-F1F5-17F5-AAE26D89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35B87-1A96-56E2-9C29-8DFB7969B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68F60-8C35-BA0F-41F0-5D085EEC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73EA-67FE-07A1-C38E-6E4E963D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4121C-08E8-0774-112C-0C2BA0F3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5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1E668-6DE1-AC26-0D31-4A9888E9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868C7-606F-1459-C879-BBFC5FC72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C0E74-78EA-79AF-530A-43B1135FF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D13CC-6E9E-7970-6BF8-97A9A9F0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7F379-E3E1-7E22-F4CB-923AA960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B8B33-BB18-95D4-39B2-DE6ADDA1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8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FF1E-200A-79B9-06CD-BB73A8B23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152EB-F2EB-BB04-51A7-4A01CCBA2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43B83-DDE1-96E2-C652-79264C741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FC393-2E21-1014-E4D9-BC0044C12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BEF97-DC2A-26F6-54D8-C97F7A7A6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404ED-3F8D-DFFD-C92B-5D8C9C58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8E21C-9A0D-F895-99B4-4829CA5F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BC46E-3565-0E31-7A0A-5BA1FEBB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4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D2EA-99B1-DCAC-D302-21A9B14C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6CCC2-1D46-ACFE-1CD8-2324D0A5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F3313-E49B-67AD-CF36-9A88C3C3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51DEA-4DB4-7116-C135-58410A1C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2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E245A-8DDE-70D8-D10E-316D2A86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5C303-AEAC-0211-1FFA-0EB0CF46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AB5C2-699B-6D3D-BB4D-B2A79BE3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052F-56BD-AB79-50C3-71BF0723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0811-C416-EE18-5E4C-7AE95D93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7A351-8802-45F0-F53F-DB4870F15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0540-CA83-6139-5C63-8F29DCA6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F6916-2831-4489-29C2-8FE5183C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3BCC4-3656-2E45-F2A4-AA4AEF40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7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FB02-CB32-7337-8D35-04F074F1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48683-3614-A086-726F-67DB6933C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7BC55-8F2E-28CD-019E-5FC774011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02369-78D9-7DEC-A2BD-9E8A3CD4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45120-E103-44F2-48DC-D4F1516F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D6959-566B-5F73-0627-34BE2A63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8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C6832-5ACB-C546-EFAE-92474CC4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49760-399B-6EA5-2CEF-EB9B3D49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2EB0-B605-A5B1-92E7-BF0C54673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B94BE-7C6C-D748-BA41-2C80066C4B92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D250-F986-46DC-E062-535AD0F2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785FD-7F01-530E-7BB6-C31748669E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5632C-2832-6B49-978F-AF08431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4214-B350-3A60-E770-35461FD65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710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 err="1"/>
              <a:t>Comentarios</a:t>
            </a:r>
            <a:r>
              <a:rPr lang="en-US" sz="4000" dirty="0"/>
              <a:t> a </a:t>
            </a:r>
            <a:br>
              <a:rPr lang="en-US" sz="4000" dirty="0"/>
            </a:br>
            <a:r>
              <a:rPr lang="en-US" sz="4000" dirty="0"/>
              <a:t>“</a:t>
            </a:r>
            <a:r>
              <a:rPr lang="en-US" sz="4000" dirty="0" err="1"/>
              <a:t>Diagnóstico</a:t>
            </a:r>
            <a:r>
              <a:rPr lang="en-US" sz="4000" dirty="0"/>
              <a:t> </a:t>
            </a:r>
            <a:r>
              <a:rPr lang="en-US" sz="4000" dirty="0" err="1"/>
              <a:t>Distributivo</a:t>
            </a:r>
            <a:r>
              <a:rPr lang="en-US" sz="4000" dirty="0"/>
              <a:t> de </a:t>
            </a:r>
            <a:r>
              <a:rPr lang="en-US" sz="4000" dirty="0" err="1"/>
              <a:t>Ingreso</a:t>
            </a:r>
            <a:r>
              <a:rPr lang="en-US" sz="4000" dirty="0"/>
              <a:t>, </a:t>
            </a:r>
            <a:r>
              <a:rPr lang="en-US" sz="4000" dirty="0" err="1"/>
              <a:t>Patrimonio</a:t>
            </a:r>
            <a:r>
              <a:rPr lang="en-US" sz="4000" dirty="0"/>
              <a:t> y Carga </a:t>
            </a:r>
            <a:r>
              <a:rPr lang="en-US" sz="4000" dirty="0" err="1"/>
              <a:t>Tributaria</a:t>
            </a:r>
            <a:r>
              <a:rPr lang="en-US" sz="4000" dirty="0"/>
              <a:t>” de D </a:t>
            </a:r>
            <a:r>
              <a:rPr lang="en-US" sz="4000" dirty="0" err="1"/>
              <a:t>Vargara</a:t>
            </a:r>
            <a:r>
              <a:rPr lang="en-US" sz="4000" dirty="0"/>
              <a:t> et al. 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5272C-46B0-8A26-8374-71AC77A46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6780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Rodrigo Valdés</a:t>
            </a:r>
          </a:p>
          <a:p>
            <a:r>
              <a:rPr lang="en-US" dirty="0"/>
              <a:t>Julio 27, 2022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8F64E6BE-8C68-DE60-4FA7-2FAC0AC9A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36" y="227920"/>
            <a:ext cx="40259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A6ED-2FD2-9116-B444-C79464A0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Dudas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174A7-A838-24A3-F024-6A69FA622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95C-979A-745F-F94B-A31F6A4D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(1) Heterogeneidad metodológica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0A06-8ADF-150D-1133-49CBBDA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Resultados de impuesto a la renta con micro datos son muy útiles. </a:t>
            </a:r>
          </a:p>
          <a:p>
            <a:endParaRPr lang="es-ES_tradnl" dirty="0"/>
          </a:p>
          <a:p>
            <a:r>
              <a:rPr lang="es-ES_tradnl" dirty="0"/>
              <a:t>Resultados IVA son una aproximación menos precisa, basadas en una encuesta y supuestos (mas de esto en minutos). </a:t>
            </a:r>
          </a:p>
          <a:p>
            <a:endParaRPr lang="es-ES_tradnl" dirty="0"/>
          </a:p>
          <a:p>
            <a:r>
              <a:rPr lang="es-ES_tradnl" dirty="0"/>
              <a:t>Sabemos que la informalidad es mayor a lo esperado. Tema reconocido pero que en necesario atender. </a:t>
            </a:r>
          </a:p>
        </p:txBody>
      </p:sp>
    </p:spTree>
    <p:extLst>
      <p:ext uri="{BB962C8B-B14F-4D97-AF65-F5344CB8AC3E}">
        <p14:creationId xmlns:p14="http://schemas.microsoft.com/office/powerpoint/2010/main" val="353587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95C-979A-745F-F94B-A31F6A4D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(2) ¿Por qué los cuantiles altos pagan tan poco?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0A06-8ADF-150D-1133-49CBBDA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Caso renta percibida: Efectiva = 10 a 24%; </a:t>
            </a:r>
            <a:r>
              <a:rPr lang="es-ES_tradnl" dirty="0" err="1"/>
              <a:t>Benchmark</a:t>
            </a:r>
            <a:r>
              <a:rPr lang="es-ES_tradnl" dirty="0"/>
              <a:t> = 27% </a:t>
            </a:r>
          </a:p>
          <a:p>
            <a:pPr lvl="1">
              <a:buFontTx/>
              <a:buChar char="-"/>
            </a:pPr>
            <a:r>
              <a:rPr lang="es-ES_tradnl" dirty="0"/>
              <a:t>ISFUT </a:t>
            </a:r>
          </a:p>
          <a:p>
            <a:pPr lvl="1">
              <a:buFontTx/>
              <a:buChar char="-"/>
            </a:pPr>
            <a:r>
              <a:rPr lang="es-ES_tradnl" dirty="0"/>
              <a:t>Tasas de IDPC acumuladas en FUT menores a 27% </a:t>
            </a:r>
          </a:p>
          <a:p>
            <a:pPr lvl="1">
              <a:buFontTx/>
              <a:buChar char="-"/>
            </a:pPr>
            <a:r>
              <a:rPr lang="es-ES_tradnl" dirty="0"/>
              <a:t>Ganancias de K </a:t>
            </a:r>
          </a:p>
          <a:p>
            <a:pPr lvl="1">
              <a:buFontTx/>
              <a:buChar char="-"/>
            </a:pPr>
            <a:r>
              <a:rPr lang="es-ES_tradnl" dirty="0"/>
              <a:t>Diferencias temporales</a:t>
            </a:r>
          </a:p>
          <a:p>
            <a:endParaRPr lang="es-ES_tradnl" dirty="0"/>
          </a:p>
          <a:p>
            <a:r>
              <a:rPr lang="es-ES_tradnl" dirty="0"/>
              <a:t>Caso renta devengada: Efectiva = 10 a 25%; </a:t>
            </a:r>
            <a:r>
              <a:rPr lang="es-ES_tradnl" dirty="0" err="1"/>
              <a:t>Benchmark</a:t>
            </a:r>
            <a:r>
              <a:rPr lang="es-ES_tradnl" dirty="0"/>
              <a:t> = 35% (43%)</a:t>
            </a:r>
          </a:p>
          <a:p>
            <a:pPr lvl="1">
              <a:buFontTx/>
              <a:buChar char="-"/>
            </a:pPr>
            <a:r>
              <a:rPr lang="es-ES_tradnl" dirty="0"/>
              <a:t>Renta presunta</a:t>
            </a:r>
          </a:p>
          <a:p>
            <a:pPr lvl="1">
              <a:buFontTx/>
              <a:buChar char="-"/>
            </a:pPr>
            <a:r>
              <a:rPr lang="es-ES_tradnl" dirty="0"/>
              <a:t>Ganancias de K</a:t>
            </a:r>
          </a:p>
          <a:p>
            <a:pPr marL="0" indent="0">
              <a:buNone/>
            </a:pPr>
            <a:r>
              <a:rPr lang="es-ES_tradnl" dirty="0"/>
              <a:t> </a:t>
            </a:r>
          </a:p>
          <a:p>
            <a:r>
              <a:rPr lang="es-ES_tradnl" dirty="0"/>
              <a:t>¿Separables? ¿Recurrentes? Relevancia parece clave para diseño</a:t>
            </a:r>
          </a:p>
          <a:p>
            <a:pPr lvl="1">
              <a:buFontTx/>
              <a:buChar char="-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37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A6ED-2FD2-9116-B444-C79464A0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¿Es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precisa</a:t>
            </a:r>
            <a:r>
              <a:rPr lang="en-US" dirty="0"/>
              <a:t> o </a:t>
            </a:r>
            <a:r>
              <a:rPr lang="en-US" dirty="0" err="1"/>
              <a:t>exagerada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174A7-A838-24A3-F024-6A69FA622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95C-979A-745F-F94B-A31F6A4D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(1) Mezcla de rentas por cuantil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0A06-8ADF-150D-1133-49CBBDA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Prior: En los cuantiles más altos hay “capitalistas” y “alto capital humano”. El trabajo los trata como promedio. </a:t>
            </a:r>
          </a:p>
          <a:p>
            <a:endParaRPr lang="es-ES_tradnl" dirty="0"/>
          </a:p>
          <a:p>
            <a:r>
              <a:rPr lang="es-ES_tradnl" dirty="0"/>
              <a:t>Vale la pena separarlos. Uno tiene IGC </a:t>
            </a:r>
            <a:r>
              <a:rPr lang="es-ES_tradnl" dirty="0">
                <a:sym typeface="Wingdings" pitchFamily="2" charset="2"/>
              </a:rPr>
              <a:t> 35% (hoy 40). El otro, no sabemos bien. Rol de postergaciones. </a:t>
            </a:r>
          </a:p>
          <a:p>
            <a:endParaRPr lang="es-ES_tradnl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459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95C-979A-745F-F94B-A31F6A4D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(2) Incidencia de los impuestos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0A06-8ADF-150D-1133-49CBBDA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¿Qué proporción de un impuesto paga cada persona “de verdad”?</a:t>
            </a:r>
          </a:p>
          <a:p>
            <a:endParaRPr lang="es-ES_tradnl" dirty="0"/>
          </a:p>
          <a:p>
            <a:r>
              <a:rPr lang="es-ES_tradnl" dirty="0"/>
              <a:t>Pago legal vs incidencia. Paga menos el que tiene relativamente más “escapatoria”. </a:t>
            </a:r>
          </a:p>
          <a:p>
            <a:endParaRPr lang="es-ES_tradnl" dirty="0"/>
          </a:p>
          <a:p>
            <a:r>
              <a:rPr lang="es-ES_tradnl" dirty="0"/>
              <a:t>IVA </a:t>
            </a:r>
            <a:r>
              <a:rPr lang="es-ES_tradnl" dirty="0">
                <a:sym typeface="Wingdings" pitchFamily="2" charset="2"/>
              </a:rPr>
              <a:t> el 19% se reparte entre consumidor, rentabilidad del capital, y salarios (una empresa con pérdidas igual paga IVA). Asignar 19% es equivocado. </a:t>
            </a:r>
          </a:p>
          <a:p>
            <a:pPr marL="0" indent="0">
              <a:buNone/>
            </a:pPr>
            <a:endParaRPr lang="es-ES_tradnl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149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95C-979A-745F-F94B-A31F6A4D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(3) Pago por bienes públicos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0A06-8ADF-150D-1133-49CBBDA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Prior: Personas de D1-D7 pagan relativamente poco</a:t>
            </a:r>
          </a:p>
          <a:p>
            <a:endParaRPr lang="es-ES_tradnl" dirty="0"/>
          </a:p>
          <a:p>
            <a:r>
              <a:rPr lang="es-ES_tradnl" dirty="0"/>
              <a:t>D8-D10 pagan más (educación, extra sobre 7%)</a:t>
            </a:r>
          </a:p>
          <a:p>
            <a:endParaRPr lang="es-ES_tradnl" dirty="0"/>
          </a:p>
          <a:p>
            <a:r>
              <a:rPr lang="es-ES_tradnl" dirty="0"/>
              <a:t>De hecho, muchos exentos de IVA son precisamente estos. No pagan 19% pero sí el 100%. </a:t>
            </a:r>
          </a:p>
        </p:txBody>
      </p:sp>
    </p:spTree>
    <p:extLst>
      <p:ext uri="{BB962C8B-B14F-4D97-AF65-F5344CB8AC3E}">
        <p14:creationId xmlns:p14="http://schemas.microsoft.com/office/powerpoint/2010/main" val="360980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343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Comentarios a  “Diagnóstico Distributivo de Ingreso, Patrimonio y Carga Tributaria” de D Vargara et al. 2022</vt:lpstr>
      <vt:lpstr>Dudas sobre los resultados </vt:lpstr>
      <vt:lpstr>(1) Heterogeneidad metodológica </vt:lpstr>
      <vt:lpstr>(2) ¿Por qué los cuantiles altos pagan tan poco? </vt:lpstr>
      <vt:lpstr>¿Es una foto precisa o exagerada?</vt:lpstr>
      <vt:lpstr>(1) Mezcla de rentas por cuantil</vt:lpstr>
      <vt:lpstr>(2) Incidencia de los impuestos  </vt:lpstr>
      <vt:lpstr>(3) Pago por bienes públicos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Valdes</dc:creator>
  <cp:lastModifiedBy>Rodrigo Valdes</cp:lastModifiedBy>
  <cp:revision>11</cp:revision>
  <dcterms:created xsi:type="dcterms:W3CDTF">2022-07-26T17:15:31Z</dcterms:created>
  <dcterms:modified xsi:type="dcterms:W3CDTF">2022-07-26T20:15:43Z</dcterms:modified>
</cp:coreProperties>
</file>