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0"/>
  </p:notesMasterIdLst>
  <p:sldIdLst>
    <p:sldId id="256" r:id="rId2"/>
    <p:sldId id="414" r:id="rId3"/>
    <p:sldId id="1131" r:id="rId4"/>
    <p:sldId id="1166" r:id="rId5"/>
    <p:sldId id="1167" r:id="rId6"/>
    <p:sldId id="1169" r:id="rId7"/>
    <p:sldId id="1170" r:id="rId8"/>
    <p:sldId id="1171" r:id="rId9"/>
    <p:sldId id="1147" r:id="rId10"/>
    <p:sldId id="1158" r:id="rId11"/>
    <p:sldId id="1182" r:id="rId12"/>
    <p:sldId id="1148" r:id="rId13"/>
    <p:sldId id="1183" r:id="rId14"/>
    <p:sldId id="1173" r:id="rId15"/>
    <p:sldId id="1174" r:id="rId16"/>
    <p:sldId id="1175" r:id="rId17"/>
    <p:sldId id="1149" r:id="rId18"/>
    <p:sldId id="1150" r:id="rId19"/>
    <p:sldId id="1162" r:id="rId20"/>
    <p:sldId id="1151" r:id="rId21"/>
    <p:sldId id="1176" r:id="rId22"/>
    <p:sldId id="1152" r:id="rId23"/>
    <p:sldId id="1177" r:id="rId24"/>
    <p:sldId id="1178" r:id="rId25"/>
    <p:sldId id="1179" r:id="rId26"/>
    <p:sldId id="1180" r:id="rId27"/>
    <p:sldId id="1181" r:id="rId28"/>
    <p:sldId id="1119" r:id="rId29"/>
  </p:sldIdLst>
  <p:sldSz cx="10439400" cy="6840538"/>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1B0"/>
    <a:srgbClr val="023A7C"/>
    <a:srgbClr val="EA5CE5"/>
    <a:srgbClr val="68B9C1"/>
    <a:srgbClr val="40406B"/>
    <a:srgbClr val="81C8D2"/>
    <a:srgbClr val="648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3" autoAdjust="0"/>
    <p:restoredTop sz="94660"/>
  </p:normalViewPr>
  <p:slideViewPr>
    <p:cSldViewPr snapToGrid="0">
      <p:cViewPr>
        <p:scale>
          <a:sx n="186" d="100"/>
          <a:sy n="186" d="100"/>
        </p:scale>
        <p:origin x="14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Libro4"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'resumen  2019'!$C$2</c:f>
              <c:strCache>
                <c:ptCount val="1"/>
                <c:pt idx="0">
                  <c:v>Ingresos tributarios</c:v>
                </c:pt>
              </c:strCache>
            </c:strRef>
          </c:tx>
          <c:spPr>
            <a:solidFill>
              <a:srgbClr val="0070C0"/>
            </a:solidFill>
            <a:ln>
              <a:noFill/>
            </a:ln>
            <a:effectLst/>
          </c:spPr>
          <c:invertIfNegative val="0"/>
          <c:dPt>
            <c:idx val="0"/>
            <c:invertIfNegative val="0"/>
            <c:bubble3D val="0"/>
            <c:spPr>
              <a:solidFill>
                <a:srgbClr val="023A7C"/>
              </a:solidFill>
              <a:ln>
                <a:noFill/>
              </a:ln>
              <a:effectLst/>
            </c:spPr>
            <c:extLst>
              <c:ext xmlns:c16="http://schemas.microsoft.com/office/drawing/2014/chart" uri="{C3380CC4-5D6E-409C-BE32-E72D297353CC}">
                <c16:uniqueId val="{00000001-7C83-1C48-B1F5-E4D46DE52D6E}"/>
              </c:ext>
            </c:extLst>
          </c:dPt>
          <c:dPt>
            <c:idx val="1"/>
            <c:invertIfNegative val="0"/>
            <c:bubble3D val="0"/>
            <c:spPr>
              <a:solidFill>
                <a:srgbClr val="023A7C"/>
              </a:solidFill>
              <a:ln>
                <a:noFill/>
              </a:ln>
              <a:effectLst/>
            </c:spPr>
            <c:extLst>
              <c:ext xmlns:c16="http://schemas.microsoft.com/office/drawing/2014/chart" uri="{C3380CC4-5D6E-409C-BE32-E72D297353CC}">
                <c16:uniqueId val="{00000003-7C83-1C48-B1F5-E4D46DE52D6E}"/>
              </c:ext>
            </c:extLst>
          </c:dPt>
          <c:dPt>
            <c:idx val="2"/>
            <c:invertIfNegative val="0"/>
            <c:bubble3D val="0"/>
            <c:spPr>
              <a:solidFill>
                <a:srgbClr val="023A7C"/>
              </a:solidFill>
              <a:ln>
                <a:noFill/>
              </a:ln>
              <a:effectLst/>
            </c:spPr>
            <c:extLst>
              <c:ext xmlns:c16="http://schemas.microsoft.com/office/drawing/2014/chart" uri="{C3380CC4-5D6E-409C-BE32-E72D297353CC}">
                <c16:uniqueId val="{00000005-7C83-1C48-B1F5-E4D46DE52D6E}"/>
              </c:ext>
            </c:extLst>
          </c:dPt>
          <c:dPt>
            <c:idx val="3"/>
            <c:invertIfNegative val="0"/>
            <c:bubble3D val="0"/>
            <c:spPr>
              <a:solidFill>
                <a:srgbClr val="023A7C"/>
              </a:solidFill>
              <a:ln>
                <a:noFill/>
              </a:ln>
              <a:effectLst/>
            </c:spPr>
            <c:extLst>
              <c:ext xmlns:c16="http://schemas.microsoft.com/office/drawing/2014/chart" uri="{C3380CC4-5D6E-409C-BE32-E72D297353CC}">
                <c16:uniqueId val="{00000007-7C83-1C48-B1F5-E4D46DE52D6E}"/>
              </c:ext>
            </c:extLst>
          </c:dPt>
          <c:dPt>
            <c:idx val="4"/>
            <c:invertIfNegative val="0"/>
            <c:bubble3D val="0"/>
            <c:spPr>
              <a:solidFill>
                <a:srgbClr val="023A7C"/>
              </a:solidFill>
              <a:ln>
                <a:noFill/>
              </a:ln>
              <a:effectLst/>
            </c:spPr>
            <c:extLst>
              <c:ext xmlns:c16="http://schemas.microsoft.com/office/drawing/2014/chart" uri="{C3380CC4-5D6E-409C-BE32-E72D297353CC}">
                <c16:uniqueId val="{00000009-7C83-1C48-B1F5-E4D46DE52D6E}"/>
              </c:ext>
            </c:extLst>
          </c:dPt>
          <c:dPt>
            <c:idx val="5"/>
            <c:invertIfNegative val="0"/>
            <c:bubble3D val="0"/>
            <c:spPr>
              <a:solidFill>
                <a:srgbClr val="023A7C"/>
              </a:solidFill>
              <a:ln>
                <a:noFill/>
              </a:ln>
              <a:effectLst/>
            </c:spPr>
            <c:extLst>
              <c:ext xmlns:c16="http://schemas.microsoft.com/office/drawing/2014/chart" uri="{C3380CC4-5D6E-409C-BE32-E72D297353CC}">
                <c16:uniqueId val="{0000000B-7C83-1C48-B1F5-E4D46DE52D6E}"/>
              </c:ext>
            </c:extLst>
          </c:dPt>
          <c:dPt>
            <c:idx val="6"/>
            <c:invertIfNegative val="0"/>
            <c:bubble3D val="0"/>
            <c:spPr>
              <a:solidFill>
                <a:srgbClr val="023A7C"/>
              </a:solidFill>
              <a:ln>
                <a:noFill/>
              </a:ln>
              <a:effectLst/>
            </c:spPr>
            <c:extLst>
              <c:ext xmlns:c16="http://schemas.microsoft.com/office/drawing/2014/chart" uri="{C3380CC4-5D6E-409C-BE32-E72D297353CC}">
                <c16:uniqueId val="{0000000D-7C83-1C48-B1F5-E4D46DE52D6E}"/>
              </c:ext>
            </c:extLst>
          </c:dPt>
          <c:dPt>
            <c:idx val="7"/>
            <c:invertIfNegative val="0"/>
            <c:bubble3D val="0"/>
            <c:spPr>
              <a:solidFill>
                <a:srgbClr val="023A7C"/>
              </a:solidFill>
              <a:ln>
                <a:noFill/>
              </a:ln>
              <a:effectLst/>
            </c:spPr>
            <c:extLst>
              <c:ext xmlns:c16="http://schemas.microsoft.com/office/drawing/2014/chart" uri="{C3380CC4-5D6E-409C-BE32-E72D297353CC}">
                <c16:uniqueId val="{0000000F-7C83-1C48-B1F5-E4D46DE52D6E}"/>
              </c:ext>
            </c:extLst>
          </c:dPt>
          <c:dPt>
            <c:idx val="8"/>
            <c:invertIfNegative val="0"/>
            <c:bubble3D val="0"/>
            <c:spPr>
              <a:solidFill>
                <a:srgbClr val="023A7C"/>
              </a:solidFill>
              <a:ln>
                <a:noFill/>
              </a:ln>
              <a:effectLst/>
            </c:spPr>
            <c:extLst>
              <c:ext xmlns:c16="http://schemas.microsoft.com/office/drawing/2014/chart" uri="{C3380CC4-5D6E-409C-BE32-E72D297353CC}">
                <c16:uniqueId val="{00000011-7C83-1C48-B1F5-E4D46DE52D6E}"/>
              </c:ext>
            </c:extLst>
          </c:dPt>
          <c:dPt>
            <c:idx val="9"/>
            <c:invertIfNegative val="0"/>
            <c:bubble3D val="0"/>
            <c:spPr>
              <a:solidFill>
                <a:srgbClr val="023A7C"/>
              </a:solidFill>
              <a:ln>
                <a:noFill/>
              </a:ln>
              <a:effectLst/>
            </c:spPr>
            <c:extLst>
              <c:ext xmlns:c16="http://schemas.microsoft.com/office/drawing/2014/chart" uri="{C3380CC4-5D6E-409C-BE32-E72D297353CC}">
                <c16:uniqueId val="{00000013-7C83-1C48-B1F5-E4D46DE52D6E}"/>
              </c:ext>
            </c:extLst>
          </c:dPt>
          <c:dPt>
            <c:idx val="10"/>
            <c:invertIfNegative val="0"/>
            <c:bubble3D val="0"/>
            <c:spPr>
              <a:solidFill>
                <a:srgbClr val="023A7C"/>
              </a:solidFill>
              <a:ln>
                <a:noFill/>
              </a:ln>
              <a:effectLst/>
            </c:spPr>
            <c:extLst>
              <c:ext xmlns:c16="http://schemas.microsoft.com/office/drawing/2014/chart" uri="{C3380CC4-5D6E-409C-BE32-E72D297353CC}">
                <c16:uniqueId val="{00000015-7C83-1C48-B1F5-E4D46DE52D6E}"/>
              </c:ext>
            </c:extLst>
          </c:dPt>
          <c:dPt>
            <c:idx val="11"/>
            <c:invertIfNegative val="0"/>
            <c:bubble3D val="0"/>
            <c:spPr>
              <a:solidFill>
                <a:srgbClr val="023A7C"/>
              </a:solidFill>
              <a:ln>
                <a:noFill/>
              </a:ln>
              <a:effectLst/>
            </c:spPr>
            <c:extLst>
              <c:ext xmlns:c16="http://schemas.microsoft.com/office/drawing/2014/chart" uri="{C3380CC4-5D6E-409C-BE32-E72D297353CC}">
                <c16:uniqueId val="{00000017-7C83-1C48-B1F5-E4D46DE52D6E}"/>
              </c:ext>
            </c:extLst>
          </c:dPt>
          <c:dPt>
            <c:idx val="12"/>
            <c:invertIfNegative val="0"/>
            <c:bubble3D val="0"/>
            <c:spPr>
              <a:solidFill>
                <a:srgbClr val="023A7C"/>
              </a:solidFill>
              <a:ln>
                <a:noFill/>
              </a:ln>
              <a:effectLst/>
            </c:spPr>
            <c:extLst>
              <c:ext xmlns:c16="http://schemas.microsoft.com/office/drawing/2014/chart" uri="{C3380CC4-5D6E-409C-BE32-E72D297353CC}">
                <c16:uniqueId val="{00000019-7C83-1C48-B1F5-E4D46DE52D6E}"/>
              </c:ext>
            </c:extLst>
          </c:dPt>
          <c:dPt>
            <c:idx val="13"/>
            <c:invertIfNegative val="0"/>
            <c:bubble3D val="0"/>
            <c:spPr>
              <a:solidFill>
                <a:srgbClr val="023A7C"/>
              </a:solidFill>
              <a:ln>
                <a:noFill/>
              </a:ln>
              <a:effectLst/>
            </c:spPr>
            <c:extLst>
              <c:ext xmlns:c16="http://schemas.microsoft.com/office/drawing/2014/chart" uri="{C3380CC4-5D6E-409C-BE32-E72D297353CC}">
                <c16:uniqueId val="{0000001B-7C83-1C48-B1F5-E4D46DE52D6E}"/>
              </c:ext>
            </c:extLst>
          </c:dPt>
          <c:dPt>
            <c:idx val="14"/>
            <c:invertIfNegative val="0"/>
            <c:bubble3D val="0"/>
            <c:spPr>
              <a:solidFill>
                <a:srgbClr val="023A7C"/>
              </a:solidFill>
              <a:ln>
                <a:noFill/>
              </a:ln>
              <a:effectLst/>
            </c:spPr>
            <c:extLst>
              <c:ext xmlns:c16="http://schemas.microsoft.com/office/drawing/2014/chart" uri="{C3380CC4-5D6E-409C-BE32-E72D297353CC}">
                <c16:uniqueId val="{0000001D-7C83-1C48-B1F5-E4D46DE52D6E}"/>
              </c:ext>
            </c:extLst>
          </c:dPt>
          <c:dPt>
            <c:idx val="15"/>
            <c:invertIfNegative val="0"/>
            <c:bubble3D val="0"/>
            <c:spPr>
              <a:solidFill>
                <a:srgbClr val="023A7C"/>
              </a:solidFill>
              <a:ln>
                <a:noFill/>
              </a:ln>
              <a:effectLst/>
            </c:spPr>
            <c:extLst>
              <c:ext xmlns:c16="http://schemas.microsoft.com/office/drawing/2014/chart" uri="{C3380CC4-5D6E-409C-BE32-E72D297353CC}">
                <c16:uniqueId val="{0000001F-7C83-1C48-B1F5-E4D46DE52D6E}"/>
              </c:ext>
            </c:extLst>
          </c:dPt>
          <c:dPt>
            <c:idx val="16"/>
            <c:invertIfNegative val="0"/>
            <c:bubble3D val="0"/>
            <c:spPr>
              <a:solidFill>
                <a:srgbClr val="023A7C"/>
              </a:solidFill>
              <a:ln>
                <a:noFill/>
              </a:ln>
              <a:effectLst/>
            </c:spPr>
            <c:extLst>
              <c:ext xmlns:c16="http://schemas.microsoft.com/office/drawing/2014/chart" uri="{C3380CC4-5D6E-409C-BE32-E72D297353CC}">
                <c16:uniqueId val="{00000021-7C83-1C48-B1F5-E4D46DE52D6E}"/>
              </c:ext>
            </c:extLst>
          </c:dPt>
          <c:dPt>
            <c:idx val="17"/>
            <c:invertIfNegative val="0"/>
            <c:bubble3D val="0"/>
            <c:spPr>
              <a:solidFill>
                <a:srgbClr val="023A7C"/>
              </a:solidFill>
              <a:ln>
                <a:noFill/>
              </a:ln>
              <a:effectLst/>
            </c:spPr>
            <c:extLst>
              <c:ext xmlns:c16="http://schemas.microsoft.com/office/drawing/2014/chart" uri="{C3380CC4-5D6E-409C-BE32-E72D297353CC}">
                <c16:uniqueId val="{00000023-7C83-1C48-B1F5-E4D46DE52D6E}"/>
              </c:ext>
            </c:extLst>
          </c:dPt>
          <c:dPt>
            <c:idx val="18"/>
            <c:invertIfNegative val="0"/>
            <c:bubble3D val="0"/>
            <c:spPr>
              <a:solidFill>
                <a:srgbClr val="D1C44A"/>
              </a:solidFill>
              <a:ln>
                <a:noFill/>
              </a:ln>
              <a:effectLst/>
            </c:spPr>
            <c:extLst>
              <c:ext xmlns:c16="http://schemas.microsoft.com/office/drawing/2014/chart" uri="{C3380CC4-5D6E-409C-BE32-E72D297353CC}">
                <c16:uniqueId val="{00000025-7C83-1C48-B1F5-E4D46DE52D6E}"/>
              </c:ext>
            </c:extLst>
          </c:dPt>
          <c:dPt>
            <c:idx val="19"/>
            <c:invertIfNegative val="0"/>
            <c:bubble3D val="0"/>
            <c:spPr>
              <a:solidFill>
                <a:srgbClr val="023A7C"/>
              </a:solidFill>
              <a:ln>
                <a:noFill/>
              </a:ln>
              <a:effectLst/>
            </c:spPr>
            <c:extLst>
              <c:ext xmlns:c16="http://schemas.microsoft.com/office/drawing/2014/chart" uri="{C3380CC4-5D6E-409C-BE32-E72D297353CC}">
                <c16:uniqueId val="{00000027-7C83-1C48-B1F5-E4D46DE52D6E}"/>
              </c:ext>
            </c:extLst>
          </c:dPt>
          <c:dPt>
            <c:idx val="20"/>
            <c:invertIfNegative val="0"/>
            <c:bubble3D val="0"/>
            <c:spPr>
              <a:solidFill>
                <a:srgbClr val="023A7C"/>
              </a:solidFill>
              <a:ln>
                <a:noFill/>
              </a:ln>
              <a:effectLst/>
            </c:spPr>
            <c:extLst>
              <c:ext xmlns:c16="http://schemas.microsoft.com/office/drawing/2014/chart" uri="{C3380CC4-5D6E-409C-BE32-E72D297353CC}">
                <c16:uniqueId val="{00000029-7C83-1C48-B1F5-E4D46DE52D6E}"/>
              </c:ext>
            </c:extLst>
          </c:dPt>
          <c:dPt>
            <c:idx val="21"/>
            <c:invertIfNegative val="0"/>
            <c:bubble3D val="0"/>
            <c:spPr>
              <a:solidFill>
                <a:srgbClr val="023A7C"/>
              </a:solidFill>
              <a:ln>
                <a:noFill/>
              </a:ln>
              <a:effectLst/>
            </c:spPr>
            <c:extLst>
              <c:ext xmlns:c16="http://schemas.microsoft.com/office/drawing/2014/chart" uri="{C3380CC4-5D6E-409C-BE32-E72D297353CC}">
                <c16:uniqueId val="{0000002B-7C83-1C48-B1F5-E4D46DE52D6E}"/>
              </c:ext>
            </c:extLst>
          </c:dPt>
          <c:dPt>
            <c:idx val="22"/>
            <c:invertIfNegative val="0"/>
            <c:bubble3D val="0"/>
            <c:spPr>
              <a:solidFill>
                <a:srgbClr val="023A7C"/>
              </a:solidFill>
              <a:ln>
                <a:noFill/>
              </a:ln>
              <a:effectLst/>
            </c:spPr>
            <c:extLst>
              <c:ext xmlns:c16="http://schemas.microsoft.com/office/drawing/2014/chart" uri="{C3380CC4-5D6E-409C-BE32-E72D297353CC}">
                <c16:uniqueId val="{0000002D-7C83-1C48-B1F5-E4D46DE52D6E}"/>
              </c:ext>
            </c:extLst>
          </c:dPt>
          <c:dPt>
            <c:idx val="23"/>
            <c:invertIfNegative val="0"/>
            <c:bubble3D val="0"/>
            <c:spPr>
              <a:solidFill>
                <a:srgbClr val="023A7C"/>
              </a:solidFill>
              <a:ln>
                <a:noFill/>
              </a:ln>
              <a:effectLst/>
            </c:spPr>
            <c:extLst>
              <c:ext xmlns:c16="http://schemas.microsoft.com/office/drawing/2014/chart" uri="{C3380CC4-5D6E-409C-BE32-E72D297353CC}">
                <c16:uniqueId val="{0000002F-7C83-1C48-B1F5-E4D46DE52D6E}"/>
              </c:ext>
            </c:extLst>
          </c:dPt>
          <c:dPt>
            <c:idx val="24"/>
            <c:invertIfNegative val="0"/>
            <c:bubble3D val="0"/>
            <c:spPr>
              <a:solidFill>
                <a:srgbClr val="023A7C"/>
              </a:solidFill>
              <a:ln>
                <a:noFill/>
              </a:ln>
              <a:effectLst/>
            </c:spPr>
            <c:extLst>
              <c:ext xmlns:c16="http://schemas.microsoft.com/office/drawing/2014/chart" uri="{C3380CC4-5D6E-409C-BE32-E72D297353CC}">
                <c16:uniqueId val="{00000031-7C83-1C48-B1F5-E4D46DE52D6E}"/>
              </c:ext>
            </c:extLst>
          </c:dPt>
          <c:dPt>
            <c:idx val="25"/>
            <c:invertIfNegative val="0"/>
            <c:bubble3D val="0"/>
            <c:spPr>
              <a:solidFill>
                <a:srgbClr val="023A7C"/>
              </a:solidFill>
              <a:ln>
                <a:noFill/>
              </a:ln>
              <a:effectLst/>
            </c:spPr>
            <c:extLst>
              <c:ext xmlns:c16="http://schemas.microsoft.com/office/drawing/2014/chart" uri="{C3380CC4-5D6E-409C-BE32-E72D297353CC}">
                <c16:uniqueId val="{00000033-7C83-1C48-B1F5-E4D46DE52D6E}"/>
              </c:ext>
            </c:extLst>
          </c:dPt>
          <c:dPt>
            <c:idx val="26"/>
            <c:invertIfNegative val="0"/>
            <c:bubble3D val="0"/>
            <c:spPr>
              <a:solidFill>
                <a:srgbClr val="023A7C"/>
              </a:solidFill>
              <a:ln>
                <a:noFill/>
              </a:ln>
              <a:effectLst/>
            </c:spPr>
            <c:extLst>
              <c:ext xmlns:c16="http://schemas.microsoft.com/office/drawing/2014/chart" uri="{C3380CC4-5D6E-409C-BE32-E72D297353CC}">
                <c16:uniqueId val="{00000035-7C83-1C48-B1F5-E4D46DE52D6E}"/>
              </c:ext>
            </c:extLst>
          </c:dPt>
          <c:dPt>
            <c:idx val="27"/>
            <c:invertIfNegative val="0"/>
            <c:bubble3D val="0"/>
            <c:spPr>
              <a:solidFill>
                <a:srgbClr val="023A7C"/>
              </a:solidFill>
              <a:ln>
                <a:noFill/>
              </a:ln>
              <a:effectLst/>
            </c:spPr>
            <c:extLst>
              <c:ext xmlns:c16="http://schemas.microsoft.com/office/drawing/2014/chart" uri="{C3380CC4-5D6E-409C-BE32-E72D297353CC}">
                <c16:uniqueId val="{00000037-7C83-1C48-B1F5-E4D46DE52D6E}"/>
              </c:ext>
            </c:extLst>
          </c:dPt>
          <c:dPt>
            <c:idx val="28"/>
            <c:invertIfNegative val="0"/>
            <c:bubble3D val="0"/>
            <c:spPr>
              <a:solidFill>
                <a:srgbClr val="023A7C"/>
              </a:solidFill>
              <a:ln>
                <a:noFill/>
              </a:ln>
              <a:effectLst/>
            </c:spPr>
            <c:extLst>
              <c:ext xmlns:c16="http://schemas.microsoft.com/office/drawing/2014/chart" uri="{C3380CC4-5D6E-409C-BE32-E72D297353CC}">
                <c16:uniqueId val="{00000039-7C83-1C48-B1F5-E4D46DE52D6E}"/>
              </c:ext>
            </c:extLst>
          </c:dPt>
          <c:dPt>
            <c:idx val="29"/>
            <c:invertIfNegative val="0"/>
            <c:bubble3D val="0"/>
            <c:spPr>
              <a:solidFill>
                <a:srgbClr val="EB55E6"/>
              </a:solidFill>
              <a:ln>
                <a:noFill/>
              </a:ln>
              <a:effectLst/>
            </c:spPr>
            <c:extLst>
              <c:ext xmlns:c16="http://schemas.microsoft.com/office/drawing/2014/chart" uri="{C3380CC4-5D6E-409C-BE32-E72D297353CC}">
                <c16:uniqueId val="{0000003B-7C83-1C48-B1F5-E4D46DE52D6E}"/>
              </c:ext>
            </c:extLst>
          </c:dPt>
          <c:dPt>
            <c:idx val="30"/>
            <c:invertIfNegative val="0"/>
            <c:bubble3D val="0"/>
            <c:spPr>
              <a:solidFill>
                <a:srgbClr val="023A7C"/>
              </a:solidFill>
              <a:ln>
                <a:noFill/>
              </a:ln>
              <a:effectLst/>
            </c:spPr>
            <c:extLst>
              <c:ext xmlns:c16="http://schemas.microsoft.com/office/drawing/2014/chart" uri="{C3380CC4-5D6E-409C-BE32-E72D297353CC}">
                <c16:uniqueId val="{0000003D-7C83-1C48-B1F5-E4D46DE52D6E}"/>
              </c:ext>
            </c:extLst>
          </c:dPt>
          <c:dPt>
            <c:idx val="31"/>
            <c:invertIfNegative val="0"/>
            <c:bubble3D val="0"/>
            <c:spPr>
              <a:solidFill>
                <a:srgbClr val="023A7C"/>
              </a:solidFill>
              <a:ln>
                <a:noFill/>
              </a:ln>
              <a:effectLst/>
            </c:spPr>
            <c:extLst>
              <c:ext xmlns:c16="http://schemas.microsoft.com/office/drawing/2014/chart" uri="{C3380CC4-5D6E-409C-BE32-E72D297353CC}">
                <c16:uniqueId val="{0000003F-7C83-1C48-B1F5-E4D46DE52D6E}"/>
              </c:ext>
            </c:extLst>
          </c:dPt>
          <c:dPt>
            <c:idx val="32"/>
            <c:invertIfNegative val="0"/>
            <c:bubble3D val="0"/>
            <c:spPr>
              <a:solidFill>
                <a:srgbClr val="023A7C"/>
              </a:solidFill>
              <a:ln>
                <a:noFill/>
              </a:ln>
              <a:effectLst/>
            </c:spPr>
            <c:extLst>
              <c:ext xmlns:c16="http://schemas.microsoft.com/office/drawing/2014/chart" uri="{C3380CC4-5D6E-409C-BE32-E72D297353CC}">
                <c16:uniqueId val="{00000041-7C83-1C48-B1F5-E4D46DE52D6E}"/>
              </c:ext>
            </c:extLst>
          </c:dPt>
          <c:dPt>
            <c:idx val="33"/>
            <c:invertIfNegative val="0"/>
            <c:bubble3D val="0"/>
            <c:spPr>
              <a:solidFill>
                <a:srgbClr val="023A7C"/>
              </a:solidFill>
              <a:ln>
                <a:noFill/>
              </a:ln>
              <a:effectLst/>
            </c:spPr>
            <c:extLst>
              <c:ext xmlns:c16="http://schemas.microsoft.com/office/drawing/2014/chart" uri="{C3380CC4-5D6E-409C-BE32-E72D297353CC}">
                <c16:uniqueId val="{00000043-7C83-1C48-B1F5-E4D46DE52D6E}"/>
              </c:ext>
            </c:extLst>
          </c:dPt>
          <c:dPt>
            <c:idx val="34"/>
            <c:invertIfNegative val="0"/>
            <c:bubble3D val="0"/>
            <c:spPr>
              <a:solidFill>
                <a:srgbClr val="023A7C"/>
              </a:solidFill>
              <a:ln>
                <a:noFill/>
              </a:ln>
              <a:effectLst/>
            </c:spPr>
            <c:extLst>
              <c:ext xmlns:c16="http://schemas.microsoft.com/office/drawing/2014/chart" uri="{C3380CC4-5D6E-409C-BE32-E72D297353CC}">
                <c16:uniqueId val="{00000045-7C83-1C48-B1F5-E4D46DE52D6E}"/>
              </c:ext>
            </c:extLst>
          </c:dPt>
          <c:dLbls>
            <c:dLbl>
              <c:idx val="18"/>
              <c:layout>
                <c:manualLayout>
                  <c:x val="1.6844470888643279E-3"/>
                  <c:y val="-0.2043456459743099"/>
                </c:manualLayout>
              </c:layout>
              <c:tx>
                <c:rich>
                  <a:bodyPr rot="0" spcFirstLastPara="1" vertOverflow="ellipsis" vert="horz" wrap="square" anchor="ctr" anchorCtr="1"/>
                  <a:lstStyle/>
                  <a:p>
                    <a:pPr>
                      <a:defRPr sz="1400" b="1" i="0" u="none" strike="noStrike" kern="1200" baseline="0">
                        <a:solidFill>
                          <a:srgbClr val="00B050"/>
                        </a:solidFill>
                        <a:latin typeface="Helvetica Neue Light"/>
                        <a:ea typeface="+mn-ea"/>
                        <a:cs typeface="+mn-cs"/>
                      </a:defRPr>
                    </a:pPr>
                    <a:r>
                      <a:rPr lang="en-US" sz="1000" b="1" dirty="0">
                        <a:solidFill>
                          <a:srgbClr val="D1C44A"/>
                        </a:solidFill>
                        <a:latin typeface="Helvetica Neue" panose="02000503000000020004" pitchFamily="2" charset="0"/>
                        <a:ea typeface="Helvetica Neue" panose="02000503000000020004" pitchFamily="2" charset="0"/>
                        <a:cs typeface="Helvetica Neue" panose="02000503000000020004" pitchFamily="2" charset="0"/>
                      </a:rPr>
                      <a:t>34,7</a:t>
                    </a:r>
                  </a:p>
                </c:rich>
              </c:tx>
              <c:spPr>
                <a:noFill/>
                <a:ln>
                  <a:noFill/>
                </a:ln>
                <a:effectLst/>
              </c:spPr>
              <c:txPr>
                <a:bodyPr rot="0" spcFirstLastPara="1" vertOverflow="ellipsis" vert="horz" wrap="square" anchor="ctr" anchorCtr="1"/>
                <a:lstStyle/>
                <a:p>
                  <a:pPr>
                    <a:defRPr sz="1400" b="1" i="0" u="none" strike="noStrike" kern="1200" baseline="0">
                      <a:solidFill>
                        <a:srgbClr val="00B050"/>
                      </a:solidFill>
                      <a:latin typeface="Helvetica Neue Light"/>
                      <a:ea typeface="+mn-ea"/>
                      <a:cs typeface="+mn-cs"/>
                    </a:defRPr>
                  </a:pPr>
                  <a:endParaRPr lang="es-CL"/>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7C83-1C48-B1F5-E4D46DE52D6E}"/>
                </c:ext>
              </c:extLst>
            </c:dLbl>
            <c:dLbl>
              <c:idx val="29"/>
              <c:layout>
                <c:manualLayout>
                  <c:x val="0"/>
                  <c:y val="-0.19907407407407407"/>
                </c:manualLayout>
              </c:layout>
              <c:tx>
                <c:rich>
                  <a:bodyPr rot="0" spcFirstLastPara="1" vertOverflow="ellipsis" vert="horz" wrap="square" anchor="ctr" anchorCtr="1"/>
                  <a:lstStyle/>
                  <a:p>
                    <a:pPr>
                      <a:defRPr sz="1400" b="1" i="0" u="none" strike="noStrike" kern="1200" baseline="0">
                        <a:solidFill>
                          <a:srgbClr val="C00000"/>
                        </a:solidFill>
                        <a:latin typeface="Helvetica Neue Light"/>
                        <a:ea typeface="+mn-ea"/>
                        <a:cs typeface="+mn-cs"/>
                      </a:defRPr>
                    </a:pPr>
                    <a:r>
                      <a:rPr lang="en-US" sz="1000" b="1" i="0" dirty="0">
                        <a:solidFill>
                          <a:srgbClr val="EB55E6"/>
                        </a:solidFill>
                        <a:latin typeface="Helvetica Neue" panose="02000503000000020004" pitchFamily="2" charset="0"/>
                        <a:ea typeface="Helvetica Neue" panose="02000503000000020004" pitchFamily="2" charset="0"/>
                        <a:cs typeface="Helvetica Neue" panose="02000503000000020004" pitchFamily="2" charset="0"/>
                      </a:rPr>
                      <a:t>27,0</a:t>
                    </a:r>
                  </a:p>
                </c:rich>
              </c:tx>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Helvetica Neue Light"/>
                      <a:ea typeface="+mn-ea"/>
                      <a:cs typeface="+mn-cs"/>
                    </a:defRPr>
                  </a:pPr>
                  <a:endParaRPr lang="es-CL"/>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B-7C83-1C48-B1F5-E4D46DE52D6E}"/>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Helvetica Neue Light"/>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'resumen  2019'!$B$4:$B$38</c:f>
              <c:strCache>
                <c:ptCount val="35"/>
                <c:pt idx="0">
                  <c:v>Dinamarca</c:v>
                </c:pt>
                <c:pt idx="1">
                  <c:v>Francia</c:v>
                </c:pt>
                <c:pt idx="2">
                  <c:v>Suecia</c:v>
                </c:pt>
                <c:pt idx="3">
                  <c:v>Bélgica</c:v>
                </c:pt>
                <c:pt idx="4">
                  <c:v>Austria</c:v>
                </c:pt>
                <c:pt idx="5">
                  <c:v>Finandia</c:v>
                </c:pt>
                <c:pt idx="6">
                  <c:v>Italia</c:v>
                </c:pt>
                <c:pt idx="7">
                  <c:v>Islandia</c:v>
                </c:pt>
                <c:pt idx="8">
                  <c:v>Noruega</c:v>
                </c:pt>
                <c:pt idx="9">
                  <c:v>Grecia</c:v>
                </c:pt>
                <c:pt idx="10">
                  <c:v>Alemania</c:v>
                </c:pt>
                <c:pt idx="11">
                  <c:v>Luxemburgo</c:v>
                </c:pt>
                <c:pt idx="12">
                  <c:v>Eslovenia</c:v>
                </c:pt>
                <c:pt idx="13">
                  <c:v>Hungría</c:v>
                </c:pt>
                <c:pt idx="14">
                  <c:v>Suiza</c:v>
                </c:pt>
                <c:pt idx="15">
                  <c:v>Eslovaquia</c:v>
                </c:pt>
                <c:pt idx="16">
                  <c:v>Polonia</c:v>
                </c:pt>
                <c:pt idx="17">
                  <c:v>Rep. Checa</c:v>
                </c:pt>
                <c:pt idx="18">
                  <c:v>OCDE</c:v>
                </c:pt>
                <c:pt idx="19">
                  <c:v>España</c:v>
                </c:pt>
                <c:pt idx="20">
                  <c:v>Estonia</c:v>
                </c:pt>
                <c:pt idx="21">
                  <c:v>Portugal</c:v>
                </c:pt>
                <c:pt idx="22">
                  <c:v>Canadá</c:v>
                </c:pt>
                <c:pt idx="23">
                  <c:v>Israel</c:v>
                </c:pt>
                <c:pt idx="24">
                  <c:v>R. Unido</c:v>
                </c:pt>
                <c:pt idx="25">
                  <c:v>Japón</c:v>
                </c:pt>
                <c:pt idx="26">
                  <c:v>Letonia</c:v>
                </c:pt>
                <c:pt idx="27">
                  <c:v>Lituania</c:v>
                </c:pt>
                <c:pt idx="28">
                  <c:v>Corea del Sur</c:v>
                </c:pt>
                <c:pt idx="29">
                  <c:v>Chile</c:v>
                </c:pt>
                <c:pt idx="30">
                  <c:v>EEUU</c:v>
                </c:pt>
                <c:pt idx="31">
                  <c:v>Colombia</c:v>
                </c:pt>
                <c:pt idx="32">
                  <c:v>Turquía</c:v>
                </c:pt>
                <c:pt idx="33">
                  <c:v>Irlanda</c:v>
                </c:pt>
                <c:pt idx="34">
                  <c:v>México</c:v>
                </c:pt>
              </c:strCache>
            </c:strRef>
          </c:cat>
          <c:val>
            <c:numRef>
              <c:f>'resumen  2019'!$C$4:$C$38</c:f>
              <c:numCache>
                <c:formatCode>0.0</c:formatCode>
                <c:ptCount val="35"/>
                <c:pt idx="0">
                  <c:v>46.603000000000002</c:v>
                </c:pt>
                <c:pt idx="1">
                  <c:v>44.884999999999998</c:v>
                </c:pt>
                <c:pt idx="2">
                  <c:v>42.832999999999998</c:v>
                </c:pt>
                <c:pt idx="3">
                  <c:v>42.7</c:v>
                </c:pt>
                <c:pt idx="4">
                  <c:v>42.561999999999998</c:v>
                </c:pt>
                <c:pt idx="5">
                  <c:v>42.250999999999998</c:v>
                </c:pt>
                <c:pt idx="6">
                  <c:v>42.414999999999999</c:v>
                </c:pt>
                <c:pt idx="7">
                  <c:v>34.844000000000001</c:v>
                </c:pt>
                <c:pt idx="8">
                  <c:v>39.905999999999999</c:v>
                </c:pt>
                <c:pt idx="9">
                  <c:v>39.484000000000002</c:v>
                </c:pt>
                <c:pt idx="10">
                  <c:v>38.616999999999997</c:v>
                </c:pt>
                <c:pt idx="11">
                  <c:v>38.948999999999998</c:v>
                </c:pt>
                <c:pt idx="12">
                  <c:v>37.167999999999999</c:v>
                </c:pt>
                <c:pt idx="13">
                  <c:v>36.465000000000003</c:v>
                </c:pt>
                <c:pt idx="14">
                  <c:v>27.358000000000001</c:v>
                </c:pt>
                <c:pt idx="15">
                  <c:v>34.570999999999998</c:v>
                </c:pt>
                <c:pt idx="16">
                  <c:v>35.106000000000002</c:v>
                </c:pt>
                <c:pt idx="17">
                  <c:v>34.780999999999999</c:v>
                </c:pt>
                <c:pt idx="18">
                  <c:v>33.767676470588235</c:v>
                </c:pt>
                <c:pt idx="19">
                  <c:v>34.682000000000002</c:v>
                </c:pt>
                <c:pt idx="20">
                  <c:v>33.526000000000003</c:v>
                </c:pt>
                <c:pt idx="21">
                  <c:v>34.502000000000002</c:v>
                </c:pt>
                <c:pt idx="22">
                  <c:v>33.808</c:v>
                </c:pt>
                <c:pt idx="23">
                  <c:v>30.210999999999999</c:v>
                </c:pt>
                <c:pt idx="24">
                  <c:v>32.718000000000004</c:v>
                </c:pt>
                <c:pt idx="25">
                  <c:v>31.411999999999999</c:v>
                </c:pt>
                <c:pt idx="26">
                  <c:v>31.244</c:v>
                </c:pt>
                <c:pt idx="27">
                  <c:v>30.279</c:v>
                </c:pt>
                <c:pt idx="28">
                  <c:v>27.305</c:v>
                </c:pt>
                <c:pt idx="29">
                  <c:v>20.890999999999998</c:v>
                </c:pt>
                <c:pt idx="30">
                  <c:v>24.969000000000001</c:v>
                </c:pt>
                <c:pt idx="31">
                  <c:v>19.702999999999999</c:v>
                </c:pt>
                <c:pt idx="32">
                  <c:v>23.103000000000002</c:v>
                </c:pt>
                <c:pt idx="33">
                  <c:v>21.902999999999999</c:v>
                </c:pt>
                <c:pt idx="34">
                  <c:v>16.347000000000001</c:v>
                </c:pt>
              </c:numCache>
            </c:numRef>
          </c:val>
          <c:extLst>
            <c:ext xmlns:c16="http://schemas.microsoft.com/office/drawing/2014/chart" uri="{C3380CC4-5D6E-409C-BE32-E72D297353CC}">
              <c16:uniqueId val="{00000046-7C83-1C48-B1F5-E4D46DE52D6E}"/>
            </c:ext>
          </c:extLst>
        </c:ser>
        <c:ser>
          <c:idx val="1"/>
          <c:order val="1"/>
          <c:tx>
            <c:strRef>
              <c:f>'resumen  2019'!$D$2</c:f>
              <c:strCache>
                <c:ptCount val="1"/>
                <c:pt idx="0">
                  <c:v>Cotizaciones obligatorias privadas</c:v>
                </c:pt>
              </c:strCache>
            </c:strRef>
          </c:tx>
          <c:spPr>
            <a:solidFill>
              <a:srgbClr val="FFC000"/>
            </a:solidFill>
            <a:ln>
              <a:noFill/>
            </a:ln>
            <a:effectLst/>
          </c:spPr>
          <c:invertIfNegative val="0"/>
          <c:dPt>
            <c:idx val="18"/>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48-7C83-1C48-B1F5-E4D46DE52D6E}"/>
              </c:ext>
            </c:extLst>
          </c:dPt>
          <c:dPt>
            <c:idx val="2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A-7C83-1C48-B1F5-E4D46DE52D6E}"/>
              </c:ext>
            </c:extLst>
          </c:dPt>
          <c:cat>
            <c:strRef>
              <c:f>'resumen  2019'!$B$4:$B$38</c:f>
              <c:strCache>
                <c:ptCount val="35"/>
                <c:pt idx="0">
                  <c:v>Dinamarca</c:v>
                </c:pt>
                <c:pt idx="1">
                  <c:v>Francia</c:v>
                </c:pt>
                <c:pt idx="2">
                  <c:v>Suecia</c:v>
                </c:pt>
                <c:pt idx="3">
                  <c:v>Bélgica</c:v>
                </c:pt>
                <c:pt idx="4">
                  <c:v>Austria</c:v>
                </c:pt>
                <c:pt idx="5">
                  <c:v>Finandia</c:v>
                </c:pt>
                <c:pt idx="6">
                  <c:v>Italia</c:v>
                </c:pt>
                <c:pt idx="7">
                  <c:v>Islandia</c:v>
                </c:pt>
                <c:pt idx="8">
                  <c:v>Noruega</c:v>
                </c:pt>
                <c:pt idx="9">
                  <c:v>Grecia</c:v>
                </c:pt>
                <c:pt idx="10">
                  <c:v>Alemania</c:v>
                </c:pt>
                <c:pt idx="11">
                  <c:v>Luxemburgo</c:v>
                </c:pt>
                <c:pt idx="12">
                  <c:v>Eslovenia</c:v>
                </c:pt>
                <c:pt idx="13">
                  <c:v>Hungría</c:v>
                </c:pt>
                <c:pt idx="14">
                  <c:v>Suiza</c:v>
                </c:pt>
                <c:pt idx="15">
                  <c:v>Eslovaquia</c:v>
                </c:pt>
                <c:pt idx="16">
                  <c:v>Polonia</c:v>
                </c:pt>
                <c:pt idx="17">
                  <c:v>Rep. Checa</c:v>
                </c:pt>
                <c:pt idx="18">
                  <c:v>OCDE</c:v>
                </c:pt>
                <c:pt idx="19">
                  <c:v>España</c:v>
                </c:pt>
                <c:pt idx="20">
                  <c:v>Estonia</c:v>
                </c:pt>
                <c:pt idx="21">
                  <c:v>Portugal</c:v>
                </c:pt>
                <c:pt idx="22">
                  <c:v>Canadá</c:v>
                </c:pt>
                <c:pt idx="23">
                  <c:v>Israel</c:v>
                </c:pt>
                <c:pt idx="24">
                  <c:v>R. Unido</c:v>
                </c:pt>
                <c:pt idx="25">
                  <c:v>Japón</c:v>
                </c:pt>
                <c:pt idx="26">
                  <c:v>Letonia</c:v>
                </c:pt>
                <c:pt idx="27">
                  <c:v>Lituania</c:v>
                </c:pt>
                <c:pt idx="28">
                  <c:v>Corea del Sur</c:v>
                </c:pt>
                <c:pt idx="29">
                  <c:v>Chile</c:v>
                </c:pt>
                <c:pt idx="30">
                  <c:v>EEUU</c:v>
                </c:pt>
                <c:pt idx="31">
                  <c:v>Colombia</c:v>
                </c:pt>
                <c:pt idx="32">
                  <c:v>Turquía</c:v>
                </c:pt>
                <c:pt idx="33">
                  <c:v>Irlanda</c:v>
                </c:pt>
                <c:pt idx="34">
                  <c:v>México</c:v>
                </c:pt>
              </c:strCache>
            </c:strRef>
          </c:cat>
          <c:val>
            <c:numRef>
              <c:f>'resumen  2019'!$D$4:$D$38</c:f>
              <c:numCache>
                <c:formatCode>0.00</c:formatCode>
                <c:ptCount val="35"/>
                <c:pt idx="0">
                  <c:v>0.122</c:v>
                </c:pt>
                <c:pt idx="1">
                  <c:v>0</c:v>
                </c:pt>
                <c:pt idx="2">
                  <c:v>0</c:v>
                </c:pt>
                <c:pt idx="3">
                  <c:v>0</c:v>
                </c:pt>
                <c:pt idx="4">
                  <c:v>0</c:v>
                </c:pt>
                <c:pt idx="5">
                  <c:v>0.27300000000000002</c:v>
                </c:pt>
                <c:pt idx="6">
                  <c:v>0</c:v>
                </c:pt>
                <c:pt idx="7">
                  <c:v>6.1360000000000001</c:v>
                </c:pt>
                <c:pt idx="8">
                  <c:v>0</c:v>
                </c:pt>
                <c:pt idx="9">
                  <c:v>0</c:v>
                </c:pt>
                <c:pt idx="10">
                  <c:v>0.39700000000000002</c:v>
                </c:pt>
                <c:pt idx="11">
                  <c:v>0</c:v>
                </c:pt>
                <c:pt idx="12">
                  <c:v>0</c:v>
                </c:pt>
                <c:pt idx="13">
                  <c:v>0</c:v>
                </c:pt>
                <c:pt idx="14">
                  <c:v>8.1620000000000008</c:v>
                </c:pt>
                <c:pt idx="15">
                  <c:v>0.76</c:v>
                </c:pt>
                <c:pt idx="16">
                  <c:v>0</c:v>
                </c:pt>
                <c:pt idx="17">
                  <c:v>0.154</c:v>
                </c:pt>
                <c:pt idx="18" formatCode="0.0">
                  <c:v>0.91788235294117659</c:v>
                </c:pt>
                <c:pt idx="19">
                  <c:v>0</c:v>
                </c:pt>
                <c:pt idx="20">
                  <c:v>1.08</c:v>
                </c:pt>
                <c:pt idx="21">
                  <c:v>0</c:v>
                </c:pt>
                <c:pt idx="22">
                  <c:v>0</c:v>
                </c:pt>
                <c:pt idx="23">
                  <c:v>2.6579999999999999</c:v>
                </c:pt>
                <c:pt idx="24">
                  <c:v>0</c:v>
                </c:pt>
                <c:pt idx="25">
                  <c:v>0</c:v>
                </c:pt>
                <c:pt idx="26">
                  <c:v>0</c:v>
                </c:pt>
                <c:pt idx="27">
                  <c:v>6.0000000000000001E-3</c:v>
                </c:pt>
                <c:pt idx="28">
                  <c:v>0</c:v>
                </c:pt>
                <c:pt idx="29">
                  <c:v>6.0979999999999999</c:v>
                </c:pt>
                <c:pt idx="30">
                  <c:v>0</c:v>
                </c:pt>
                <c:pt idx="31">
                  <c:v>4.1210000000000004</c:v>
                </c:pt>
                <c:pt idx="32">
                  <c:v>0</c:v>
                </c:pt>
                <c:pt idx="33">
                  <c:v>0</c:v>
                </c:pt>
                <c:pt idx="34">
                  <c:v>1.2410000000000001</c:v>
                </c:pt>
              </c:numCache>
            </c:numRef>
          </c:val>
          <c:extLst>
            <c:ext xmlns:c16="http://schemas.microsoft.com/office/drawing/2014/chart" uri="{C3380CC4-5D6E-409C-BE32-E72D297353CC}">
              <c16:uniqueId val="{0000004B-7C83-1C48-B1F5-E4D46DE52D6E}"/>
            </c:ext>
          </c:extLst>
        </c:ser>
        <c:dLbls>
          <c:showLegendKey val="0"/>
          <c:showVal val="0"/>
          <c:showCatName val="0"/>
          <c:showSerName val="0"/>
          <c:showPercent val="0"/>
          <c:showBubbleSize val="0"/>
        </c:dLbls>
        <c:gapWidth val="90"/>
        <c:overlap val="100"/>
        <c:axId val="979483392"/>
        <c:axId val="1542901711"/>
      </c:barChart>
      <c:catAx>
        <c:axId val="979483392"/>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Helvetica Neue Light"/>
                <a:ea typeface="+mn-ea"/>
                <a:cs typeface="+mn-cs"/>
              </a:defRPr>
            </a:pPr>
            <a:endParaRPr lang="es-CL"/>
          </a:p>
        </c:txPr>
        <c:crossAx val="1542901711"/>
        <c:crosses val="autoZero"/>
        <c:auto val="1"/>
        <c:lblAlgn val="ctr"/>
        <c:lblOffset val="100"/>
        <c:noMultiLvlLbl val="0"/>
      </c:catAx>
      <c:valAx>
        <c:axId val="15429017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400" b="0" i="0" u="none" strike="noStrike" kern="1200" baseline="0">
                <a:solidFill>
                  <a:schemeClr val="tx1"/>
                </a:solidFill>
                <a:latin typeface="Helvetica Neue Light"/>
                <a:ea typeface="+mn-ea"/>
                <a:cs typeface="+mn-cs"/>
              </a:defRPr>
            </a:pPr>
            <a:endParaRPr lang="es-CL"/>
          </a:p>
        </c:txPr>
        <c:crossAx val="979483392"/>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Helvetica Neue Ligh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tx1"/>
          </a:solidFill>
          <a:latin typeface="Helvetica Neue Light"/>
        </a:defRPr>
      </a:pPr>
      <a:endParaRPr lang="es-CL"/>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EB55E6"/>
              </a:solidFill>
              <a:ln>
                <a:noFill/>
              </a:ln>
              <a:effectLst/>
            </c:spPr>
            <c:extLst>
              <c:ext xmlns:c16="http://schemas.microsoft.com/office/drawing/2014/chart" uri="{C3380CC4-5D6E-409C-BE32-E72D297353CC}">
                <c16:uniqueId val="{00000001-ADBB-9042-8AEB-CDF1F9B8DB8B}"/>
              </c:ext>
            </c:extLst>
          </c:dPt>
          <c:dPt>
            <c:idx val="1"/>
            <c:invertIfNegative val="0"/>
            <c:bubble3D val="0"/>
            <c:spPr>
              <a:solidFill>
                <a:srgbClr val="EB55E6"/>
              </a:solidFill>
              <a:ln>
                <a:noFill/>
              </a:ln>
              <a:effectLst/>
            </c:spPr>
            <c:extLst>
              <c:ext xmlns:c16="http://schemas.microsoft.com/office/drawing/2014/chart" uri="{C3380CC4-5D6E-409C-BE32-E72D297353CC}">
                <c16:uniqueId val="{00000003-ADBB-9042-8AEB-CDF1F9B8DB8B}"/>
              </c:ext>
            </c:extLst>
          </c:dPt>
          <c:dPt>
            <c:idx val="2"/>
            <c:invertIfNegative val="0"/>
            <c:bubble3D val="0"/>
            <c:spPr>
              <a:solidFill>
                <a:srgbClr val="023A7C"/>
              </a:solidFill>
              <a:ln>
                <a:noFill/>
              </a:ln>
              <a:effectLst/>
            </c:spPr>
            <c:extLst>
              <c:ext xmlns:c16="http://schemas.microsoft.com/office/drawing/2014/chart" uri="{C3380CC4-5D6E-409C-BE32-E72D297353CC}">
                <c16:uniqueId val="{00000005-ADBB-9042-8AEB-CDF1F9B8DB8B}"/>
              </c:ext>
            </c:extLst>
          </c:dPt>
          <c:dLbls>
            <c:dLbl>
              <c:idx val="0"/>
              <c:tx>
                <c:rich>
                  <a:bodyPr/>
                  <a:lstStyle/>
                  <a:p>
                    <a:fld id="{13DC3AA6-F19D-D948-A03E-DF12CA254BD5}" type="VALUE">
                      <a:rPr lang="en-US">
                        <a:solidFill>
                          <a:srgbClr val="EB55E6"/>
                        </a:solidFill>
                      </a:rPr>
                      <a:pPr/>
                      <a:t>[VALOR]</a:t>
                    </a:fld>
                    <a:endParaRPr lang="es-CL"/>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BB-9042-8AEB-CDF1F9B8DB8B}"/>
                </c:ext>
              </c:extLst>
            </c:dLbl>
            <c:dLbl>
              <c:idx val="1"/>
              <c:tx>
                <c:rich>
                  <a:bodyPr/>
                  <a:lstStyle/>
                  <a:p>
                    <a:fld id="{D475E77C-A26C-6F4F-906C-5FDE1D11F2B3}" type="VALUE">
                      <a:rPr lang="en-US">
                        <a:solidFill>
                          <a:srgbClr val="EB55E6"/>
                        </a:solidFill>
                      </a:rPr>
                      <a:pPr/>
                      <a:t>[VALOR]</a:t>
                    </a:fld>
                    <a:endParaRPr lang="es-CL"/>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BB-9042-8AEB-CDF1F9B8DB8B}"/>
                </c:ext>
              </c:extLst>
            </c:dLbl>
            <c:dLbl>
              <c:idx val="2"/>
              <c:tx>
                <c:rich>
                  <a:bodyPr rot="0" spcFirstLastPara="1" vertOverflow="ellipsis" vert="horz" wrap="square" anchor="ctr" anchorCtr="1"/>
                  <a:lstStyle/>
                  <a:p>
                    <a:pPr>
                      <a:defRPr sz="1400" b="0" i="0" u="none" strike="noStrike" kern="1200" baseline="0">
                        <a:solidFill>
                          <a:srgbClr val="0070C0"/>
                        </a:solidFill>
                        <a:latin typeface="Helvetica Neue" panose="02000503000000020004"/>
                        <a:ea typeface="+mn-ea"/>
                        <a:cs typeface="+mn-cs"/>
                      </a:defRPr>
                    </a:pPr>
                    <a:fld id="{37E6C398-C2DF-2D46-AAEC-E4421C21E787}" type="VALUE">
                      <a:rPr lang="en-US">
                        <a:solidFill>
                          <a:srgbClr val="023A7C"/>
                        </a:solidFill>
                      </a:rPr>
                      <a:pPr>
                        <a:defRPr>
                          <a:solidFill>
                            <a:srgbClr val="0070C0"/>
                          </a:solidFill>
                        </a:defRPr>
                      </a:pPr>
                      <a:t>[VALOR]</a:t>
                    </a:fld>
                    <a:endParaRPr lang="es-CL"/>
                  </a:p>
                </c:rich>
              </c:tx>
              <c:spPr>
                <a:noFill/>
                <a:ln>
                  <a:noFill/>
                </a:ln>
                <a:effectLst/>
              </c:spPr>
              <c:txPr>
                <a:bodyPr rot="0" spcFirstLastPara="1" vertOverflow="ellipsis" vert="horz" wrap="square" anchor="ctr" anchorCtr="1"/>
                <a:lstStyle/>
                <a:p>
                  <a:pPr>
                    <a:defRPr sz="1400" b="0" i="0" u="none" strike="noStrike" kern="1200" baseline="0">
                      <a:solidFill>
                        <a:srgbClr val="0070C0"/>
                      </a:solidFill>
                      <a:latin typeface="Helvetica Neue" panose="02000503000000020004"/>
                      <a:ea typeface="+mn-ea"/>
                      <a:cs typeface="+mn-cs"/>
                    </a:defRPr>
                  </a:pPr>
                  <a:endParaRPr lang="es-CL"/>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DBB-9042-8AEB-CDF1F9B8DB8B}"/>
                </c:ext>
              </c:extLst>
            </c:dLbl>
            <c:spPr>
              <a:noFill/>
              <a:ln>
                <a:noFill/>
              </a:ln>
              <a:effectLst/>
            </c:spPr>
            <c:txPr>
              <a:bodyPr rot="0" spcFirstLastPara="1" vertOverflow="ellipsis" vert="horz" wrap="square" anchor="ctr" anchorCtr="1"/>
              <a:lstStyle/>
              <a:p>
                <a:pPr>
                  <a:defRPr sz="1400" b="0" i="0" u="none" strike="noStrike" kern="1200" baseline="0">
                    <a:solidFill>
                      <a:srgbClr val="C00000"/>
                    </a:solidFill>
                    <a:latin typeface="Helvetica Neue" panose="02000503000000020004"/>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'renta personal'!$B$3:$B$5</c:f>
              <c:strCache>
                <c:ptCount val="3"/>
                <c:pt idx="0">
                  <c:v>Chile, sin reforma</c:v>
                </c:pt>
                <c:pt idx="1">
                  <c:v>Chile, con reforma</c:v>
                </c:pt>
                <c:pt idx="2">
                  <c:v>Promedio OCDE</c:v>
                </c:pt>
              </c:strCache>
            </c:strRef>
          </c:cat>
          <c:val>
            <c:numRef>
              <c:f>'renta personal'!$C$3:$C$5</c:f>
              <c:numCache>
                <c:formatCode>0.0</c:formatCode>
                <c:ptCount val="3"/>
                <c:pt idx="0">
                  <c:v>1.9830000000000001</c:v>
                </c:pt>
                <c:pt idx="1">
                  <c:v>3.4014729082882003</c:v>
                </c:pt>
                <c:pt idx="2">
                  <c:v>8.4</c:v>
                </c:pt>
              </c:numCache>
            </c:numRef>
          </c:val>
          <c:extLst>
            <c:ext xmlns:c16="http://schemas.microsoft.com/office/drawing/2014/chart" uri="{C3380CC4-5D6E-409C-BE32-E72D297353CC}">
              <c16:uniqueId val="{00000006-ADBB-9042-8AEB-CDF1F9B8DB8B}"/>
            </c:ext>
          </c:extLst>
        </c:ser>
        <c:dLbls>
          <c:showLegendKey val="0"/>
          <c:showVal val="0"/>
          <c:showCatName val="0"/>
          <c:showSerName val="0"/>
          <c:showPercent val="0"/>
          <c:showBubbleSize val="0"/>
        </c:dLbls>
        <c:gapWidth val="219"/>
        <c:overlap val="-27"/>
        <c:axId val="859422912"/>
        <c:axId val="859410672"/>
      </c:barChart>
      <c:catAx>
        <c:axId val="859422912"/>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rgbClr val="023A7C"/>
                </a:solidFill>
                <a:latin typeface="Helvetica Neue" panose="02000503000000020004"/>
                <a:ea typeface="+mn-ea"/>
                <a:cs typeface="+mn-cs"/>
              </a:defRPr>
            </a:pPr>
            <a:endParaRPr lang="es-CL"/>
          </a:p>
        </c:txPr>
        <c:crossAx val="859410672"/>
        <c:crosses val="autoZero"/>
        <c:auto val="1"/>
        <c:lblAlgn val="ctr"/>
        <c:lblOffset val="100"/>
        <c:noMultiLvlLbl val="0"/>
      </c:catAx>
      <c:valAx>
        <c:axId val="859410672"/>
        <c:scaling>
          <c:orientation val="minMax"/>
        </c:scaling>
        <c:delete val="1"/>
        <c:axPos val="l"/>
        <c:numFmt formatCode="0.0" sourceLinked="1"/>
        <c:majorTickMark val="none"/>
        <c:minorTickMark val="none"/>
        <c:tickLblPos val="nextTo"/>
        <c:crossAx val="85942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tx1"/>
          </a:solidFill>
          <a:latin typeface="Helvetica Neue" panose="02000503000000020004"/>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'Impuestos en Chile y en la OCDE'!$C$2</c:f>
              <c:strCache>
                <c:ptCount val="1"/>
                <c:pt idx="0">
                  <c:v>Chile (2019)</c:v>
                </c:pt>
              </c:strCache>
            </c:strRef>
          </c:tx>
          <c:spPr>
            <a:solidFill>
              <a:srgbClr val="023A7C"/>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D78A-5349-9CF1-87DC49029B7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23A7C"/>
                    </a:solidFill>
                    <a:latin typeface="Helvetica Neue" panose="02000503000000020004"/>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'Impuestos en Chile y en la OCDE'!$B$3:$B$9</c:f>
              <c:strCache>
                <c:ptCount val="7"/>
                <c:pt idx="0">
                  <c:v>A Individuos</c:v>
                </c:pt>
                <c:pt idx="1">
                  <c:v>A Empresas</c:v>
                </c:pt>
                <c:pt idx="2">
                  <c:v>Contribuciones de Seguridad Social</c:v>
                </c:pt>
                <c:pt idx="3">
                  <c:v>A la nómina y la fuerza de trabajo</c:v>
                </c:pt>
                <c:pt idx="4">
                  <c:v>A la propiedad</c:v>
                </c:pt>
                <c:pt idx="5">
                  <c:v>A bienes y servicios</c:v>
                </c:pt>
                <c:pt idx="6">
                  <c:v>Al valor agregado</c:v>
                </c:pt>
              </c:strCache>
            </c:strRef>
          </c:cat>
          <c:val>
            <c:numRef>
              <c:f>'Impuestos en Chile y en la OCDE'!$C$3:$C$9</c:f>
              <c:numCache>
                <c:formatCode>0.0</c:formatCode>
                <c:ptCount val="7"/>
                <c:pt idx="0">
                  <c:v>1.4958459</c:v>
                </c:pt>
                <c:pt idx="1">
                  <c:v>4.8872106999999998</c:v>
                </c:pt>
                <c:pt idx="2">
                  <c:v>1.5</c:v>
                </c:pt>
                <c:pt idx="3">
                  <c:v>0</c:v>
                </c:pt>
                <c:pt idx="4">
                  <c:v>1.1000000000000001</c:v>
                </c:pt>
                <c:pt idx="5">
                  <c:v>11</c:v>
                </c:pt>
                <c:pt idx="6">
                  <c:v>8.3000000000000007</c:v>
                </c:pt>
              </c:numCache>
            </c:numRef>
          </c:val>
          <c:extLst>
            <c:ext xmlns:c16="http://schemas.microsoft.com/office/drawing/2014/chart" uri="{C3380CC4-5D6E-409C-BE32-E72D297353CC}">
              <c16:uniqueId val="{00000001-D78A-5349-9CF1-87DC49029B73}"/>
            </c:ext>
          </c:extLst>
        </c:ser>
        <c:ser>
          <c:idx val="1"/>
          <c:order val="1"/>
          <c:tx>
            <c:strRef>
              <c:f>'Impuestos en Chile y en la OCDE'!$D$2</c:f>
              <c:strCache>
                <c:ptCount val="1"/>
                <c:pt idx="0">
                  <c:v>OECD (2018)</c:v>
                </c:pt>
              </c:strCache>
            </c:strRef>
          </c:tx>
          <c:spPr>
            <a:solidFill>
              <a:srgbClr val="EB55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EB55E6"/>
                    </a:solidFill>
                    <a:latin typeface="Helvetica Neue" panose="02000503000000020004"/>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'Impuestos en Chile y en la OCDE'!$B$3:$B$9</c:f>
              <c:strCache>
                <c:ptCount val="7"/>
                <c:pt idx="0">
                  <c:v>A Individuos</c:v>
                </c:pt>
                <c:pt idx="1">
                  <c:v>A Empresas</c:v>
                </c:pt>
                <c:pt idx="2">
                  <c:v>Contribuciones de Seguridad Social</c:v>
                </c:pt>
                <c:pt idx="3">
                  <c:v>A la nómina y la fuerza de trabajo</c:v>
                </c:pt>
                <c:pt idx="4">
                  <c:v>A la propiedad</c:v>
                </c:pt>
                <c:pt idx="5">
                  <c:v>A bienes y servicios</c:v>
                </c:pt>
                <c:pt idx="6">
                  <c:v>Al valor agregado</c:v>
                </c:pt>
              </c:strCache>
            </c:strRef>
          </c:cat>
          <c:val>
            <c:numRef>
              <c:f>'Impuestos en Chile y en la OCDE'!$D$3:$D$9</c:f>
              <c:numCache>
                <c:formatCode>0.0</c:formatCode>
                <c:ptCount val="7"/>
                <c:pt idx="0">
                  <c:v>7.9</c:v>
                </c:pt>
                <c:pt idx="1">
                  <c:v>3.1</c:v>
                </c:pt>
                <c:pt idx="2">
                  <c:v>9</c:v>
                </c:pt>
                <c:pt idx="3">
                  <c:v>0.4</c:v>
                </c:pt>
                <c:pt idx="4">
                  <c:v>1.8</c:v>
                </c:pt>
                <c:pt idx="5">
                  <c:v>11</c:v>
                </c:pt>
                <c:pt idx="6">
                  <c:v>6.7</c:v>
                </c:pt>
              </c:numCache>
            </c:numRef>
          </c:val>
          <c:extLst>
            <c:ext xmlns:c16="http://schemas.microsoft.com/office/drawing/2014/chart" uri="{C3380CC4-5D6E-409C-BE32-E72D297353CC}">
              <c16:uniqueId val="{00000002-D78A-5349-9CF1-87DC49029B73}"/>
            </c:ext>
          </c:extLst>
        </c:ser>
        <c:ser>
          <c:idx val="2"/>
          <c:order val="2"/>
          <c:tx>
            <c:strRef>
              <c:f>'Impuestos en Chile y en la OCDE'!$E$2</c:f>
              <c:strCache>
                <c:ptCount val="1"/>
                <c:pt idx="0">
                  <c:v>OECD (1978)</c:v>
                </c:pt>
              </c:strCache>
            </c:strRef>
          </c:tx>
          <c:spPr>
            <a:solidFill>
              <a:srgbClr val="B2A22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B2A22D"/>
                    </a:solidFill>
                    <a:latin typeface="Helvetica Neue" panose="02000503000000020004"/>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'Impuestos en Chile y en la OCDE'!$B$3:$B$9</c:f>
              <c:strCache>
                <c:ptCount val="7"/>
                <c:pt idx="0">
                  <c:v>A Individuos</c:v>
                </c:pt>
                <c:pt idx="1">
                  <c:v>A Empresas</c:v>
                </c:pt>
                <c:pt idx="2">
                  <c:v>Contribuciones de Seguridad Social</c:v>
                </c:pt>
                <c:pt idx="3">
                  <c:v>A la nómina y la fuerza de trabajo</c:v>
                </c:pt>
                <c:pt idx="4">
                  <c:v>A la propiedad</c:v>
                </c:pt>
                <c:pt idx="5">
                  <c:v>A bienes y servicios</c:v>
                </c:pt>
                <c:pt idx="6">
                  <c:v>Al valor agregado</c:v>
                </c:pt>
              </c:strCache>
            </c:strRef>
          </c:cat>
          <c:val>
            <c:numRef>
              <c:f>'Impuestos en Chile y en la OCDE'!$E$3:$E$9</c:f>
              <c:numCache>
                <c:formatCode>0.0</c:formatCode>
                <c:ptCount val="7"/>
                <c:pt idx="0">
                  <c:v>9.6</c:v>
                </c:pt>
                <c:pt idx="1">
                  <c:v>2.2000000000000002</c:v>
                </c:pt>
                <c:pt idx="2">
                  <c:v>7</c:v>
                </c:pt>
                <c:pt idx="3">
                  <c:v>0.4</c:v>
                </c:pt>
                <c:pt idx="4">
                  <c:v>1.6</c:v>
                </c:pt>
                <c:pt idx="5">
                  <c:v>9</c:v>
                </c:pt>
                <c:pt idx="6">
                  <c:v>3.9</c:v>
                </c:pt>
              </c:numCache>
            </c:numRef>
          </c:val>
          <c:extLst>
            <c:ext xmlns:c16="http://schemas.microsoft.com/office/drawing/2014/chart" uri="{C3380CC4-5D6E-409C-BE32-E72D297353CC}">
              <c16:uniqueId val="{00000003-D78A-5349-9CF1-87DC49029B73}"/>
            </c:ext>
          </c:extLst>
        </c:ser>
        <c:dLbls>
          <c:showLegendKey val="0"/>
          <c:showVal val="0"/>
          <c:showCatName val="0"/>
          <c:showSerName val="0"/>
          <c:showPercent val="0"/>
          <c:showBubbleSize val="0"/>
        </c:dLbls>
        <c:gapWidth val="80"/>
        <c:axId val="1176176272"/>
        <c:axId val="1176175024"/>
      </c:barChart>
      <c:catAx>
        <c:axId val="11761762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rgbClr val="023A7C"/>
                </a:solidFill>
                <a:latin typeface="Helvetica Neue" panose="02000503000000020004"/>
                <a:ea typeface="+mn-ea"/>
                <a:cs typeface="+mn-cs"/>
              </a:defRPr>
            </a:pPr>
            <a:endParaRPr lang="es-CL"/>
          </a:p>
        </c:txPr>
        <c:crossAx val="1176175024"/>
        <c:crosses val="autoZero"/>
        <c:auto val="1"/>
        <c:lblAlgn val="ctr"/>
        <c:lblOffset val="100"/>
        <c:noMultiLvlLbl val="0"/>
      </c:catAx>
      <c:valAx>
        <c:axId val="1176175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rgbClr val="023A7C"/>
                </a:solidFill>
                <a:latin typeface="Helvetica Neue" panose="02000503000000020004"/>
                <a:ea typeface="+mn-ea"/>
                <a:cs typeface="+mn-cs"/>
              </a:defRPr>
            </a:pPr>
            <a:endParaRPr lang="es-CL"/>
          </a:p>
        </c:txPr>
        <c:crossAx val="1176176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23A7C"/>
              </a:solidFill>
              <a:latin typeface="Helvetica Neue" panose="02000503000000020004"/>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1400">
          <a:solidFill>
            <a:schemeClr val="tx1"/>
          </a:solidFill>
          <a:latin typeface="Helvetica Neue" panose="02000503000000020004"/>
        </a:defRPr>
      </a:pPr>
      <a:endParaRPr lang="es-CL"/>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'Ingresos del gobierno central'!$C$4</c:f>
              <c:strCache>
                <c:ptCount val="1"/>
                <c:pt idx="0">
                  <c:v>Ingresos tributarios netos</c:v>
                </c:pt>
              </c:strCache>
            </c:strRef>
          </c:tx>
          <c:spPr>
            <a:solidFill>
              <a:srgbClr val="023A7C"/>
            </a:solidFill>
            <a:ln>
              <a:noFill/>
            </a:ln>
            <a:effectLst/>
          </c:spPr>
          <c:invertIfNegative val="0"/>
          <c:cat>
            <c:numRef>
              <c:f>'Ingresos del gobierno central'!$A$6:$A$37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'Ingresos del gobierno central'!$C$6:$C$37</c:f>
              <c:numCache>
                <c:formatCode>General</c:formatCode>
                <c:ptCount val="32"/>
                <c:pt idx="0">
                  <c:v>14.5</c:v>
                </c:pt>
                <c:pt idx="1">
                  <c:v>16.600000000000001</c:v>
                </c:pt>
                <c:pt idx="2">
                  <c:v>17.3</c:v>
                </c:pt>
                <c:pt idx="3">
                  <c:v>18.100000000000001</c:v>
                </c:pt>
                <c:pt idx="4">
                  <c:v>17.5</c:v>
                </c:pt>
                <c:pt idx="5">
                  <c:v>15.5</c:v>
                </c:pt>
                <c:pt idx="6">
                  <c:v>16.7</c:v>
                </c:pt>
                <c:pt idx="7">
                  <c:v>16.3</c:v>
                </c:pt>
                <c:pt idx="8">
                  <c:v>16.3</c:v>
                </c:pt>
                <c:pt idx="9">
                  <c:v>15.6</c:v>
                </c:pt>
                <c:pt idx="10">
                  <c:v>16.5</c:v>
                </c:pt>
                <c:pt idx="11">
                  <c:v>16.600000000000001</c:v>
                </c:pt>
                <c:pt idx="12">
                  <c:v>16.600000000000001</c:v>
                </c:pt>
                <c:pt idx="13">
                  <c:v>16</c:v>
                </c:pt>
                <c:pt idx="14">
                  <c:v>15</c:v>
                </c:pt>
                <c:pt idx="15">
                  <c:v>16.2</c:v>
                </c:pt>
                <c:pt idx="16">
                  <c:v>16.100000000000001</c:v>
                </c:pt>
                <c:pt idx="17">
                  <c:v>17.899999999999999</c:v>
                </c:pt>
                <c:pt idx="18">
                  <c:v>17.600000000000001</c:v>
                </c:pt>
                <c:pt idx="19">
                  <c:v>13.8</c:v>
                </c:pt>
                <c:pt idx="20">
                  <c:v>15.8</c:v>
                </c:pt>
                <c:pt idx="21">
                  <c:v>17.399999999999999</c:v>
                </c:pt>
                <c:pt idx="22" formatCode="0.0">
                  <c:v>17.518993150571909</c:v>
                </c:pt>
                <c:pt idx="23" formatCode="0.0">
                  <c:v>16.716319136096978</c:v>
                </c:pt>
                <c:pt idx="24" formatCode="0.0">
                  <c:v>16.549403369212573</c:v>
                </c:pt>
                <c:pt idx="25" formatCode="0.0">
                  <c:v>17.448814579458194</c:v>
                </c:pt>
                <c:pt idx="26" formatCode="0.0">
                  <c:v>17.18260336198524</c:v>
                </c:pt>
                <c:pt idx="27" formatCode="0.0">
                  <c:v>17.15086995487982</c:v>
                </c:pt>
                <c:pt idx="28" formatCode="0.0">
                  <c:v>18.108629875813925</c:v>
                </c:pt>
                <c:pt idx="29" formatCode="0.0">
                  <c:v>17.658994571653707</c:v>
                </c:pt>
                <c:pt idx="30" formatCode="0.0">
                  <c:v>16.123532164041674</c:v>
                </c:pt>
                <c:pt idx="31" formatCode="0.0">
                  <c:v>18.818580406675132</c:v>
                </c:pt>
              </c:numCache>
            </c:numRef>
          </c:val>
          <c:extLst>
            <c:ext xmlns:c16="http://schemas.microsoft.com/office/drawing/2014/chart" uri="{C3380CC4-5D6E-409C-BE32-E72D297353CC}">
              <c16:uniqueId val="{00000000-6B97-CE43-96B8-CA6D0D1BF706}"/>
            </c:ext>
          </c:extLst>
        </c:ser>
        <c:ser>
          <c:idx val="1"/>
          <c:order val="1"/>
          <c:tx>
            <c:strRef>
              <c:f>'Ingresos del gobierno central'!$D$4</c:f>
              <c:strCache>
                <c:ptCount val="1"/>
                <c:pt idx="0">
                  <c:v>Ingresos no tributarios</c:v>
                </c:pt>
              </c:strCache>
            </c:strRef>
          </c:tx>
          <c:spPr>
            <a:solidFill>
              <a:srgbClr val="EB55E6"/>
            </a:solidFill>
            <a:ln>
              <a:noFill/>
            </a:ln>
            <a:effectLst/>
          </c:spPr>
          <c:invertIfNegative val="0"/>
          <c:cat>
            <c:numRef>
              <c:f>'Ingresos del gobierno central'!$A$6:$A$37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'Ingresos del gobierno central'!$D$6:$D$37</c:f>
              <c:numCache>
                <c:formatCode>0.0</c:formatCode>
                <c:ptCount val="32"/>
                <c:pt idx="0">
                  <c:v>6.1000000000000014</c:v>
                </c:pt>
                <c:pt idx="1">
                  <c:v>5.5</c:v>
                </c:pt>
                <c:pt idx="2">
                  <c:v>5.5999999999999979</c:v>
                </c:pt>
                <c:pt idx="3">
                  <c:v>5.0999999999999979</c:v>
                </c:pt>
                <c:pt idx="4">
                  <c:v>5</c:v>
                </c:pt>
                <c:pt idx="5">
                  <c:v>5.6999999999999993</c:v>
                </c:pt>
                <c:pt idx="6">
                  <c:v>4.6999999999999993</c:v>
                </c:pt>
                <c:pt idx="7">
                  <c:v>4.8999999999999986</c:v>
                </c:pt>
                <c:pt idx="8">
                  <c:v>4.3999999999999986</c:v>
                </c:pt>
                <c:pt idx="9">
                  <c:v>4.4000000000000004</c:v>
                </c:pt>
                <c:pt idx="10">
                  <c:v>4.6999999999999993</c:v>
                </c:pt>
                <c:pt idx="11">
                  <c:v>4.6999999999999993</c:v>
                </c:pt>
                <c:pt idx="12">
                  <c:v>4.0999999999999979</c:v>
                </c:pt>
                <c:pt idx="13">
                  <c:v>4.5</c:v>
                </c:pt>
                <c:pt idx="14">
                  <c:v>6.1999999999999993</c:v>
                </c:pt>
                <c:pt idx="15">
                  <c:v>6.6999999999999993</c:v>
                </c:pt>
                <c:pt idx="16">
                  <c:v>8.2999999999999972</c:v>
                </c:pt>
                <c:pt idx="17">
                  <c:v>7.6000000000000014</c:v>
                </c:pt>
                <c:pt idx="18">
                  <c:v>6.5999999999999979</c:v>
                </c:pt>
                <c:pt idx="19">
                  <c:v>5.1999999999999993</c:v>
                </c:pt>
                <c:pt idx="20">
                  <c:v>5.6999999999999993</c:v>
                </c:pt>
                <c:pt idx="21">
                  <c:v>5.3000000000000007</c:v>
                </c:pt>
                <c:pt idx="22">
                  <c:v>4.5901594791126925</c:v>
                </c:pt>
                <c:pt idx="23">
                  <c:v>4.2837170714113491</c:v>
                </c:pt>
                <c:pt idx="24">
                  <c:v>4.1137251878742411</c:v>
                </c:pt>
                <c:pt idx="25">
                  <c:v>3.7010361422847922</c:v>
                </c:pt>
                <c:pt idx="26">
                  <c:v>3.6801463546467019</c:v>
                </c:pt>
                <c:pt idx="27">
                  <c:v>3.8623018217434044</c:v>
                </c:pt>
                <c:pt idx="28">
                  <c:v>4.0728556044403987</c:v>
                </c:pt>
                <c:pt idx="29">
                  <c:v>4.0552322328145891</c:v>
                </c:pt>
                <c:pt idx="30">
                  <c:v>3.909752548557158</c:v>
                </c:pt>
                <c:pt idx="31">
                  <c:v>5.2308944570692724</c:v>
                </c:pt>
              </c:numCache>
            </c:numRef>
          </c:val>
          <c:extLst>
            <c:ext xmlns:c16="http://schemas.microsoft.com/office/drawing/2014/chart" uri="{C3380CC4-5D6E-409C-BE32-E72D297353CC}">
              <c16:uniqueId val="{00000001-6B97-CE43-96B8-CA6D0D1BF706}"/>
            </c:ext>
          </c:extLst>
        </c:ser>
        <c:dLbls>
          <c:showLegendKey val="0"/>
          <c:showVal val="0"/>
          <c:showCatName val="0"/>
          <c:showSerName val="0"/>
          <c:showPercent val="0"/>
          <c:showBubbleSize val="0"/>
        </c:dLbls>
        <c:gapWidth val="80"/>
        <c:overlap val="100"/>
        <c:axId val="1929152992"/>
        <c:axId val="1929153824"/>
      </c:barChart>
      <c:catAx>
        <c:axId val="19291529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Helvetica Neue Light"/>
                <a:ea typeface="+mn-ea"/>
                <a:cs typeface="+mn-cs"/>
              </a:defRPr>
            </a:pPr>
            <a:endParaRPr lang="es-CL"/>
          </a:p>
        </c:txPr>
        <c:crossAx val="1929153824"/>
        <c:crosses val="autoZero"/>
        <c:auto val="1"/>
        <c:lblAlgn val="ctr"/>
        <c:lblOffset val="100"/>
        <c:noMultiLvlLbl val="0"/>
      </c:catAx>
      <c:valAx>
        <c:axId val="19291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Helvetica Neue Light"/>
                <a:ea typeface="+mn-ea"/>
                <a:cs typeface="+mn-cs"/>
              </a:defRPr>
            </a:pPr>
            <a:endParaRPr lang="es-CL"/>
          </a:p>
        </c:txPr>
        <c:crossAx val="1929152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Helvetica Neue Ligh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ysClr val="windowText" lastClr="000000"/>
          </a:solidFill>
          <a:latin typeface="Helvetica Neue Light"/>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tx>
            <c:strRef>
              <c:f>'Ingreso 100% Trabajo'!$J$4</c:f>
              <c:strCache>
                <c:ptCount val="1"/>
                <c:pt idx="0">
                  <c:v>Cantidad de Personas</c:v>
                </c:pt>
              </c:strCache>
            </c:strRef>
          </c:tx>
          <c:spPr>
            <a:ln w="28575" cap="rnd">
              <a:solidFill>
                <a:srgbClr val="D1C44A"/>
              </a:solidFill>
              <a:prstDash val="solid"/>
              <a:round/>
            </a:ln>
            <a:effectLst/>
          </c:spPr>
          <c:marker>
            <c:symbol val="none"/>
          </c:marker>
          <c:cat>
            <c:numRef>
              <c:f>'Ingreso 100% Trabajo'!$A$5:$A$45</c:f>
              <c:numCache>
                <c:formatCode>General</c:formatCode>
                <c:ptCount val="41"/>
                <c:pt idx="0">
                  <c:v>0</c:v>
                </c:pt>
                <c:pt idx="4">
                  <c:v>1</c:v>
                </c:pt>
                <c:pt idx="8">
                  <c:v>2</c:v>
                </c:pt>
                <c:pt idx="12">
                  <c:v>3</c:v>
                </c:pt>
                <c:pt idx="16">
                  <c:v>4</c:v>
                </c:pt>
                <c:pt idx="20">
                  <c:v>5</c:v>
                </c:pt>
                <c:pt idx="24">
                  <c:v>6</c:v>
                </c:pt>
                <c:pt idx="28">
                  <c:v>7</c:v>
                </c:pt>
                <c:pt idx="32">
                  <c:v>8</c:v>
                </c:pt>
                <c:pt idx="36">
                  <c:v>9</c:v>
                </c:pt>
                <c:pt idx="40">
                  <c:v>10</c:v>
                </c:pt>
              </c:numCache>
            </c:numRef>
          </c:cat>
          <c:val>
            <c:numRef>
              <c:f>'Ingreso 100% Trabajo'!$J$5:$J$45</c:f>
              <c:numCache>
                <c:formatCode>#,##0</c:formatCode>
                <c:ptCount val="41"/>
                <c:pt idx="0">
                  <c:v>888889</c:v>
                </c:pt>
                <c:pt idx="1">
                  <c:v>1811111</c:v>
                </c:pt>
                <c:pt idx="2">
                  <c:v>2876544</c:v>
                </c:pt>
                <c:pt idx="3">
                  <c:v>2163014</c:v>
                </c:pt>
                <c:pt idx="4">
                  <c:v>708720</c:v>
                </c:pt>
                <c:pt idx="5">
                  <c:v>491439</c:v>
                </c:pt>
                <c:pt idx="6">
                  <c:v>299841</c:v>
                </c:pt>
                <c:pt idx="7">
                  <c:v>173431</c:v>
                </c:pt>
                <c:pt idx="8">
                  <c:v>154963</c:v>
                </c:pt>
                <c:pt idx="9">
                  <c:v>102037</c:v>
                </c:pt>
                <c:pt idx="10">
                  <c:v>78423</c:v>
                </c:pt>
                <c:pt idx="11">
                  <c:v>70699</c:v>
                </c:pt>
                <c:pt idx="12">
                  <c:v>59736</c:v>
                </c:pt>
                <c:pt idx="13" formatCode="General">
                  <c:v>54321</c:v>
                </c:pt>
                <c:pt idx="14" formatCode="General">
                  <c:v>50679</c:v>
                </c:pt>
                <c:pt idx="15" formatCode="General">
                  <c:v>43999</c:v>
                </c:pt>
                <c:pt idx="16" formatCode="General">
                  <c:v>31225</c:v>
                </c:pt>
                <c:pt idx="17" formatCode="General">
                  <c:v>23332</c:v>
                </c:pt>
                <c:pt idx="18" formatCode="General">
                  <c:v>19563</c:v>
                </c:pt>
                <c:pt idx="19" formatCode="General">
                  <c:v>15012</c:v>
                </c:pt>
                <c:pt idx="20" formatCode="General">
                  <c:v>13723</c:v>
                </c:pt>
                <c:pt idx="21" formatCode="General">
                  <c:v>12056</c:v>
                </c:pt>
                <c:pt idx="22" formatCode="General">
                  <c:v>11123</c:v>
                </c:pt>
                <c:pt idx="23" formatCode="General">
                  <c:v>10858</c:v>
                </c:pt>
                <c:pt idx="24" formatCode="General">
                  <c:v>8225</c:v>
                </c:pt>
                <c:pt idx="25" formatCode="General">
                  <c:v>7804</c:v>
                </c:pt>
                <c:pt idx="26" formatCode="General">
                  <c:v>6953</c:v>
                </c:pt>
                <c:pt idx="27" formatCode="General">
                  <c:v>5894</c:v>
                </c:pt>
                <c:pt idx="28" formatCode="General">
                  <c:v>4565</c:v>
                </c:pt>
                <c:pt idx="29" formatCode="General">
                  <c:v>3589</c:v>
                </c:pt>
                <c:pt idx="30" formatCode="General">
                  <c:v>2989</c:v>
                </c:pt>
                <c:pt idx="31" formatCode="General">
                  <c:v>1793</c:v>
                </c:pt>
                <c:pt idx="32" formatCode="General">
                  <c:v>1018</c:v>
                </c:pt>
                <c:pt idx="33" formatCode="General">
                  <c:v>956</c:v>
                </c:pt>
                <c:pt idx="34" formatCode="General">
                  <c:v>854</c:v>
                </c:pt>
                <c:pt idx="35" formatCode="General">
                  <c:v>712</c:v>
                </c:pt>
                <c:pt idx="36" formatCode="General">
                  <c:v>678</c:v>
                </c:pt>
                <c:pt idx="37" formatCode="General">
                  <c:v>599</c:v>
                </c:pt>
                <c:pt idx="38" formatCode="General">
                  <c:v>592</c:v>
                </c:pt>
                <c:pt idx="39" formatCode="General">
                  <c:v>485</c:v>
                </c:pt>
                <c:pt idx="40" formatCode="General">
                  <c:v>453</c:v>
                </c:pt>
              </c:numCache>
            </c:numRef>
          </c:val>
          <c:smooth val="0"/>
          <c:extLst>
            <c:ext xmlns:c16="http://schemas.microsoft.com/office/drawing/2014/chart" uri="{C3380CC4-5D6E-409C-BE32-E72D297353CC}">
              <c16:uniqueId val="{00000000-CF9D-4144-9FEF-ED6CF3EA41BC}"/>
            </c:ext>
          </c:extLst>
        </c:ser>
        <c:dLbls>
          <c:showLegendKey val="0"/>
          <c:showVal val="0"/>
          <c:showCatName val="0"/>
          <c:showSerName val="0"/>
          <c:showPercent val="0"/>
          <c:showBubbleSize val="0"/>
        </c:dLbls>
        <c:marker val="1"/>
        <c:smooth val="0"/>
        <c:axId val="1327062320"/>
        <c:axId val="1327058160"/>
      </c:lineChart>
      <c:lineChart>
        <c:grouping val="standard"/>
        <c:varyColors val="0"/>
        <c:ser>
          <c:idx val="0"/>
          <c:order val="0"/>
          <c:tx>
            <c:strRef>
              <c:f>'Ingreso 100% Trabajo'!$H$4</c:f>
              <c:strCache>
                <c:ptCount val="1"/>
                <c:pt idx="0">
                  <c:v>Tasa marginal</c:v>
                </c:pt>
              </c:strCache>
            </c:strRef>
          </c:tx>
          <c:spPr>
            <a:ln w="28575" cap="rnd">
              <a:solidFill>
                <a:srgbClr val="023A7C"/>
              </a:solidFill>
              <a:round/>
            </a:ln>
            <a:effectLst/>
          </c:spPr>
          <c:marker>
            <c:symbol val="none"/>
          </c:marker>
          <c:cat>
            <c:numRef>
              <c:f>'Ingreso 100% Trabajo'!$A$5:$A$45</c:f>
              <c:numCache>
                <c:formatCode>General</c:formatCode>
                <c:ptCount val="41"/>
                <c:pt idx="0">
                  <c:v>0</c:v>
                </c:pt>
                <c:pt idx="4">
                  <c:v>1</c:v>
                </c:pt>
                <c:pt idx="8">
                  <c:v>2</c:v>
                </c:pt>
                <c:pt idx="12">
                  <c:v>3</c:v>
                </c:pt>
                <c:pt idx="16">
                  <c:v>4</c:v>
                </c:pt>
                <c:pt idx="20">
                  <c:v>5</c:v>
                </c:pt>
                <c:pt idx="24">
                  <c:v>6</c:v>
                </c:pt>
                <c:pt idx="28">
                  <c:v>7</c:v>
                </c:pt>
                <c:pt idx="32">
                  <c:v>8</c:v>
                </c:pt>
                <c:pt idx="36">
                  <c:v>9</c:v>
                </c:pt>
                <c:pt idx="40">
                  <c:v>10</c:v>
                </c:pt>
              </c:numCache>
            </c:numRef>
          </c:cat>
          <c:val>
            <c:numRef>
              <c:f>'Ingreso 100% Trabajo'!$H$5:$H$45</c:f>
              <c:numCache>
                <c:formatCode>0.00%</c:formatCode>
                <c:ptCount val="41"/>
                <c:pt idx="0">
                  <c:v>0</c:v>
                </c:pt>
                <c:pt idx="1">
                  <c:v>0</c:v>
                </c:pt>
                <c:pt idx="2">
                  <c:v>0</c:v>
                </c:pt>
                <c:pt idx="3">
                  <c:v>0</c:v>
                </c:pt>
                <c:pt idx="4">
                  <c:v>0.04</c:v>
                </c:pt>
                <c:pt idx="5">
                  <c:v>0.04</c:v>
                </c:pt>
                <c:pt idx="6">
                  <c:v>0.04</c:v>
                </c:pt>
                <c:pt idx="7">
                  <c:v>0.08</c:v>
                </c:pt>
                <c:pt idx="8">
                  <c:v>0.08</c:v>
                </c:pt>
                <c:pt idx="9">
                  <c:v>0.08</c:v>
                </c:pt>
                <c:pt idx="10">
                  <c:v>0.08</c:v>
                </c:pt>
                <c:pt idx="11">
                  <c:v>0.08</c:v>
                </c:pt>
                <c:pt idx="12">
                  <c:v>0.13500000000000001</c:v>
                </c:pt>
                <c:pt idx="13">
                  <c:v>0.13500000000000001</c:v>
                </c:pt>
                <c:pt idx="14">
                  <c:v>0.13500000000000001</c:v>
                </c:pt>
                <c:pt idx="15">
                  <c:v>0.13500000000000001</c:v>
                </c:pt>
                <c:pt idx="16">
                  <c:v>0.13500000000000001</c:v>
                </c:pt>
                <c:pt idx="17">
                  <c:v>0.26</c:v>
                </c:pt>
                <c:pt idx="18">
                  <c:v>0.26</c:v>
                </c:pt>
                <c:pt idx="19">
                  <c:v>0.26</c:v>
                </c:pt>
                <c:pt idx="20">
                  <c:v>0.26</c:v>
                </c:pt>
                <c:pt idx="21">
                  <c:v>0.35</c:v>
                </c:pt>
                <c:pt idx="22">
                  <c:v>0.35</c:v>
                </c:pt>
                <c:pt idx="23">
                  <c:v>0.35</c:v>
                </c:pt>
                <c:pt idx="24">
                  <c:v>0.35</c:v>
                </c:pt>
                <c:pt idx="25">
                  <c:v>0.35</c:v>
                </c:pt>
                <c:pt idx="26">
                  <c:v>0.4</c:v>
                </c:pt>
                <c:pt idx="27">
                  <c:v>0.4</c:v>
                </c:pt>
                <c:pt idx="28">
                  <c:v>0.4</c:v>
                </c:pt>
                <c:pt idx="29">
                  <c:v>0.4</c:v>
                </c:pt>
                <c:pt idx="30">
                  <c:v>0.4</c:v>
                </c:pt>
                <c:pt idx="31">
                  <c:v>0.4</c:v>
                </c:pt>
                <c:pt idx="32">
                  <c:v>0.4</c:v>
                </c:pt>
                <c:pt idx="33">
                  <c:v>0.43</c:v>
                </c:pt>
                <c:pt idx="34">
                  <c:v>0.43</c:v>
                </c:pt>
                <c:pt idx="35">
                  <c:v>0.43</c:v>
                </c:pt>
                <c:pt idx="36">
                  <c:v>0.43</c:v>
                </c:pt>
                <c:pt idx="37">
                  <c:v>0.43</c:v>
                </c:pt>
                <c:pt idx="38">
                  <c:v>0.43</c:v>
                </c:pt>
                <c:pt idx="39">
                  <c:v>0.43</c:v>
                </c:pt>
                <c:pt idx="40">
                  <c:v>0.43</c:v>
                </c:pt>
              </c:numCache>
            </c:numRef>
          </c:val>
          <c:smooth val="0"/>
          <c:extLst>
            <c:ext xmlns:c16="http://schemas.microsoft.com/office/drawing/2014/chart" uri="{C3380CC4-5D6E-409C-BE32-E72D297353CC}">
              <c16:uniqueId val="{00000001-CF9D-4144-9FEF-ED6CF3EA41BC}"/>
            </c:ext>
          </c:extLst>
        </c:ser>
        <c:ser>
          <c:idx val="1"/>
          <c:order val="1"/>
          <c:tx>
            <c:strRef>
              <c:f>'Ingreso 100% Trabajo'!$I$4</c:f>
              <c:strCache>
                <c:ptCount val="1"/>
                <c:pt idx="0">
                  <c:v>Tasa efectiva</c:v>
                </c:pt>
              </c:strCache>
            </c:strRef>
          </c:tx>
          <c:spPr>
            <a:ln w="28575" cap="rnd">
              <a:solidFill>
                <a:srgbClr val="EB55E6"/>
              </a:solidFill>
              <a:round/>
            </a:ln>
            <a:effectLst/>
          </c:spPr>
          <c:marker>
            <c:symbol val="none"/>
          </c:marker>
          <c:cat>
            <c:numRef>
              <c:f>'Ingreso 100% Trabajo'!$A$5:$A$45</c:f>
              <c:numCache>
                <c:formatCode>General</c:formatCode>
                <c:ptCount val="41"/>
                <c:pt idx="0">
                  <c:v>0</c:v>
                </c:pt>
                <c:pt idx="4">
                  <c:v>1</c:v>
                </c:pt>
                <c:pt idx="8">
                  <c:v>2</c:v>
                </c:pt>
                <c:pt idx="12">
                  <c:v>3</c:v>
                </c:pt>
                <c:pt idx="16">
                  <c:v>4</c:v>
                </c:pt>
                <c:pt idx="20">
                  <c:v>5</c:v>
                </c:pt>
                <c:pt idx="24">
                  <c:v>6</c:v>
                </c:pt>
                <c:pt idx="28">
                  <c:v>7</c:v>
                </c:pt>
                <c:pt idx="32">
                  <c:v>8</c:v>
                </c:pt>
                <c:pt idx="36">
                  <c:v>9</c:v>
                </c:pt>
                <c:pt idx="40">
                  <c:v>10</c:v>
                </c:pt>
              </c:numCache>
            </c:numRef>
          </c:cat>
          <c:val>
            <c:numRef>
              <c:f>'Ingreso 100% Trabajo'!$I$5:$I$45</c:f>
              <c:numCache>
                <c:formatCode>0%</c:formatCode>
                <c:ptCount val="41"/>
                <c:pt idx="0" formatCode="General">
                  <c:v>0</c:v>
                </c:pt>
                <c:pt idx="1">
                  <c:v>0</c:v>
                </c:pt>
                <c:pt idx="2">
                  <c:v>0</c:v>
                </c:pt>
                <c:pt idx="3">
                  <c:v>0</c:v>
                </c:pt>
                <c:pt idx="4">
                  <c:v>8.9192200000000003E-3</c:v>
                </c:pt>
                <c:pt idx="5">
                  <c:v>1.5135376000000001E-2</c:v>
                </c:pt>
                <c:pt idx="6">
                  <c:v>1.9279480000000002E-2</c:v>
                </c:pt>
                <c:pt idx="7">
                  <c:v>2.2771897142857146E-2</c:v>
                </c:pt>
                <c:pt idx="8">
                  <c:v>2.9925410000000003E-2</c:v>
                </c:pt>
                <c:pt idx="9">
                  <c:v>3.5489253333333338E-2</c:v>
                </c:pt>
                <c:pt idx="10">
                  <c:v>3.9940328000000004E-2</c:v>
                </c:pt>
                <c:pt idx="11">
                  <c:v>4.3582116363636368E-2</c:v>
                </c:pt>
                <c:pt idx="12">
                  <c:v>4.8856356666666663E-2</c:v>
                </c:pt>
                <c:pt idx="13">
                  <c:v>5.5482790769230766E-2</c:v>
                </c:pt>
                <c:pt idx="14">
                  <c:v>6.1162591428571424E-2</c:v>
                </c:pt>
                <c:pt idx="15">
                  <c:v>6.6085085333333335E-2</c:v>
                </c:pt>
                <c:pt idx="16">
                  <c:v>7.0392267499999994E-2</c:v>
                </c:pt>
                <c:pt idx="17">
                  <c:v>8.0693016470588227E-2</c:v>
                </c:pt>
                <c:pt idx="18">
                  <c:v>9.0654515555555551E-2</c:v>
                </c:pt>
                <c:pt idx="19">
                  <c:v>9.9567435789473677E-2</c:v>
                </c:pt>
                <c:pt idx="20">
                  <c:v>0.107589064</c:v>
                </c:pt>
                <c:pt idx="21">
                  <c:v>0.11604449904761904</c:v>
                </c:pt>
                <c:pt idx="22">
                  <c:v>0.12667883999999999</c:v>
                </c:pt>
                <c:pt idx="23">
                  <c:v>0.13638845565217392</c:v>
                </c:pt>
                <c:pt idx="24">
                  <c:v>0.14528893666666665</c:v>
                </c:pt>
                <c:pt idx="25" formatCode="0.0%">
                  <c:v>0.15347737919999999</c:v>
                </c:pt>
                <c:pt idx="26">
                  <c:v>0.1623338646153846</c:v>
                </c:pt>
                <c:pt idx="27">
                  <c:v>0.17113631407407406</c:v>
                </c:pt>
                <c:pt idx="28">
                  <c:v>0.17931001714285713</c:v>
                </c:pt>
                <c:pt idx="29">
                  <c:v>0.18692001655172413</c:v>
                </c:pt>
                <c:pt idx="30">
                  <c:v>0.19402268266666664</c:v>
                </c:pt>
                <c:pt idx="31">
                  <c:v>0.2006671122580645</c:v>
                </c:pt>
                <c:pt idx="32" formatCode="0.0%">
                  <c:v>0.20689626499999997</c:v>
                </c:pt>
                <c:pt idx="33">
                  <c:v>0.21344614787878785</c:v>
                </c:pt>
                <c:pt idx="34" formatCode="0.0%">
                  <c:v>0.21981537882352939</c:v>
                </c:pt>
                <c:pt idx="35">
                  <c:v>0.2258206537142857</c:v>
                </c:pt>
                <c:pt idx="36">
                  <c:v>0.2314923022222222</c:v>
                </c:pt>
                <c:pt idx="37">
                  <c:v>0.23685737513513511</c:v>
                </c:pt>
                <c:pt idx="38">
                  <c:v>0.24194007578947366</c:v>
                </c:pt>
                <c:pt idx="39">
                  <c:v>0.24676212512820511</c:v>
                </c:pt>
                <c:pt idx="40">
                  <c:v>0.251343072</c:v>
                </c:pt>
              </c:numCache>
            </c:numRef>
          </c:val>
          <c:smooth val="0"/>
          <c:extLst>
            <c:ext xmlns:c16="http://schemas.microsoft.com/office/drawing/2014/chart" uri="{C3380CC4-5D6E-409C-BE32-E72D297353CC}">
              <c16:uniqueId val="{00000002-CF9D-4144-9FEF-ED6CF3EA41BC}"/>
            </c:ext>
          </c:extLst>
        </c:ser>
        <c:dLbls>
          <c:showLegendKey val="0"/>
          <c:showVal val="0"/>
          <c:showCatName val="0"/>
          <c:showSerName val="0"/>
          <c:showPercent val="0"/>
          <c:showBubbleSize val="0"/>
        </c:dLbls>
        <c:marker val="1"/>
        <c:smooth val="0"/>
        <c:axId val="1327072720"/>
        <c:axId val="1327068976"/>
      </c:lineChart>
      <c:catAx>
        <c:axId val="1327062320"/>
        <c:scaling>
          <c:orientation val="minMax"/>
        </c:scaling>
        <c:delete val="0"/>
        <c:axPos val="b"/>
        <c:title>
          <c:tx>
            <c:rich>
              <a:bodyPr rot="0" spcFirstLastPara="1" vertOverflow="ellipsis" vert="horz" wrap="square" anchor="ctr" anchorCtr="1"/>
              <a:lstStyle/>
              <a:p>
                <a:pPr>
                  <a:defRPr sz="1000" b="0" i="0" u="none" strike="noStrike" kern="1200" baseline="0">
                    <a:solidFill>
                      <a:srgbClr val="023A7C"/>
                    </a:solidFill>
                    <a:latin typeface="+mn-lt"/>
                    <a:ea typeface="+mn-ea"/>
                    <a:cs typeface="+mn-cs"/>
                  </a:defRPr>
                </a:pPr>
                <a:r>
                  <a:rPr lang="es-CL" sz="1100">
                    <a:solidFill>
                      <a:srgbClr val="023A7C"/>
                    </a:solidFill>
                  </a:rPr>
                  <a:t>Ingreso</a:t>
                </a:r>
                <a:r>
                  <a:rPr lang="es-CL" sz="1100" baseline="0">
                    <a:solidFill>
                      <a:srgbClr val="023A7C"/>
                    </a:solidFill>
                  </a:rPr>
                  <a:t> mensual (millones $)</a:t>
                </a:r>
                <a:endParaRPr lang="es-CL" sz="1100">
                  <a:solidFill>
                    <a:srgbClr val="023A7C"/>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rgbClr val="023A7C"/>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rgbClr val="023A7C"/>
                </a:solidFill>
                <a:latin typeface="+mn-lt"/>
                <a:ea typeface="+mn-ea"/>
                <a:cs typeface="+mn-cs"/>
              </a:defRPr>
            </a:pPr>
            <a:endParaRPr lang="es-CL"/>
          </a:p>
        </c:txPr>
        <c:crossAx val="1327058160"/>
        <c:crosses val="autoZero"/>
        <c:auto val="1"/>
        <c:lblAlgn val="ctr"/>
        <c:lblOffset val="100"/>
        <c:noMultiLvlLbl val="0"/>
      </c:catAx>
      <c:valAx>
        <c:axId val="1327058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023A7C"/>
                    </a:solidFill>
                    <a:latin typeface="+mn-lt"/>
                    <a:ea typeface="+mn-ea"/>
                    <a:cs typeface="+mn-cs"/>
                  </a:defRPr>
                </a:pPr>
                <a:r>
                  <a:rPr lang="es-CL" sz="1200" dirty="0">
                    <a:solidFill>
                      <a:srgbClr val="023A7C"/>
                    </a:solidFill>
                    <a:latin typeface="Helvetica" pitchFamily="2" charset="0"/>
                  </a:rPr>
                  <a:t>Cantidad de Personas</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023A7C"/>
                  </a:solidFill>
                  <a:latin typeface="+mn-lt"/>
                  <a:ea typeface="+mn-ea"/>
                  <a:cs typeface="+mn-cs"/>
                </a:defRPr>
              </a:pPr>
              <a:endParaRPr lang="es-CL"/>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rgbClr val="023A7C"/>
                </a:solidFill>
                <a:latin typeface="Helvetica" pitchFamily="2" charset="0"/>
                <a:ea typeface="+mn-ea"/>
                <a:cs typeface="+mn-cs"/>
              </a:defRPr>
            </a:pPr>
            <a:endParaRPr lang="es-CL"/>
          </a:p>
        </c:txPr>
        <c:crossAx val="1327062320"/>
        <c:crosses val="autoZero"/>
        <c:crossBetween val="between"/>
      </c:valAx>
      <c:valAx>
        <c:axId val="1327068976"/>
        <c:scaling>
          <c:orientation val="minMax"/>
        </c:scaling>
        <c:delete val="0"/>
        <c:axPos val="r"/>
        <c:title>
          <c:tx>
            <c:rich>
              <a:bodyPr rot="-5400000" spcFirstLastPara="1" vertOverflow="ellipsis" vert="horz" wrap="square" anchor="ctr" anchorCtr="1"/>
              <a:lstStyle/>
              <a:p>
                <a:pPr>
                  <a:defRPr sz="1000" b="0" i="0" u="none" strike="noStrike" kern="1200" baseline="0">
                    <a:solidFill>
                      <a:srgbClr val="023A7C"/>
                    </a:solidFill>
                    <a:latin typeface="+mn-lt"/>
                    <a:ea typeface="+mn-ea"/>
                    <a:cs typeface="+mn-cs"/>
                  </a:defRPr>
                </a:pPr>
                <a:r>
                  <a:rPr lang="es-CL" sz="1200">
                    <a:solidFill>
                      <a:srgbClr val="023A7C"/>
                    </a:solidFill>
                  </a:rPr>
                  <a:t>Tasa (%)</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023A7C"/>
                  </a:solidFill>
                  <a:latin typeface="+mn-lt"/>
                  <a:ea typeface="+mn-ea"/>
                  <a:cs typeface="+mn-cs"/>
                </a:defRPr>
              </a:pPr>
              <a:endParaRPr lang="es-CL"/>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23A7C"/>
                </a:solidFill>
                <a:latin typeface="Helvetica" pitchFamily="2" charset="0"/>
                <a:ea typeface="+mn-ea"/>
                <a:cs typeface="+mn-cs"/>
              </a:defRPr>
            </a:pPr>
            <a:endParaRPr lang="es-CL"/>
          </a:p>
        </c:txPr>
        <c:crossAx val="1327072720"/>
        <c:crosses val="max"/>
        <c:crossBetween val="between"/>
      </c:valAx>
      <c:catAx>
        <c:axId val="1327072720"/>
        <c:scaling>
          <c:orientation val="minMax"/>
        </c:scaling>
        <c:delete val="1"/>
        <c:axPos val="b"/>
        <c:numFmt formatCode="General" sourceLinked="1"/>
        <c:majorTickMark val="out"/>
        <c:minorTickMark val="none"/>
        <c:tickLblPos val="nextTo"/>
        <c:crossAx val="1327068976"/>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023A7C"/>
                </a:solidFill>
                <a:latin typeface="Helvetica" pitchFamily="2" charset="0"/>
                <a:ea typeface="+mn-ea"/>
                <a:cs typeface="+mn-cs"/>
              </a:defRPr>
            </a:pPr>
            <a:endParaRPr lang="es-CL"/>
          </a:p>
        </c:txPr>
      </c:legendEntry>
      <c:legendEntry>
        <c:idx val="1"/>
        <c:txPr>
          <a:bodyPr rot="0" spcFirstLastPara="1" vertOverflow="ellipsis" vert="horz" wrap="square" anchor="ctr" anchorCtr="1"/>
          <a:lstStyle/>
          <a:p>
            <a:pPr>
              <a:defRPr sz="1200" b="0" i="0" u="none" strike="noStrike" kern="1200" baseline="0">
                <a:solidFill>
                  <a:srgbClr val="023A7C"/>
                </a:solidFill>
                <a:latin typeface="Helvetica" pitchFamily="2" charset="0"/>
                <a:ea typeface="+mn-ea"/>
                <a:cs typeface="+mn-cs"/>
              </a:defRPr>
            </a:pPr>
            <a:endParaRPr lang="es-CL"/>
          </a:p>
        </c:txPr>
      </c:legendEntry>
      <c:legendEntry>
        <c:idx val="2"/>
        <c:txPr>
          <a:bodyPr rot="0" spcFirstLastPara="1" vertOverflow="ellipsis" vert="horz" wrap="square" anchor="ctr" anchorCtr="1"/>
          <a:lstStyle/>
          <a:p>
            <a:pPr>
              <a:defRPr sz="1200" b="0" i="0" u="none" strike="noStrike" kern="1200" baseline="0">
                <a:solidFill>
                  <a:srgbClr val="023A7C"/>
                </a:solidFill>
                <a:latin typeface="Helvetica" pitchFamily="2" charset="0"/>
                <a:ea typeface="+mn-ea"/>
                <a:cs typeface="+mn-cs"/>
              </a:defRPr>
            </a:pPr>
            <a:endParaRPr lang="es-CL"/>
          </a:p>
        </c:txPr>
      </c:legendEntry>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'Gráficos 22.06.22'!$I$124</c:f>
              <c:strCache>
                <c:ptCount val="1"/>
                <c:pt idx="0">
                  <c:v>Cámara</c:v>
                </c:pt>
              </c:strCache>
            </c:strRef>
          </c:tx>
          <c:spPr>
            <a:ln w="25400" cap="rnd">
              <a:solidFill>
                <a:srgbClr val="D1C44A"/>
              </a:solidFill>
              <a:round/>
            </a:ln>
            <a:effectLst/>
          </c:spPr>
          <c:marker>
            <c:symbol val="none"/>
          </c:marker>
          <c:xVal>
            <c:numRef>
              <c:f>'Datos Gráficos 22.06.2022'!$A$3:$A$43</c:f>
              <c:numCache>
                <c:formatCode>#,##0.0</c:formatCode>
                <c:ptCount val="41"/>
                <c:pt idx="0">
                  <c:v>2</c:v>
                </c:pt>
                <c:pt idx="1">
                  <c:v>2.1</c:v>
                </c:pt>
                <c:pt idx="2">
                  <c:v>2.2000000000000002</c:v>
                </c:pt>
                <c:pt idx="3">
                  <c:v>2.3000000000000003</c:v>
                </c:pt>
                <c:pt idx="4">
                  <c:v>2.4000000000000004</c:v>
                </c:pt>
                <c:pt idx="5">
                  <c:v>2.5000000000000004</c:v>
                </c:pt>
                <c:pt idx="6">
                  <c:v>2.6000000000000005</c:v>
                </c:pt>
                <c:pt idx="7">
                  <c:v>2.7000000000000006</c:v>
                </c:pt>
                <c:pt idx="8">
                  <c:v>2.8000000000000007</c:v>
                </c:pt>
                <c:pt idx="9">
                  <c:v>2.9000000000000008</c:v>
                </c:pt>
                <c:pt idx="10">
                  <c:v>3.0000000000000009</c:v>
                </c:pt>
                <c:pt idx="11">
                  <c:v>3.100000000000001</c:v>
                </c:pt>
                <c:pt idx="12">
                  <c:v>3.2000000000000011</c:v>
                </c:pt>
                <c:pt idx="13">
                  <c:v>3.3000000000000012</c:v>
                </c:pt>
                <c:pt idx="14">
                  <c:v>3.4000000000000012</c:v>
                </c:pt>
                <c:pt idx="15">
                  <c:v>3.5000000000000013</c:v>
                </c:pt>
                <c:pt idx="16">
                  <c:v>3.6000000000000014</c:v>
                </c:pt>
                <c:pt idx="17">
                  <c:v>3.7000000000000015</c:v>
                </c:pt>
                <c:pt idx="18">
                  <c:v>3.8000000000000016</c:v>
                </c:pt>
                <c:pt idx="19">
                  <c:v>3.9000000000000017</c:v>
                </c:pt>
                <c:pt idx="20">
                  <c:v>4.0000000000000018</c:v>
                </c:pt>
                <c:pt idx="21">
                  <c:v>4.1000000000000014</c:v>
                </c:pt>
                <c:pt idx="22">
                  <c:v>4.2000000000000011</c:v>
                </c:pt>
                <c:pt idx="23">
                  <c:v>4.3000000000000007</c:v>
                </c:pt>
                <c:pt idx="24">
                  <c:v>4.4000000000000004</c:v>
                </c:pt>
                <c:pt idx="25">
                  <c:v>4.5</c:v>
                </c:pt>
                <c:pt idx="26">
                  <c:v>4.5999999999999996</c:v>
                </c:pt>
                <c:pt idx="27">
                  <c:v>4.6999999999999993</c:v>
                </c:pt>
                <c:pt idx="28">
                  <c:v>4.7999999999999989</c:v>
                </c:pt>
                <c:pt idx="29">
                  <c:v>4.8999999999999986</c:v>
                </c:pt>
                <c:pt idx="30">
                  <c:v>4.9999999999999982</c:v>
                </c:pt>
                <c:pt idx="31">
                  <c:v>5.0999999999999979</c:v>
                </c:pt>
                <c:pt idx="32">
                  <c:v>5.1999999999999975</c:v>
                </c:pt>
                <c:pt idx="33">
                  <c:v>5.2999999999999972</c:v>
                </c:pt>
                <c:pt idx="34">
                  <c:v>5.3999999999999968</c:v>
                </c:pt>
                <c:pt idx="35">
                  <c:v>5.4999999999999964</c:v>
                </c:pt>
                <c:pt idx="36">
                  <c:v>5.5999999999999961</c:v>
                </c:pt>
                <c:pt idx="37">
                  <c:v>5.6999999999999957</c:v>
                </c:pt>
                <c:pt idx="38">
                  <c:v>5.7999999999999954</c:v>
                </c:pt>
                <c:pt idx="39">
                  <c:v>5.899999999999995</c:v>
                </c:pt>
                <c:pt idx="40">
                  <c:v>5.9999999999999947</c:v>
                </c:pt>
              </c:numCache>
            </c:numRef>
          </c:xVal>
          <c:yVal>
            <c:numRef>
              <c:f>'Datos Gráficos 22.06.2022'!$AL$3:$AL$43</c:f>
              <c:numCache>
                <c:formatCode>0.0</c:formatCode>
                <c:ptCount val="41"/>
                <c:pt idx="0">
                  <c:v>9.5631958951794466E-2</c:v>
                </c:pt>
                <c:pt idx="1">
                  <c:v>0.12206188060515716</c:v>
                </c:pt>
                <c:pt idx="2">
                  <c:v>0.14548924799492913</c:v>
                </c:pt>
                <c:pt idx="3">
                  <c:v>0.16637493587203012</c:v>
                </c:pt>
                <c:pt idx="4">
                  <c:v>0.18364109095399347</c:v>
                </c:pt>
                <c:pt idx="5">
                  <c:v>0.19556553967379153</c:v>
                </c:pt>
                <c:pt idx="6">
                  <c:v>0.25311074753508239</c:v>
                </c:pt>
                <c:pt idx="7">
                  <c:v>0.30735880208716976</c:v>
                </c:pt>
                <c:pt idx="8">
                  <c:v>0.36162366355079983</c:v>
                </c:pt>
                <c:pt idx="9">
                  <c:v>0.4171640231766704</c:v>
                </c:pt>
                <c:pt idx="10">
                  <c:v>0.47217815305126193</c:v>
                </c:pt>
                <c:pt idx="11">
                  <c:v>0.55688026733383944</c:v>
                </c:pt>
                <c:pt idx="12">
                  <c:v>0.64119379592565062</c:v>
                </c:pt>
                <c:pt idx="13">
                  <c:v>0.72452849517892093</c:v>
                </c:pt>
                <c:pt idx="14">
                  <c:v>0.80614540397085954</c:v>
                </c:pt>
                <c:pt idx="15">
                  <c:v>0.88746994454539063</c:v>
                </c:pt>
                <c:pt idx="16">
                  <c:v>0.98801970719113663</c:v>
                </c:pt>
                <c:pt idx="17">
                  <c:v>1.0884744292341419</c:v>
                </c:pt>
                <c:pt idx="18">
                  <c:v>1.188350613156526</c:v>
                </c:pt>
                <c:pt idx="19">
                  <c:v>1.287996102071612</c:v>
                </c:pt>
                <c:pt idx="20">
                  <c:v>1.3874502023620909</c:v>
                </c:pt>
                <c:pt idx="21">
                  <c:v>1.5155992268870992</c:v>
                </c:pt>
                <c:pt idx="22">
                  <c:v>1.6433351714367654</c:v>
                </c:pt>
                <c:pt idx="23">
                  <c:v>1.7708426361133129</c:v>
                </c:pt>
                <c:pt idx="24">
                  <c:v>1.8976353344959334</c:v>
                </c:pt>
                <c:pt idx="25">
                  <c:v>2.0242556366442055</c:v>
                </c:pt>
                <c:pt idx="26">
                  <c:v>2.1504490844990682</c:v>
                </c:pt>
                <c:pt idx="27">
                  <c:v>2.2765468148330039</c:v>
                </c:pt>
                <c:pt idx="28">
                  <c:v>2.4021119253079806</c:v>
                </c:pt>
                <c:pt idx="29">
                  <c:v>2.5272569210159488</c:v>
                </c:pt>
                <c:pt idx="30">
                  <c:v>2.6527208573647321</c:v>
                </c:pt>
                <c:pt idx="31">
                  <c:v>2.7784389874521418</c:v>
                </c:pt>
                <c:pt idx="32">
                  <c:v>2.9022422281651981</c:v>
                </c:pt>
                <c:pt idx="33">
                  <c:v>3.0262457876654492</c:v>
                </c:pt>
                <c:pt idx="34">
                  <c:v>3.1499978868871792</c:v>
                </c:pt>
                <c:pt idx="35">
                  <c:v>3.2739095814980108</c:v>
                </c:pt>
                <c:pt idx="36">
                  <c:v>3.3971266935811819</c:v>
                </c:pt>
                <c:pt idx="37">
                  <c:v>3.5203050266331624</c:v>
                </c:pt>
                <c:pt idx="38">
                  <c:v>3.6431036666041234</c:v>
                </c:pt>
                <c:pt idx="39">
                  <c:v>3.7657919650425953</c:v>
                </c:pt>
                <c:pt idx="40">
                  <c:v>3.8910799722887814</c:v>
                </c:pt>
              </c:numCache>
            </c:numRef>
          </c:yVal>
          <c:smooth val="0"/>
          <c:extLst>
            <c:ext xmlns:c16="http://schemas.microsoft.com/office/drawing/2014/chart" uri="{C3380CC4-5D6E-409C-BE32-E72D297353CC}">
              <c16:uniqueId val="{00000000-3E9D-634A-9FB5-818139E96F26}"/>
            </c:ext>
          </c:extLst>
        </c:ser>
        <c:ser>
          <c:idx val="1"/>
          <c:order val="1"/>
          <c:tx>
            <c:strRef>
              <c:f>'Gráficos 22.06.22'!$I$125</c:f>
              <c:strCache>
                <c:ptCount val="1"/>
                <c:pt idx="0">
                  <c:v>Proyecto Gobierno</c:v>
                </c:pt>
              </c:strCache>
            </c:strRef>
          </c:tx>
          <c:spPr>
            <a:ln w="25400" cap="rnd">
              <a:solidFill>
                <a:srgbClr val="023A7C"/>
              </a:solidFill>
              <a:round/>
            </a:ln>
            <a:effectLst/>
          </c:spPr>
          <c:marker>
            <c:symbol val="none"/>
          </c:marker>
          <c:xVal>
            <c:numRef>
              <c:f>'Datos Gráficos 22.06.2022'!$A$3:$A$43</c:f>
              <c:numCache>
                <c:formatCode>#,##0.0</c:formatCode>
                <c:ptCount val="41"/>
                <c:pt idx="0">
                  <c:v>2</c:v>
                </c:pt>
                <c:pt idx="1">
                  <c:v>2.1</c:v>
                </c:pt>
                <c:pt idx="2">
                  <c:v>2.2000000000000002</c:v>
                </c:pt>
                <c:pt idx="3">
                  <c:v>2.3000000000000003</c:v>
                </c:pt>
                <c:pt idx="4">
                  <c:v>2.4000000000000004</c:v>
                </c:pt>
                <c:pt idx="5">
                  <c:v>2.5000000000000004</c:v>
                </c:pt>
                <c:pt idx="6">
                  <c:v>2.6000000000000005</c:v>
                </c:pt>
                <c:pt idx="7">
                  <c:v>2.7000000000000006</c:v>
                </c:pt>
                <c:pt idx="8">
                  <c:v>2.8000000000000007</c:v>
                </c:pt>
                <c:pt idx="9">
                  <c:v>2.9000000000000008</c:v>
                </c:pt>
                <c:pt idx="10">
                  <c:v>3.0000000000000009</c:v>
                </c:pt>
                <c:pt idx="11">
                  <c:v>3.100000000000001</c:v>
                </c:pt>
                <c:pt idx="12">
                  <c:v>3.2000000000000011</c:v>
                </c:pt>
                <c:pt idx="13">
                  <c:v>3.3000000000000012</c:v>
                </c:pt>
                <c:pt idx="14">
                  <c:v>3.4000000000000012</c:v>
                </c:pt>
                <c:pt idx="15">
                  <c:v>3.5000000000000013</c:v>
                </c:pt>
                <c:pt idx="16">
                  <c:v>3.6000000000000014</c:v>
                </c:pt>
                <c:pt idx="17">
                  <c:v>3.7000000000000015</c:v>
                </c:pt>
                <c:pt idx="18">
                  <c:v>3.8000000000000016</c:v>
                </c:pt>
                <c:pt idx="19">
                  <c:v>3.9000000000000017</c:v>
                </c:pt>
                <c:pt idx="20">
                  <c:v>4.0000000000000018</c:v>
                </c:pt>
                <c:pt idx="21">
                  <c:v>4.1000000000000014</c:v>
                </c:pt>
                <c:pt idx="22">
                  <c:v>4.2000000000000011</c:v>
                </c:pt>
                <c:pt idx="23">
                  <c:v>4.3000000000000007</c:v>
                </c:pt>
                <c:pt idx="24">
                  <c:v>4.4000000000000004</c:v>
                </c:pt>
                <c:pt idx="25">
                  <c:v>4.5</c:v>
                </c:pt>
                <c:pt idx="26">
                  <c:v>4.5999999999999996</c:v>
                </c:pt>
                <c:pt idx="27">
                  <c:v>4.6999999999999993</c:v>
                </c:pt>
                <c:pt idx="28">
                  <c:v>4.7999999999999989</c:v>
                </c:pt>
                <c:pt idx="29">
                  <c:v>4.8999999999999986</c:v>
                </c:pt>
                <c:pt idx="30">
                  <c:v>4.9999999999999982</c:v>
                </c:pt>
                <c:pt idx="31">
                  <c:v>5.0999999999999979</c:v>
                </c:pt>
                <c:pt idx="32">
                  <c:v>5.1999999999999975</c:v>
                </c:pt>
                <c:pt idx="33">
                  <c:v>5.2999999999999972</c:v>
                </c:pt>
                <c:pt idx="34">
                  <c:v>5.3999999999999968</c:v>
                </c:pt>
                <c:pt idx="35">
                  <c:v>5.4999999999999964</c:v>
                </c:pt>
                <c:pt idx="36">
                  <c:v>5.5999999999999961</c:v>
                </c:pt>
                <c:pt idx="37">
                  <c:v>5.6999999999999957</c:v>
                </c:pt>
                <c:pt idx="38">
                  <c:v>5.7999999999999954</c:v>
                </c:pt>
                <c:pt idx="39">
                  <c:v>5.899999999999995</c:v>
                </c:pt>
                <c:pt idx="40">
                  <c:v>5.9999999999999947</c:v>
                </c:pt>
              </c:numCache>
            </c:numRef>
          </c:xVal>
          <c:yVal>
            <c:numRef>
              <c:f>'Datos Gráficos 22.06.2022'!$AJ$3:$AJ$43</c:f>
              <c:numCache>
                <c:formatCode>0.0</c:formatCode>
                <c:ptCount val="41"/>
                <c:pt idx="0">
                  <c:v>4.8985635355193888E-2</c:v>
                </c:pt>
                <c:pt idx="1">
                  <c:v>5.5405306147374468E-2</c:v>
                </c:pt>
                <c:pt idx="2">
                  <c:v>5.955817754353096E-2</c:v>
                </c:pt>
                <c:pt idx="3">
                  <c:v>6.7818281464104374E-2</c:v>
                </c:pt>
                <c:pt idx="4">
                  <c:v>7.5944979718452599E-2</c:v>
                </c:pt>
                <c:pt idx="5">
                  <c:v>8.7362367640057323E-2</c:v>
                </c:pt>
                <c:pt idx="6">
                  <c:v>9.8677291704859643E-2</c:v>
                </c:pt>
                <c:pt idx="7">
                  <c:v>0.10777938361561069</c:v>
                </c:pt>
                <c:pt idx="8">
                  <c:v>0.12626014170269223</c:v>
                </c:pt>
                <c:pt idx="9">
                  <c:v>0.15092870684317308</c:v>
                </c:pt>
                <c:pt idx="10">
                  <c:v>0.17756777437746793</c:v>
                </c:pt>
                <c:pt idx="11">
                  <c:v>0.21001578849351149</c:v>
                </c:pt>
                <c:pt idx="12">
                  <c:v>0.24496495035644647</c:v>
                </c:pt>
                <c:pt idx="13">
                  <c:v>0.28816313120172482</c:v>
                </c:pt>
                <c:pt idx="14">
                  <c:v>0.33931712085465204</c:v>
                </c:pt>
                <c:pt idx="15">
                  <c:v>0.39499043986425769</c:v>
                </c:pt>
                <c:pt idx="16">
                  <c:v>0.45440746425174899</c:v>
                </c:pt>
                <c:pt idx="17">
                  <c:v>0.51789986684434353</c:v>
                </c:pt>
                <c:pt idx="18">
                  <c:v>0.58426211888638291</c:v>
                </c:pt>
                <c:pt idx="19">
                  <c:v>0.6546965173326984</c:v>
                </c:pt>
                <c:pt idx="20">
                  <c:v>0.72932743332870598</c:v>
                </c:pt>
                <c:pt idx="21">
                  <c:v>0.80701416044896246</c:v>
                </c:pt>
                <c:pt idx="22">
                  <c:v>0.88854466756475792</c:v>
                </c:pt>
                <c:pt idx="23">
                  <c:v>0.98372124060509858</c:v>
                </c:pt>
                <c:pt idx="24">
                  <c:v>1.09221672178707</c:v>
                </c:pt>
                <c:pt idx="25">
                  <c:v>1.20632619106919</c:v>
                </c:pt>
                <c:pt idx="26">
                  <c:v>1.325209402155658</c:v>
                </c:pt>
                <c:pt idx="27">
                  <c:v>1.4498276343140057</c:v>
                </c:pt>
                <c:pt idx="28">
                  <c:v>1.5789300046254013</c:v>
                </c:pt>
                <c:pt idx="29">
                  <c:v>1.7129586141595481</c:v>
                </c:pt>
                <c:pt idx="30">
                  <c:v>1.8535490751876049</c:v>
                </c:pt>
                <c:pt idx="31">
                  <c:v>1.9035232578477606</c:v>
                </c:pt>
                <c:pt idx="32">
                  <c:v>1.950508930523813</c:v>
                </c:pt>
                <c:pt idx="33">
                  <c:v>1.9977603187307083</c:v>
                </c:pt>
                <c:pt idx="34">
                  <c:v>2.0448776049320871</c:v>
                </c:pt>
                <c:pt idx="35">
                  <c:v>2.0930922541650911</c:v>
                </c:pt>
                <c:pt idx="36">
                  <c:v>2.1398126806402424</c:v>
                </c:pt>
                <c:pt idx="37">
                  <c:v>2.1866871608009419</c:v>
                </c:pt>
                <c:pt idx="38">
                  <c:v>2.2331317141043501</c:v>
                </c:pt>
                <c:pt idx="39">
                  <c:v>2.2796429406256995</c:v>
                </c:pt>
                <c:pt idx="40">
                  <c:v>2.3312787575814684</c:v>
                </c:pt>
              </c:numCache>
            </c:numRef>
          </c:yVal>
          <c:smooth val="0"/>
          <c:extLst>
            <c:ext xmlns:c16="http://schemas.microsoft.com/office/drawing/2014/chart" uri="{C3380CC4-5D6E-409C-BE32-E72D297353CC}">
              <c16:uniqueId val="{00000001-3E9D-634A-9FB5-818139E96F26}"/>
            </c:ext>
          </c:extLst>
        </c:ser>
        <c:ser>
          <c:idx val="2"/>
          <c:order val="2"/>
          <c:tx>
            <c:strRef>
              <c:f>'Gráficos 22.06.22'!$I$126</c:f>
              <c:strCache>
                <c:ptCount val="1"/>
                <c:pt idx="0">
                  <c:v>Com. Minería Senado</c:v>
                </c:pt>
              </c:strCache>
            </c:strRef>
          </c:tx>
          <c:spPr>
            <a:ln w="25400" cap="rnd">
              <a:solidFill>
                <a:srgbClr val="EB55E6"/>
              </a:solidFill>
              <a:round/>
            </a:ln>
            <a:effectLst/>
          </c:spPr>
          <c:marker>
            <c:symbol val="none"/>
          </c:marker>
          <c:xVal>
            <c:numRef>
              <c:f>'Datos Gráficos 22.06.2022'!$A$3:$A$43</c:f>
              <c:numCache>
                <c:formatCode>#,##0.0</c:formatCode>
                <c:ptCount val="41"/>
                <c:pt idx="0">
                  <c:v>2</c:v>
                </c:pt>
                <c:pt idx="1">
                  <c:v>2.1</c:v>
                </c:pt>
                <c:pt idx="2">
                  <c:v>2.2000000000000002</c:v>
                </c:pt>
                <c:pt idx="3">
                  <c:v>2.3000000000000003</c:v>
                </c:pt>
                <c:pt idx="4">
                  <c:v>2.4000000000000004</c:v>
                </c:pt>
                <c:pt idx="5">
                  <c:v>2.5000000000000004</c:v>
                </c:pt>
                <c:pt idx="6">
                  <c:v>2.6000000000000005</c:v>
                </c:pt>
                <c:pt idx="7">
                  <c:v>2.7000000000000006</c:v>
                </c:pt>
                <c:pt idx="8">
                  <c:v>2.8000000000000007</c:v>
                </c:pt>
                <c:pt idx="9">
                  <c:v>2.9000000000000008</c:v>
                </c:pt>
                <c:pt idx="10">
                  <c:v>3.0000000000000009</c:v>
                </c:pt>
                <c:pt idx="11">
                  <c:v>3.100000000000001</c:v>
                </c:pt>
                <c:pt idx="12">
                  <c:v>3.2000000000000011</c:v>
                </c:pt>
                <c:pt idx="13">
                  <c:v>3.3000000000000012</c:v>
                </c:pt>
                <c:pt idx="14">
                  <c:v>3.4000000000000012</c:v>
                </c:pt>
                <c:pt idx="15">
                  <c:v>3.5000000000000013</c:v>
                </c:pt>
                <c:pt idx="16">
                  <c:v>3.6000000000000014</c:v>
                </c:pt>
                <c:pt idx="17">
                  <c:v>3.7000000000000015</c:v>
                </c:pt>
                <c:pt idx="18">
                  <c:v>3.8000000000000016</c:v>
                </c:pt>
                <c:pt idx="19">
                  <c:v>3.9000000000000017</c:v>
                </c:pt>
                <c:pt idx="20">
                  <c:v>4.0000000000000018</c:v>
                </c:pt>
                <c:pt idx="21">
                  <c:v>4.1000000000000014</c:v>
                </c:pt>
                <c:pt idx="22">
                  <c:v>4.2000000000000011</c:v>
                </c:pt>
                <c:pt idx="23">
                  <c:v>4.3000000000000007</c:v>
                </c:pt>
                <c:pt idx="24">
                  <c:v>4.4000000000000004</c:v>
                </c:pt>
                <c:pt idx="25">
                  <c:v>4.5</c:v>
                </c:pt>
                <c:pt idx="26">
                  <c:v>4.5999999999999996</c:v>
                </c:pt>
                <c:pt idx="27">
                  <c:v>4.6999999999999993</c:v>
                </c:pt>
                <c:pt idx="28">
                  <c:v>4.7999999999999989</c:v>
                </c:pt>
                <c:pt idx="29">
                  <c:v>4.8999999999999986</c:v>
                </c:pt>
                <c:pt idx="30">
                  <c:v>4.9999999999999982</c:v>
                </c:pt>
                <c:pt idx="31">
                  <c:v>5.0999999999999979</c:v>
                </c:pt>
                <c:pt idx="32">
                  <c:v>5.1999999999999975</c:v>
                </c:pt>
                <c:pt idx="33">
                  <c:v>5.2999999999999972</c:v>
                </c:pt>
                <c:pt idx="34">
                  <c:v>5.3999999999999968</c:v>
                </c:pt>
                <c:pt idx="35">
                  <c:v>5.4999999999999964</c:v>
                </c:pt>
                <c:pt idx="36">
                  <c:v>5.5999999999999961</c:v>
                </c:pt>
                <c:pt idx="37">
                  <c:v>5.6999999999999957</c:v>
                </c:pt>
                <c:pt idx="38">
                  <c:v>5.7999999999999954</c:v>
                </c:pt>
                <c:pt idx="39">
                  <c:v>5.899999999999995</c:v>
                </c:pt>
                <c:pt idx="40">
                  <c:v>5.9999999999999947</c:v>
                </c:pt>
              </c:numCache>
            </c:numRef>
          </c:xVal>
          <c:yVal>
            <c:numRef>
              <c:f>'Datos Gráficos 22.06.2022'!$AK$3:$AK$43</c:f>
              <c:numCache>
                <c:formatCode>0.0</c:formatCode>
                <c:ptCount val="41"/>
                <c:pt idx="0">
                  <c:v>4.8985635677535895E-2</c:v>
                </c:pt>
                <c:pt idx="1">
                  <c:v>5.0696587089376285E-2</c:v>
                </c:pt>
                <c:pt idx="2">
                  <c:v>5.0336880984836234E-2</c:v>
                </c:pt>
                <c:pt idx="3">
                  <c:v>8.4165075920742419E-2</c:v>
                </c:pt>
                <c:pt idx="4">
                  <c:v>8.2384868122809429E-2</c:v>
                </c:pt>
                <c:pt idx="5">
                  <c:v>8.2917925661756361E-2</c:v>
                </c:pt>
                <c:pt idx="6">
                  <c:v>8.2728220125722202E-2</c:v>
                </c:pt>
                <c:pt idx="7">
                  <c:v>7.9725766191076963E-2</c:v>
                </c:pt>
                <c:pt idx="8">
                  <c:v>8.0239340795690034E-2</c:v>
                </c:pt>
                <c:pt idx="9">
                  <c:v>8.0378554258783652E-2</c:v>
                </c:pt>
                <c:pt idx="10">
                  <c:v>8.0192626832816541E-2</c:v>
                </c:pt>
                <c:pt idx="11">
                  <c:v>8.1421090060143503E-2</c:v>
                </c:pt>
                <c:pt idx="12">
                  <c:v>8.269188791201984E-2</c:v>
                </c:pt>
                <c:pt idx="13">
                  <c:v>8.4765791009347669E-2</c:v>
                </c:pt>
                <c:pt idx="14">
                  <c:v>8.7378668938036794E-2</c:v>
                </c:pt>
                <c:pt idx="15">
                  <c:v>0.13554195426373944</c:v>
                </c:pt>
                <c:pt idx="16">
                  <c:v>0.14199655741892997</c:v>
                </c:pt>
                <c:pt idx="17">
                  <c:v>0.14887636125310313</c:v>
                </c:pt>
                <c:pt idx="18">
                  <c:v>0.15623093036055222</c:v>
                </c:pt>
                <c:pt idx="19">
                  <c:v>0.16530556663083329</c:v>
                </c:pt>
                <c:pt idx="20">
                  <c:v>0.17493879192043998</c:v>
                </c:pt>
                <c:pt idx="21">
                  <c:v>0.18665437356498391</c:v>
                </c:pt>
                <c:pt idx="22">
                  <c:v>0.19860435972848756</c:v>
                </c:pt>
                <c:pt idx="23">
                  <c:v>0.21252311666461587</c:v>
                </c:pt>
                <c:pt idx="24">
                  <c:v>0.22711724454559024</c:v>
                </c:pt>
                <c:pt idx="25">
                  <c:v>0.24238441348348128</c:v>
                </c:pt>
                <c:pt idx="26">
                  <c:v>0.26089588367102245</c:v>
                </c:pt>
                <c:pt idx="27">
                  <c:v>0.28022891205494777</c:v>
                </c:pt>
                <c:pt idx="28">
                  <c:v>0.3008611540268471</c:v>
                </c:pt>
                <c:pt idx="29">
                  <c:v>0.32326237791441276</c:v>
                </c:pt>
                <c:pt idx="30">
                  <c:v>0.34730760527991289</c:v>
                </c:pt>
                <c:pt idx="31">
                  <c:v>0.37601501188579978</c:v>
                </c:pt>
                <c:pt idx="32">
                  <c:v>0.40213748326221965</c:v>
                </c:pt>
                <c:pt idx="33">
                  <c:v>0.43134708837908387</c:v>
                </c:pt>
                <c:pt idx="34">
                  <c:v>0.46327847708471659</c:v>
                </c:pt>
                <c:pt idx="35">
                  <c:v>0.49671700543656649</c:v>
                </c:pt>
                <c:pt idx="36">
                  <c:v>0.53403716060209994</c:v>
                </c:pt>
                <c:pt idx="37">
                  <c:v>0.57194511026094108</c:v>
                </c:pt>
                <c:pt idx="38">
                  <c:v>0.61236030041386424</c:v>
                </c:pt>
                <c:pt idx="39">
                  <c:v>0.65580443770929553</c:v>
                </c:pt>
                <c:pt idx="40">
                  <c:v>0.70480261007281486</c:v>
                </c:pt>
              </c:numCache>
            </c:numRef>
          </c:yVal>
          <c:smooth val="0"/>
          <c:extLst>
            <c:ext xmlns:c16="http://schemas.microsoft.com/office/drawing/2014/chart" uri="{C3380CC4-5D6E-409C-BE32-E72D297353CC}">
              <c16:uniqueId val="{00000002-3E9D-634A-9FB5-818139E96F26}"/>
            </c:ext>
          </c:extLst>
        </c:ser>
        <c:dLbls>
          <c:showLegendKey val="0"/>
          <c:showVal val="0"/>
          <c:showCatName val="0"/>
          <c:showSerName val="0"/>
          <c:showPercent val="0"/>
          <c:showBubbleSize val="0"/>
        </c:dLbls>
        <c:axId val="1058744432"/>
        <c:axId val="1058730288"/>
      </c:scatterChart>
      <c:valAx>
        <c:axId val="1058744432"/>
        <c:scaling>
          <c:orientation val="minMax"/>
          <c:max val="5"/>
          <c:min val="2.5"/>
        </c:scaling>
        <c:delete val="0"/>
        <c:axPos val="b"/>
        <c:title>
          <c:tx>
            <c:rich>
              <a:bodyPr rot="0" spcFirstLastPara="1" vertOverflow="ellipsis" vert="horz" wrap="square" anchor="ctr" anchorCtr="1"/>
              <a:lstStyle/>
              <a:p>
                <a:pPr>
                  <a:defRPr sz="14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r>
                  <a:rPr lang="es-CL" dirty="0">
                    <a:solidFill>
                      <a:srgbClr val="023A7C"/>
                    </a:solidFill>
                  </a:rPr>
                  <a:t>Precio del Cobre en US$/lb</a:t>
                </a:r>
              </a:p>
            </c:rich>
          </c:tx>
          <c:layout>
            <c:manualLayout>
              <c:xMode val="edge"/>
              <c:yMode val="edge"/>
              <c:x val="0.2941427893495912"/>
              <c:y val="0.8241904020786482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title>
        <c:numFmt formatCode="#,##0.0" sourceLinked="0"/>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rgbClr val="023A7C"/>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crossAx val="1058730288"/>
        <c:crosses val="autoZero"/>
        <c:crossBetween val="midCat"/>
        <c:majorUnit val="0.1"/>
        <c:minorUnit val="0.1"/>
      </c:valAx>
      <c:valAx>
        <c:axId val="1058730288"/>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nSpc>
                <a:spcPct val="100000"/>
              </a:lnSpc>
              <a:defRPr sz="1100" b="0" i="0" u="none" strike="noStrike" kern="1200" baseline="0">
                <a:solidFill>
                  <a:srgbClr val="023A7C"/>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crossAx val="1058744432"/>
        <c:crosses val="autoZero"/>
        <c:crossBetween val="midCat"/>
        <c:majorUnit val="0.2"/>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rgbClr val="023A7C"/>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legendEntry>
      <c:legendEntry>
        <c:idx val="1"/>
        <c:txPr>
          <a:bodyPr rot="0" spcFirstLastPara="1" vertOverflow="ellipsis" vert="horz" wrap="square" anchor="ctr" anchorCtr="1"/>
          <a:lstStyle/>
          <a:p>
            <a:pPr>
              <a:defRPr sz="1400" b="0" i="0" u="none" strike="noStrike" kern="1200" baseline="0">
                <a:solidFill>
                  <a:srgbClr val="023A7C"/>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legendEntry>
      <c:legendEntry>
        <c:idx val="2"/>
        <c:txPr>
          <a:bodyPr rot="0" spcFirstLastPara="1" vertOverflow="ellipsis" vert="horz" wrap="square" anchor="ctr" anchorCtr="1"/>
          <a:lstStyle/>
          <a:p>
            <a:pPr>
              <a:defRPr sz="1400" b="0" i="0" u="none" strike="noStrike" kern="1200" baseline="0">
                <a:solidFill>
                  <a:srgbClr val="023A7C"/>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legend>
    <c:plotVisOnly val="1"/>
    <c:dispBlanksAs val="gap"/>
    <c:showDLblsOverMax val="0"/>
  </c:chart>
  <c:spPr>
    <a:noFill/>
    <a:ln w="9525" cap="flat" cmpd="sng" algn="ctr">
      <a:noFill/>
      <a:round/>
    </a:ln>
    <a:effectLst/>
  </c:spPr>
  <c:txPr>
    <a:bodyPr/>
    <a:lstStyle/>
    <a:p>
      <a:pPr>
        <a:defRPr sz="14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168588301462311E-2"/>
          <c:y val="5.4828590288429693E-2"/>
          <c:w val="0.92046236407949011"/>
          <c:h val="0.38476188162864583"/>
        </c:manualLayout>
      </c:layout>
      <c:barChart>
        <c:barDir val="col"/>
        <c:grouping val="clustered"/>
        <c:varyColors val="0"/>
        <c:ser>
          <c:idx val="0"/>
          <c:order val="0"/>
          <c:tx>
            <c:strRef>
              <c:f>'HDC por país OCDE y otros'!$C$1</c:f>
              <c:strCache>
                <c:ptCount val="1"/>
                <c:pt idx="0">
                  <c:v>Horas de cumplimiento impuesto corporativo</c:v>
                </c:pt>
              </c:strCache>
            </c:strRef>
          </c:tx>
          <c:spPr>
            <a:solidFill>
              <a:srgbClr val="0070C0"/>
            </a:solidFill>
            <a:ln>
              <a:noFill/>
            </a:ln>
            <a:effectLst/>
          </c:spPr>
          <c:invertIfNegative val="0"/>
          <c:dPt>
            <c:idx val="0"/>
            <c:invertIfNegative val="0"/>
            <c:bubble3D val="0"/>
            <c:spPr>
              <a:solidFill>
                <a:srgbClr val="023A7C"/>
              </a:solidFill>
              <a:ln>
                <a:noFill/>
              </a:ln>
              <a:effectLst/>
            </c:spPr>
            <c:extLst>
              <c:ext xmlns:c16="http://schemas.microsoft.com/office/drawing/2014/chart" uri="{C3380CC4-5D6E-409C-BE32-E72D297353CC}">
                <c16:uniqueId val="{00000001-B693-2D46-98BD-59DA22CCF577}"/>
              </c:ext>
            </c:extLst>
          </c:dPt>
          <c:dPt>
            <c:idx val="1"/>
            <c:invertIfNegative val="0"/>
            <c:bubble3D val="0"/>
            <c:spPr>
              <a:solidFill>
                <a:srgbClr val="023A7C"/>
              </a:solidFill>
              <a:ln>
                <a:noFill/>
              </a:ln>
              <a:effectLst/>
            </c:spPr>
            <c:extLst>
              <c:ext xmlns:c16="http://schemas.microsoft.com/office/drawing/2014/chart" uri="{C3380CC4-5D6E-409C-BE32-E72D297353CC}">
                <c16:uniqueId val="{00000003-B693-2D46-98BD-59DA22CCF577}"/>
              </c:ext>
            </c:extLst>
          </c:dPt>
          <c:dPt>
            <c:idx val="2"/>
            <c:invertIfNegative val="0"/>
            <c:bubble3D val="0"/>
            <c:spPr>
              <a:solidFill>
                <a:srgbClr val="023A7C"/>
              </a:solidFill>
              <a:ln>
                <a:noFill/>
              </a:ln>
              <a:effectLst/>
            </c:spPr>
            <c:extLst>
              <c:ext xmlns:c16="http://schemas.microsoft.com/office/drawing/2014/chart" uri="{C3380CC4-5D6E-409C-BE32-E72D297353CC}">
                <c16:uniqueId val="{00000005-B693-2D46-98BD-59DA22CCF577}"/>
              </c:ext>
            </c:extLst>
          </c:dPt>
          <c:dPt>
            <c:idx val="3"/>
            <c:invertIfNegative val="0"/>
            <c:bubble3D val="0"/>
            <c:spPr>
              <a:solidFill>
                <a:srgbClr val="023A7C"/>
              </a:solidFill>
              <a:ln>
                <a:noFill/>
              </a:ln>
              <a:effectLst/>
            </c:spPr>
            <c:extLst>
              <c:ext xmlns:c16="http://schemas.microsoft.com/office/drawing/2014/chart" uri="{C3380CC4-5D6E-409C-BE32-E72D297353CC}">
                <c16:uniqueId val="{00000007-B693-2D46-98BD-59DA22CCF577}"/>
              </c:ext>
            </c:extLst>
          </c:dPt>
          <c:dPt>
            <c:idx val="4"/>
            <c:invertIfNegative val="0"/>
            <c:bubble3D val="0"/>
            <c:spPr>
              <a:solidFill>
                <a:srgbClr val="023A7C"/>
              </a:solidFill>
              <a:ln>
                <a:noFill/>
              </a:ln>
              <a:effectLst/>
            </c:spPr>
            <c:extLst>
              <c:ext xmlns:c16="http://schemas.microsoft.com/office/drawing/2014/chart" uri="{C3380CC4-5D6E-409C-BE32-E72D297353CC}">
                <c16:uniqueId val="{00000009-B693-2D46-98BD-59DA22CCF577}"/>
              </c:ext>
            </c:extLst>
          </c:dPt>
          <c:dPt>
            <c:idx val="5"/>
            <c:invertIfNegative val="0"/>
            <c:bubble3D val="0"/>
            <c:spPr>
              <a:solidFill>
                <a:srgbClr val="023A7C"/>
              </a:solidFill>
              <a:ln>
                <a:noFill/>
              </a:ln>
              <a:effectLst/>
            </c:spPr>
            <c:extLst>
              <c:ext xmlns:c16="http://schemas.microsoft.com/office/drawing/2014/chart" uri="{C3380CC4-5D6E-409C-BE32-E72D297353CC}">
                <c16:uniqueId val="{0000000B-B693-2D46-98BD-59DA22CCF577}"/>
              </c:ext>
            </c:extLst>
          </c:dPt>
          <c:dPt>
            <c:idx val="6"/>
            <c:invertIfNegative val="0"/>
            <c:bubble3D val="0"/>
            <c:spPr>
              <a:solidFill>
                <a:srgbClr val="023A7C"/>
              </a:solidFill>
              <a:ln>
                <a:noFill/>
              </a:ln>
              <a:effectLst/>
            </c:spPr>
            <c:extLst>
              <c:ext xmlns:c16="http://schemas.microsoft.com/office/drawing/2014/chart" uri="{C3380CC4-5D6E-409C-BE32-E72D297353CC}">
                <c16:uniqueId val="{0000000D-B693-2D46-98BD-59DA22CCF577}"/>
              </c:ext>
            </c:extLst>
          </c:dPt>
          <c:dPt>
            <c:idx val="7"/>
            <c:invertIfNegative val="0"/>
            <c:bubble3D val="0"/>
            <c:spPr>
              <a:solidFill>
                <a:srgbClr val="023A7C"/>
              </a:solidFill>
              <a:ln>
                <a:noFill/>
              </a:ln>
              <a:effectLst/>
            </c:spPr>
            <c:extLst>
              <c:ext xmlns:c16="http://schemas.microsoft.com/office/drawing/2014/chart" uri="{C3380CC4-5D6E-409C-BE32-E72D297353CC}">
                <c16:uniqueId val="{0000000F-B693-2D46-98BD-59DA22CCF577}"/>
              </c:ext>
            </c:extLst>
          </c:dPt>
          <c:dPt>
            <c:idx val="8"/>
            <c:invertIfNegative val="0"/>
            <c:bubble3D val="0"/>
            <c:spPr>
              <a:solidFill>
                <a:srgbClr val="023A7C"/>
              </a:solidFill>
              <a:ln>
                <a:noFill/>
              </a:ln>
              <a:effectLst/>
            </c:spPr>
            <c:extLst>
              <c:ext xmlns:c16="http://schemas.microsoft.com/office/drawing/2014/chart" uri="{C3380CC4-5D6E-409C-BE32-E72D297353CC}">
                <c16:uniqueId val="{00000011-B693-2D46-98BD-59DA22CCF577}"/>
              </c:ext>
            </c:extLst>
          </c:dPt>
          <c:dPt>
            <c:idx val="9"/>
            <c:invertIfNegative val="0"/>
            <c:bubble3D val="0"/>
            <c:spPr>
              <a:solidFill>
                <a:srgbClr val="023A7C"/>
              </a:solidFill>
              <a:ln>
                <a:noFill/>
              </a:ln>
              <a:effectLst/>
            </c:spPr>
            <c:extLst>
              <c:ext xmlns:c16="http://schemas.microsoft.com/office/drawing/2014/chart" uri="{C3380CC4-5D6E-409C-BE32-E72D297353CC}">
                <c16:uniqueId val="{00000013-B693-2D46-98BD-59DA22CCF577}"/>
              </c:ext>
            </c:extLst>
          </c:dPt>
          <c:dPt>
            <c:idx val="10"/>
            <c:invertIfNegative val="0"/>
            <c:bubble3D val="0"/>
            <c:spPr>
              <a:solidFill>
                <a:srgbClr val="023A7C"/>
              </a:solidFill>
              <a:ln>
                <a:noFill/>
              </a:ln>
              <a:effectLst/>
            </c:spPr>
            <c:extLst>
              <c:ext xmlns:c16="http://schemas.microsoft.com/office/drawing/2014/chart" uri="{C3380CC4-5D6E-409C-BE32-E72D297353CC}">
                <c16:uniqueId val="{00000015-B693-2D46-98BD-59DA22CCF577}"/>
              </c:ext>
            </c:extLst>
          </c:dPt>
          <c:dPt>
            <c:idx val="11"/>
            <c:invertIfNegative val="0"/>
            <c:bubble3D val="0"/>
            <c:spPr>
              <a:solidFill>
                <a:srgbClr val="023A7C"/>
              </a:solidFill>
              <a:ln>
                <a:noFill/>
              </a:ln>
              <a:effectLst/>
            </c:spPr>
            <c:extLst>
              <c:ext xmlns:c16="http://schemas.microsoft.com/office/drawing/2014/chart" uri="{C3380CC4-5D6E-409C-BE32-E72D297353CC}">
                <c16:uniqueId val="{00000017-B693-2D46-98BD-59DA22CCF577}"/>
              </c:ext>
            </c:extLst>
          </c:dPt>
          <c:dPt>
            <c:idx val="12"/>
            <c:invertIfNegative val="0"/>
            <c:bubble3D val="0"/>
            <c:spPr>
              <a:solidFill>
                <a:srgbClr val="023A7C"/>
              </a:solidFill>
              <a:ln>
                <a:noFill/>
              </a:ln>
              <a:effectLst/>
            </c:spPr>
            <c:extLst>
              <c:ext xmlns:c16="http://schemas.microsoft.com/office/drawing/2014/chart" uri="{C3380CC4-5D6E-409C-BE32-E72D297353CC}">
                <c16:uniqueId val="{00000019-B693-2D46-98BD-59DA22CCF577}"/>
              </c:ext>
            </c:extLst>
          </c:dPt>
          <c:dPt>
            <c:idx val="13"/>
            <c:invertIfNegative val="0"/>
            <c:bubble3D val="0"/>
            <c:spPr>
              <a:solidFill>
                <a:srgbClr val="EB55E6"/>
              </a:solidFill>
              <a:ln>
                <a:noFill/>
              </a:ln>
              <a:effectLst/>
            </c:spPr>
            <c:extLst>
              <c:ext xmlns:c16="http://schemas.microsoft.com/office/drawing/2014/chart" uri="{C3380CC4-5D6E-409C-BE32-E72D297353CC}">
                <c16:uniqueId val="{0000001B-B693-2D46-98BD-59DA22CCF577}"/>
              </c:ext>
            </c:extLst>
          </c:dPt>
          <c:dPt>
            <c:idx val="14"/>
            <c:invertIfNegative val="0"/>
            <c:bubble3D val="0"/>
            <c:spPr>
              <a:solidFill>
                <a:srgbClr val="023A7C"/>
              </a:solidFill>
              <a:ln>
                <a:noFill/>
              </a:ln>
              <a:effectLst/>
            </c:spPr>
            <c:extLst>
              <c:ext xmlns:c16="http://schemas.microsoft.com/office/drawing/2014/chart" uri="{C3380CC4-5D6E-409C-BE32-E72D297353CC}">
                <c16:uniqueId val="{0000001D-B693-2D46-98BD-59DA22CCF577}"/>
              </c:ext>
            </c:extLst>
          </c:dPt>
          <c:dPt>
            <c:idx val="15"/>
            <c:invertIfNegative val="0"/>
            <c:bubble3D val="0"/>
            <c:spPr>
              <a:solidFill>
                <a:srgbClr val="023A7C"/>
              </a:solidFill>
              <a:ln>
                <a:noFill/>
              </a:ln>
              <a:effectLst/>
            </c:spPr>
            <c:extLst>
              <c:ext xmlns:c16="http://schemas.microsoft.com/office/drawing/2014/chart" uri="{C3380CC4-5D6E-409C-BE32-E72D297353CC}">
                <c16:uniqueId val="{0000001F-B693-2D46-98BD-59DA22CCF577}"/>
              </c:ext>
            </c:extLst>
          </c:dPt>
          <c:dPt>
            <c:idx val="16"/>
            <c:invertIfNegative val="0"/>
            <c:bubble3D val="0"/>
            <c:spPr>
              <a:solidFill>
                <a:srgbClr val="023A7C"/>
              </a:solidFill>
              <a:ln>
                <a:noFill/>
              </a:ln>
              <a:effectLst/>
            </c:spPr>
            <c:extLst>
              <c:ext xmlns:c16="http://schemas.microsoft.com/office/drawing/2014/chart" uri="{C3380CC4-5D6E-409C-BE32-E72D297353CC}">
                <c16:uniqueId val="{00000021-B693-2D46-98BD-59DA22CCF577}"/>
              </c:ext>
            </c:extLst>
          </c:dPt>
          <c:dPt>
            <c:idx val="17"/>
            <c:invertIfNegative val="0"/>
            <c:bubble3D val="0"/>
            <c:spPr>
              <a:solidFill>
                <a:srgbClr val="023A7C"/>
              </a:solidFill>
              <a:ln>
                <a:noFill/>
              </a:ln>
              <a:effectLst/>
            </c:spPr>
            <c:extLst>
              <c:ext xmlns:c16="http://schemas.microsoft.com/office/drawing/2014/chart" uri="{C3380CC4-5D6E-409C-BE32-E72D297353CC}">
                <c16:uniqueId val="{00000023-B693-2D46-98BD-59DA22CCF577}"/>
              </c:ext>
            </c:extLst>
          </c:dPt>
          <c:dPt>
            <c:idx val="18"/>
            <c:invertIfNegative val="0"/>
            <c:bubble3D val="0"/>
            <c:spPr>
              <a:solidFill>
                <a:srgbClr val="D1C44A"/>
              </a:solidFill>
              <a:ln>
                <a:noFill/>
              </a:ln>
              <a:effectLst/>
            </c:spPr>
            <c:extLst>
              <c:ext xmlns:c16="http://schemas.microsoft.com/office/drawing/2014/chart" uri="{C3380CC4-5D6E-409C-BE32-E72D297353CC}">
                <c16:uniqueId val="{00000025-B693-2D46-98BD-59DA22CCF577}"/>
              </c:ext>
            </c:extLst>
          </c:dPt>
          <c:dPt>
            <c:idx val="19"/>
            <c:invertIfNegative val="0"/>
            <c:bubble3D val="0"/>
            <c:spPr>
              <a:solidFill>
                <a:srgbClr val="023A7C"/>
              </a:solidFill>
              <a:ln>
                <a:noFill/>
              </a:ln>
              <a:effectLst/>
            </c:spPr>
            <c:extLst>
              <c:ext xmlns:c16="http://schemas.microsoft.com/office/drawing/2014/chart" uri="{C3380CC4-5D6E-409C-BE32-E72D297353CC}">
                <c16:uniqueId val="{00000027-B693-2D46-98BD-59DA22CCF577}"/>
              </c:ext>
            </c:extLst>
          </c:dPt>
          <c:dPt>
            <c:idx val="20"/>
            <c:invertIfNegative val="0"/>
            <c:bubble3D val="0"/>
            <c:spPr>
              <a:solidFill>
                <a:srgbClr val="023A7C"/>
              </a:solidFill>
              <a:ln>
                <a:noFill/>
              </a:ln>
              <a:effectLst/>
            </c:spPr>
            <c:extLst>
              <c:ext xmlns:c16="http://schemas.microsoft.com/office/drawing/2014/chart" uri="{C3380CC4-5D6E-409C-BE32-E72D297353CC}">
                <c16:uniqueId val="{00000029-B693-2D46-98BD-59DA22CCF577}"/>
              </c:ext>
            </c:extLst>
          </c:dPt>
          <c:dPt>
            <c:idx val="21"/>
            <c:invertIfNegative val="0"/>
            <c:bubble3D val="0"/>
            <c:spPr>
              <a:solidFill>
                <a:srgbClr val="023A7C"/>
              </a:solidFill>
              <a:ln>
                <a:noFill/>
              </a:ln>
              <a:effectLst/>
            </c:spPr>
            <c:extLst>
              <c:ext xmlns:c16="http://schemas.microsoft.com/office/drawing/2014/chart" uri="{C3380CC4-5D6E-409C-BE32-E72D297353CC}">
                <c16:uniqueId val="{0000002B-B693-2D46-98BD-59DA22CCF577}"/>
              </c:ext>
            </c:extLst>
          </c:dPt>
          <c:dPt>
            <c:idx val="22"/>
            <c:invertIfNegative val="0"/>
            <c:bubble3D val="0"/>
            <c:spPr>
              <a:solidFill>
                <a:srgbClr val="023A7C"/>
              </a:solidFill>
              <a:ln>
                <a:noFill/>
              </a:ln>
              <a:effectLst/>
            </c:spPr>
            <c:extLst>
              <c:ext xmlns:c16="http://schemas.microsoft.com/office/drawing/2014/chart" uri="{C3380CC4-5D6E-409C-BE32-E72D297353CC}">
                <c16:uniqueId val="{0000002D-B693-2D46-98BD-59DA22CCF577}"/>
              </c:ext>
            </c:extLst>
          </c:dPt>
          <c:dPt>
            <c:idx val="23"/>
            <c:invertIfNegative val="0"/>
            <c:bubble3D val="0"/>
            <c:spPr>
              <a:solidFill>
                <a:srgbClr val="023A7C"/>
              </a:solidFill>
              <a:ln>
                <a:noFill/>
              </a:ln>
              <a:effectLst/>
            </c:spPr>
            <c:extLst>
              <c:ext xmlns:c16="http://schemas.microsoft.com/office/drawing/2014/chart" uri="{C3380CC4-5D6E-409C-BE32-E72D297353CC}">
                <c16:uniqueId val="{0000002F-B693-2D46-98BD-59DA22CCF577}"/>
              </c:ext>
            </c:extLst>
          </c:dPt>
          <c:dPt>
            <c:idx val="24"/>
            <c:invertIfNegative val="0"/>
            <c:bubble3D val="0"/>
            <c:spPr>
              <a:solidFill>
                <a:srgbClr val="023A7C"/>
              </a:solidFill>
              <a:ln>
                <a:noFill/>
              </a:ln>
              <a:effectLst/>
            </c:spPr>
            <c:extLst>
              <c:ext xmlns:c16="http://schemas.microsoft.com/office/drawing/2014/chart" uri="{C3380CC4-5D6E-409C-BE32-E72D297353CC}">
                <c16:uniqueId val="{00000031-B693-2D46-98BD-59DA22CCF577}"/>
              </c:ext>
            </c:extLst>
          </c:dPt>
          <c:dPt>
            <c:idx val="25"/>
            <c:invertIfNegative val="0"/>
            <c:bubble3D val="0"/>
            <c:spPr>
              <a:solidFill>
                <a:srgbClr val="023A7C"/>
              </a:solidFill>
              <a:ln>
                <a:noFill/>
              </a:ln>
              <a:effectLst/>
            </c:spPr>
            <c:extLst>
              <c:ext xmlns:c16="http://schemas.microsoft.com/office/drawing/2014/chart" uri="{C3380CC4-5D6E-409C-BE32-E72D297353CC}">
                <c16:uniqueId val="{00000033-B693-2D46-98BD-59DA22CCF577}"/>
              </c:ext>
            </c:extLst>
          </c:dPt>
          <c:dPt>
            <c:idx val="26"/>
            <c:invertIfNegative val="0"/>
            <c:bubble3D val="0"/>
            <c:spPr>
              <a:solidFill>
                <a:srgbClr val="023A7C"/>
              </a:solidFill>
              <a:ln>
                <a:noFill/>
              </a:ln>
              <a:effectLst/>
            </c:spPr>
            <c:extLst>
              <c:ext xmlns:c16="http://schemas.microsoft.com/office/drawing/2014/chart" uri="{C3380CC4-5D6E-409C-BE32-E72D297353CC}">
                <c16:uniqueId val="{00000035-B693-2D46-98BD-59DA22CCF577}"/>
              </c:ext>
            </c:extLst>
          </c:dPt>
          <c:dPt>
            <c:idx val="27"/>
            <c:invertIfNegative val="0"/>
            <c:bubble3D val="0"/>
            <c:spPr>
              <a:solidFill>
                <a:srgbClr val="EB55E6"/>
              </a:solidFill>
              <a:ln>
                <a:noFill/>
              </a:ln>
              <a:effectLst/>
            </c:spPr>
            <c:extLst>
              <c:ext xmlns:c16="http://schemas.microsoft.com/office/drawing/2014/chart" uri="{C3380CC4-5D6E-409C-BE32-E72D297353CC}">
                <c16:uniqueId val="{00000037-B693-2D46-98BD-59DA22CCF577}"/>
              </c:ext>
            </c:extLst>
          </c:dPt>
          <c:dPt>
            <c:idx val="28"/>
            <c:invertIfNegative val="0"/>
            <c:bubble3D val="0"/>
            <c:spPr>
              <a:solidFill>
                <a:srgbClr val="023A7C"/>
              </a:solidFill>
              <a:ln>
                <a:noFill/>
              </a:ln>
              <a:effectLst/>
            </c:spPr>
            <c:extLst>
              <c:ext xmlns:c16="http://schemas.microsoft.com/office/drawing/2014/chart" uri="{C3380CC4-5D6E-409C-BE32-E72D297353CC}">
                <c16:uniqueId val="{00000039-B693-2D46-98BD-59DA22CCF577}"/>
              </c:ext>
            </c:extLst>
          </c:dPt>
          <c:dPt>
            <c:idx val="29"/>
            <c:invertIfNegative val="0"/>
            <c:bubble3D val="0"/>
            <c:spPr>
              <a:solidFill>
                <a:srgbClr val="023A7C"/>
              </a:solidFill>
              <a:ln>
                <a:noFill/>
              </a:ln>
              <a:effectLst/>
            </c:spPr>
            <c:extLst>
              <c:ext xmlns:c16="http://schemas.microsoft.com/office/drawing/2014/chart" uri="{C3380CC4-5D6E-409C-BE32-E72D297353CC}">
                <c16:uniqueId val="{0000003B-B693-2D46-98BD-59DA22CCF577}"/>
              </c:ext>
            </c:extLst>
          </c:dPt>
          <c:dPt>
            <c:idx val="30"/>
            <c:invertIfNegative val="0"/>
            <c:bubble3D val="0"/>
            <c:spPr>
              <a:solidFill>
                <a:srgbClr val="023A7C"/>
              </a:solidFill>
              <a:ln>
                <a:noFill/>
              </a:ln>
              <a:effectLst/>
            </c:spPr>
            <c:extLst>
              <c:ext xmlns:c16="http://schemas.microsoft.com/office/drawing/2014/chart" uri="{C3380CC4-5D6E-409C-BE32-E72D297353CC}">
                <c16:uniqueId val="{0000003D-B693-2D46-98BD-59DA22CCF577}"/>
              </c:ext>
            </c:extLst>
          </c:dPt>
          <c:dPt>
            <c:idx val="31"/>
            <c:invertIfNegative val="0"/>
            <c:bubble3D val="0"/>
            <c:spPr>
              <a:solidFill>
                <a:srgbClr val="023A7C"/>
              </a:solidFill>
              <a:ln>
                <a:noFill/>
              </a:ln>
              <a:effectLst/>
            </c:spPr>
            <c:extLst>
              <c:ext xmlns:c16="http://schemas.microsoft.com/office/drawing/2014/chart" uri="{C3380CC4-5D6E-409C-BE32-E72D297353CC}">
                <c16:uniqueId val="{0000003F-B693-2D46-98BD-59DA22CCF577}"/>
              </c:ext>
            </c:extLst>
          </c:dPt>
          <c:dPt>
            <c:idx val="32"/>
            <c:invertIfNegative val="0"/>
            <c:bubble3D val="0"/>
            <c:spPr>
              <a:solidFill>
                <a:srgbClr val="023A7C"/>
              </a:solidFill>
              <a:ln>
                <a:noFill/>
              </a:ln>
              <a:effectLst/>
            </c:spPr>
            <c:extLst>
              <c:ext xmlns:c16="http://schemas.microsoft.com/office/drawing/2014/chart" uri="{C3380CC4-5D6E-409C-BE32-E72D297353CC}">
                <c16:uniqueId val="{00000041-B693-2D46-98BD-59DA22CCF577}"/>
              </c:ext>
            </c:extLst>
          </c:dPt>
          <c:dPt>
            <c:idx val="33"/>
            <c:invertIfNegative val="0"/>
            <c:bubble3D val="0"/>
            <c:spPr>
              <a:solidFill>
                <a:srgbClr val="023A7C"/>
              </a:solidFill>
              <a:ln>
                <a:noFill/>
              </a:ln>
              <a:effectLst/>
            </c:spPr>
            <c:extLst>
              <c:ext xmlns:c16="http://schemas.microsoft.com/office/drawing/2014/chart" uri="{C3380CC4-5D6E-409C-BE32-E72D297353CC}">
                <c16:uniqueId val="{00000043-B693-2D46-98BD-59DA22CCF577}"/>
              </c:ext>
            </c:extLst>
          </c:dPt>
          <c:dPt>
            <c:idx val="34"/>
            <c:invertIfNegative val="0"/>
            <c:bubble3D val="0"/>
            <c:spPr>
              <a:solidFill>
                <a:srgbClr val="023A7C"/>
              </a:solidFill>
              <a:ln>
                <a:noFill/>
              </a:ln>
              <a:effectLst/>
            </c:spPr>
            <c:extLst>
              <c:ext xmlns:c16="http://schemas.microsoft.com/office/drawing/2014/chart" uri="{C3380CC4-5D6E-409C-BE32-E72D297353CC}">
                <c16:uniqueId val="{00000045-B693-2D46-98BD-59DA22CCF577}"/>
              </c:ext>
            </c:extLst>
          </c:dPt>
          <c:dPt>
            <c:idx val="35"/>
            <c:invertIfNegative val="0"/>
            <c:bubble3D val="0"/>
            <c:spPr>
              <a:solidFill>
                <a:srgbClr val="023A7C"/>
              </a:solidFill>
              <a:ln>
                <a:noFill/>
              </a:ln>
              <a:effectLst/>
            </c:spPr>
            <c:extLst>
              <c:ext xmlns:c16="http://schemas.microsoft.com/office/drawing/2014/chart" uri="{C3380CC4-5D6E-409C-BE32-E72D297353CC}">
                <c16:uniqueId val="{00000047-B693-2D46-98BD-59DA22CCF577}"/>
              </c:ext>
            </c:extLst>
          </c:dPt>
          <c:dLbls>
            <c:dLbl>
              <c:idx val="13"/>
              <c:tx>
                <c:rich>
                  <a:bodyPr/>
                  <a:lstStyle/>
                  <a:p>
                    <a:fld id="{EBB2B5BE-7E03-9947-AF1E-5E1507C9751F}" type="VALUE">
                      <a:rPr lang="en-US">
                        <a:solidFill>
                          <a:srgbClr val="EB55E6"/>
                        </a:solidFill>
                      </a:rPr>
                      <a:pPr/>
                      <a:t>[VALOR]</a:t>
                    </a:fld>
                    <a:endParaRPr lang="es-CL"/>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B693-2D46-98BD-59DA22CCF577}"/>
                </c:ext>
              </c:extLst>
            </c:dLbl>
            <c:dLbl>
              <c:idx val="18"/>
              <c:tx>
                <c:rich>
                  <a:bodyPr rot="0" spcFirstLastPara="1" vertOverflow="ellipsis" vert="horz" wrap="square" anchor="ctr" anchorCtr="1"/>
                  <a:lstStyle/>
                  <a:p>
                    <a:pPr>
                      <a:defRPr sz="1400" b="1" i="0" u="none" strike="noStrike" kern="1200" baseline="0">
                        <a:solidFill>
                          <a:srgbClr val="00B050"/>
                        </a:solidFill>
                        <a:latin typeface="Helvetica Neue" panose="02000503000000020004" pitchFamily="2" charset="0"/>
                        <a:ea typeface="Helvetica Neue" panose="02000503000000020004" pitchFamily="2" charset="0"/>
                        <a:cs typeface="Helvetica Neue" panose="02000503000000020004" pitchFamily="2" charset="0"/>
                      </a:defRPr>
                    </a:pPr>
                    <a:fld id="{90C20C81-77BA-9E4C-8468-FBCDB9C6147B}" type="VALUE">
                      <a:rPr lang="en-US" dirty="0">
                        <a:solidFill>
                          <a:srgbClr val="D1C44A"/>
                        </a:solidFill>
                      </a:rPr>
                      <a:pPr>
                        <a:defRPr b="1">
                          <a:solidFill>
                            <a:srgbClr val="00B050"/>
                          </a:solidFill>
                        </a:defRPr>
                      </a:pPr>
                      <a:t>[VALOR]</a:t>
                    </a:fld>
                    <a:endParaRPr lang="es-CL"/>
                  </a:p>
                </c:rich>
              </c:tx>
              <c:spPr>
                <a:noFill/>
                <a:ln>
                  <a:noFill/>
                </a:ln>
                <a:effectLst/>
              </c:spPr>
              <c:txPr>
                <a:bodyPr rot="0" spcFirstLastPara="1" vertOverflow="ellipsis" vert="horz" wrap="square" anchor="ctr" anchorCtr="1"/>
                <a:lstStyle/>
                <a:p>
                  <a:pPr>
                    <a:defRPr sz="1400" b="1" i="0" u="none" strike="noStrike" kern="1200" baseline="0">
                      <a:solidFill>
                        <a:srgbClr val="00B050"/>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B693-2D46-98BD-59DA22CCF577}"/>
                </c:ext>
              </c:extLst>
            </c:dLbl>
            <c:dLbl>
              <c:idx val="27"/>
              <c:tx>
                <c:rich>
                  <a:bodyPr/>
                  <a:lstStyle/>
                  <a:p>
                    <a:fld id="{B7085C7D-EC8D-354F-A598-87FEA601CF1B}" type="VALUE">
                      <a:rPr lang="en-US">
                        <a:solidFill>
                          <a:srgbClr val="EB55E6"/>
                        </a:solidFill>
                      </a:rPr>
                      <a:pPr/>
                      <a:t>[VALOR]</a:t>
                    </a:fld>
                    <a:endParaRPr lang="es-CL"/>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7-B693-2D46-98BD-59DA22CCF577}"/>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'HDC por país OCDE y otros'!$B$2:$B$37</c:f>
              <c:strCache>
                <c:ptCount val="36"/>
                <c:pt idx="0">
                  <c:v>Estonia</c:v>
                </c:pt>
                <c:pt idx="1">
                  <c:v>Irlanda</c:v>
                </c:pt>
                <c:pt idx="2">
                  <c:v>Suiza</c:v>
                </c:pt>
                <c:pt idx="3">
                  <c:v>Costa Rica</c:v>
                </c:pt>
                <c:pt idx="4">
                  <c:v>Lituania</c:v>
                </c:pt>
                <c:pt idx="5">
                  <c:v>Luxemburgo</c:v>
                </c:pt>
                <c:pt idx="6">
                  <c:v>Bélgica</c:v>
                </c:pt>
                <c:pt idx="7">
                  <c:v>Holanda</c:v>
                </c:pt>
                <c:pt idx="8">
                  <c:v>Letonia</c:v>
                </c:pt>
                <c:pt idx="9">
                  <c:v>Noruega</c:v>
                </c:pt>
                <c:pt idx="10">
                  <c:v>Turquía</c:v>
                </c:pt>
                <c:pt idx="11">
                  <c:v>Dinamarca</c:v>
                </c:pt>
                <c:pt idx="12">
                  <c:v>Francia</c:v>
                </c:pt>
                <c:pt idx="13">
                  <c:v>Chile, con reforma</c:v>
                </c:pt>
                <c:pt idx="14">
                  <c:v>Reino Unido</c:v>
                </c:pt>
                <c:pt idx="15">
                  <c:v>España</c:v>
                </c:pt>
                <c:pt idx="16">
                  <c:v>Nueva Zelandia</c:v>
                </c:pt>
                <c:pt idx="17">
                  <c:v>Hungría</c:v>
                </c:pt>
                <c:pt idx="18">
                  <c:v>Mediana OCDE</c:v>
                </c:pt>
                <c:pt idx="19">
                  <c:v>Japón</c:v>
                </c:pt>
                <c:pt idx="20">
                  <c:v>Italia</c:v>
                </c:pt>
                <c:pt idx="21">
                  <c:v>Islandia</c:v>
                </c:pt>
                <c:pt idx="22">
                  <c:v>Alemania</c:v>
                </c:pt>
                <c:pt idx="23">
                  <c:v>Grecia</c:v>
                </c:pt>
                <c:pt idx="24">
                  <c:v>Canada</c:v>
                </c:pt>
                <c:pt idx="25">
                  <c:v>Austria</c:v>
                </c:pt>
                <c:pt idx="26">
                  <c:v>Eslovaquia</c:v>
                </c:pt>
                <c:pt idx="27">
                  <c:v>Chile, actual</c:v>
                </c:pt>
                <c:pt idx="28">
                  <c:v>Suecia</c:v>
                </c:pt>
                <c:pt idx="29">
                  <c:v>República Checa</c:v>
                </c:pt>
                <c:pt idx="30">
                  <c:v>Polonia</c:v>
                </c:pt>
                <c:pt idx="31">
                  <c:v>Portugal</c:v>
                </c:pt>
                <c:pt idx="32">
                  <c:v>Corea del sur</c:v>
                </c:pt>
                <c:pt idx="33">
                  <c:v>Estados Unidos</c:v>
                </c:pt>
                <c:pt idx="34">
                  <c:v>México</c:v>
                </c:pt>
                <c:pt idx="35">
                  <c:v>Israel</c:v>
                </c:pt>
              </c:strCache>
            </c:strRef>
          </c:cat>
          <c:val>
            <c:numRef>
              <c:f>'HDC por país OCDE y otros'!$C$2:$C$37</c:f>
              <c:numCache>
                <c:formatCode>General</c:formatCode>
                <c:ptCount val="36"/>
                <c:pt idx="0">
                  <c:v>5</c:v>
                </c:pt>
                <c:pt idx="1">
                  <c:v>12</c:v>
                </c:pt>
                <c:pt idx="2">
                  <c:v>15</c:v>
                </c:pt>
                <c:pt idx="3">
                  <c:v>18</c:v>
                </c:pt>
                <c:pt idx="4">
                  <c:v>18</c:v>
                </c:pt>
                <c:pt idx="5">
                  <c:v>19</c:v>
                </c:pt>
                <c:pt idx="6">
                  <c:v>21</c:v>
                </c:pt>
                <c:pt idx="7">
                  <c:v>21</c:v>
                </c:pt>
                <c:pt idx="8">
                  <c:v>22.5</c:v>
                </c:pt>
                <c:pt idx="9">
                  <c:v>24</c:v>
                </c:pt>
                <c:pt idx="10">
                  <c:v>24</c:v>
                </c:pt>
                <c:pt idx="11">
                  <c:v>27</c:v>
                </c:pt>
                <c:pt idx="12">
                  <c:v>28</c:v>
                </c:pt>
                <c:pt idx="13">
                  <c:v>31</c:v>
                </c:pt>
                <c:pt idx="14">
                  <c:v>32</c:v>
                </c:pt>
                <c:pt idx="15">
                  <c:v>33</c:v>
                </c:pt>
                <c:pt idx="16">
                  <c:v>34</c:v>
                </c:pt>
                <c:pt idx="17">
                  <c:v>35</c:v>
                </c:pt>
                <c:pt idx="18">
                  <c:v>35</c:v>
                </c:pt>
                <c:pt idx="19">
                  <c:v>38</c:v>
                </c:pt>
                <c:pt idx="20">
                  <c:v>39</c:v>
                </c:pt>
                <c:pt idx="21">
                  <c:v>40</c:v>
                </c:pt>
                <c:pt idx="22">
                  <c:v>41</c:v>
                </c:pt>
                <c:pt idx="23">
                  <c:v>41</c:v>
                </c:pt>
                <c:pt idx="24">
                  <c:v>45</c:v>
                </c:pt>
                <c:pt idx="25">
                  <c:v>46</c:v>
                </c:pt>
                <c:pt idx="26">
                  <c:v>46</c:v>
                </c:pt>
                <c:pt idx="27">
                  <c:v>48</c:v>
                </c:pt>
                <c:pt idx="28">
                  <c:v>50</c:v>
                </c:pt>
                <c:pt idx="29">
                  <c:v>53</c:v>
                </c:pt>
                <c:pt idx="30">
                  <c:v>59</c:v>
                </c:pt>
                <c:pt idx="31">
                  <c:v>63</c:v>
                </c:pt>
                <c:pt idx="32">
                  <c:v>75</c:v>
                </c:pt>
                <c:pt idx="33">
                  <c:v>87</c:v>
                </c:pt>
                <c:pt idx="34">
                  <c:v>102</c:v>
                </c:pt>
                <c:pt idx="35">
                  <c:v>110</c:v>
                </c:pt>
              </c:numCache>
            </c:numRef>
          </c:val>
          <c:extLst>
            <c:ext xmlns:c16="http://schemas.microsoft.com/office/drawing/2014/chart" uri="{C3380CC4-5D6E-409C-BE32-E72D297353CC}">
              <c16:uniqueId val="{00000048-B693-2D46-98BD-59DA22CCF577}"/>
            </c:ext>
          </c:extLst>
        </c:ser>
        <c:dLbls>
          <c:showLegendKey val="0"/>
          <c:showVal val="0"/>
          <c:showCatName val="0"/>
          <c:showSerName val="0"/>
          <c:showPercent val="0"/>
          <c:showBubbleSize val="0"/>
        </c:dLbls>
        <c:gapWidth val="80"/>
        <c:overlap val="-27"/>
        <c:axId val="1307251983"/>
        <c:axId val="1307254063"/>
      </c:barChart>
      <c:catAx>
        <c:axId val="1307251983"/>
        <c:scaling>
          <c:orientation val="minMax"/>
        </c:scaling>
        <c:delete val="0"/>
        <c:axPos val="b"/>
        <c:numFmt formatCode="General" sourceLinked="1"/>
        <c:majorTickMark val="none"/>
        <c:minorTickMark val="none"/>
        <c:tickLblPos val="nextTo"/>
        <c:spPr>
          <a:noFill/>
          <a:ln w="9525" cap="flat" cmpd="sng" algn="ctr">
            <a:solidFill>
              <a:srgbClr val="023A7C"/>
            </a:solidFill>
            <a:round/>
          </a:ln>
          <a:effectLst/>
        </c:spPr>
        <c:txPr>
          <a:bodyPr rot="-5400000" spcFirstLastPara="1" vertOverflow="ellipsis" wrap="square" anchor="ctr" anchorCtr="1"/>
          <a:lstStyle/>
          <a:p>
            <a:pPr>
              <a:defRPr sz="1400" b="0" i="0" u="none" strike="noStrike" kern="1200" baseline="0">
                <a:solidFill>
                  <a:srgbClr val="023A7C"/>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crossAx val="1307254063"/>
        <c:crosses val="autoZero"/>
        <c:auto val="1"/>
        <c:lblAlgn val="ctr"/>
        <c:lblOffset val="100"/>
        <c:noMultiLvlLbl val="0"/>
      </c:catAx>
      <c:valAx>
        <c:axId val="1307254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rgbClr val="023A7C"/>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crossAx val="130725198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44409850307476E-2"/>
          <c:y val="3.1179435383061491E-2"/>
          <c:w val="0.91963698193586907"/>
          <c:h val="0.71145609368281049"/>
        </c:manualLayout>
      </c:layout>
      <c:barChart>
        <c:barDir val="col"/>
        <c:grouping val="stacked"/>
        <c:varyColors val="0"/>
        <c:ser>
          <c:idx val="0"/>
          <c:order val="0"/>
          <c:tx>
            <c:strRef>
              <c:f>Hoja1!$A$2</c:f>
              <c:strCache>
                <c:ptCount val="1"/>
                <c:pt idx="0">
                  <c:v>Renta de empresas</c:v>
                </c:pt>
              </c:strCache>
            </c:strRef>
          </c:tx>
          <c:spPr>
            <a:solidFill>
              <a:srgbClr val="023A7C"/>
            </a:solidFill>
            <a:ln>
              <a:noFill/>
            </a:ln>
            <a:effectLst/>
          </c:spPr>
          <c:invertIfNegative val="0"/>
          <c:cat>
            <c:numRef>
              <c:f>Hoja1!$B$1:$E$1</c:f>
              <c:numCache>
                <c:formatCode>General</c:formatCode>
                <c:ptCount val="4"/>
                <c:pt idx="0">
                  <c:v>2023</c:v>
                </c:pt>
                <c:pt idx="1">
                  <c:v>2024</c:v>
                </c:pt>
                <c:pt idx="2">
                  <c:v>2025</c:v>
                </c:pt>
                <c:pt idx="3">
                  <c:v>2026</c:v>
                </c:pt>
              </c:numCache>
            </c:numRef>
          </c:cat>
          <c:val>
            <c:numRef>
              <c:f>Hoja1!$B$2:$E$2</c:f>
              <c:numCache>
                <c:formatCode>General</c:formatCode>
                <c:ptCount val="4"/>
                <c:pt idx="0">
                  <c:v>0.3</c:v>
                </c:pt>
                <c:pt idx="1">
                  <c:v>0.6</c:v>
                </c:pt>
                <c:pt idx="2">
                  <c:v>0.8</c:v>
                </c:pt>
                <c:pt idx="3">
                  <c:v>1</c:v>
                </c:pt>
              </c:numCache>
            </c:numRef>
          </c:val>
          <c:extLst>
            <c:ext xmlns:c16="http://schemas.microsoft.com/office/drawing/2014/chart" uri="{C3380CC4-5D6E-409C-BE32-E72D297353CC}">
              <c16:uniqueId val="{00000000-AB7A-154C-BFE3-6EE38BBF76F0}"/>
            </c:ext>
          </c:extLst>
        </c:ser>
        <c:ser>
          <c:idx val="1"/>
          <c:order val="1"/>
          <c:tx>
            <c:strRef>
              <c:f>Hoja1!$A$3</c:f>
              <c:strCache>
                <c:ptCount val="1"/>
                <c:pt idx="0">
                  <c:v>Renta de personas</c:v>
                </c:pt>
              </c:strCache>
            </c:strRef>
          </c:tx>
          <c:spPr>
            <a:solidFill>
              <a:srgbClr val="EB55E6"/>
            </a:solidFill>
            <a:ln>
              <a:noFill/>
            </a:ln>
            <a:effectLst/>
          </c:spPr>
          <c:invertIfNegative val="0"/>
          <c:cat>
            <c:numRef>
              <c:f>Hoja1!$B$1:$E$1</c:f>
              <c:numCache>
                <c:formatCode>General</c:formatCode>
                <c:ptCount val="4"/>
                <c:pt idx="0">
                  <c:v>2023</c:v>
                </c:pt>
                <c:pt idx="1">
                  <c:v>2024</c:v>
                </c:pt>
                <c:pt idx="2">
                  <c:v>2025</c:v>
                </c:pt>
                <c:pt idx="3">
                  <c:v>2026</c:v>
                </c:pt>
              </c:numCache>
            </c:numRef>
          </c:cat>
          <c:val>
            <c:numRef>
              <c:f>Hoja1!$B$3:$E$3</c:f>
              <c:numCache>
                <c:formatCode>General</c:formatCode>
                <c:ptCount val="4"/>
                <c:pt idx="0">
                  <c:v>0.2</c:v>
                </c:pt>
                <c:pt idx="1">
                  <c:v>0.5</c:v>
                </c:pt>
                <c:pt idx="2">
                  <c:v>1</c:v>
                </c:pt>
                <c:pt idx="3">
                  <c:v>1.4</c:v>
                </c:pt>
              </c:numCache>
            </c:numRef>
          </c:val>
          <c:extLst>
            <c:ext xmlns:c16="http://schemas.microsoft.com/office/drawing/2014/chart" uri="{C3380CC4-5D6E-409C-BE32-E72D297353CC}">
              <c16:uniqueId val="{00000001-AB7A-154C-BFE3-6EE38BBF76F0}"/>
            </c:ext>
          </c:extLst>
        </c:ser>
        <c:ser>
          <c:idx val="2"/>
          <c:order val="2"/>
          <c:tx>
            <c:strRef>
              <c:f>Hoja1!$A$4</c:f>
              <c:strCache>
                <c:ptCount val="1"/>
                <c:pt idx="0">
                  <c:v>Riqueza de personas</c:v>
                </c:pt>
              </c:strCache>
            </c:strRef>
          </c:tx>
          <c:spPr>
            <a:solidFill>
              <a:schemeClr val="accent3"/>
            </a:solidFill>
            <a:ln>
              <a:noFill/>
            </a:ln>
            <a:effectLst/>
          </c:spPr>
          <c:invertIfNegative val="0"/>
          <c:cat>
            <c:numRef>
              <c:f>Hoja1!$B$1:$E$1</c:f>
              <c:numCache>
                <c:formatCode>General</c:formatCode>
                <c:ptCount val="4"/>
                <c:pt idx="0">
                  <c:v>2023</c:v>
                </c:pt>
                <c:pt idx="1">
                  <c:v>2024</c:v>
                </c:pt>
                <c:pt idx="2">
                  <c:v>2025</c:v>
                </c:pt>
                <c:pt idx="3">
                  <c:v>2026</c:v>
                </c:pt>
              </c:numCache>
            </c:numRef>
          </c:cat>
          <c:val>
            <c:numRef>
              <c:f>Hoja1!$B$4:$E$4</c:f>
              <c:numCache>
                <c:formatCode>General</c:formatCode>
                <c:ptCount val="4"/>
                <c:pt idx="0">
                  <c:v>0</c:v>
                </c:pt>
                <c:pt idx="1">
                  <c:v>0.4</c:v>
                </c:pt>
                <c:pt idx="2">
                  <c:v>0.5</c:v>
                </c:pt>
                <c:pt idx="3">
                  <c:v>0.5</c:v>
                </c:pt>
              </c:numCache>
            </c:numRef>
          </c:val>
          <c:extLst>
            <c:ext xmlns:c16="http://schemas.microsoft.com/office/drawing/2014/chart" uri="{C3380CC4-5D6E-409C-BE32-E72D297353CC}">
              <c16:uniqueId val="{00000002-AB7A-154C-BFE3-6EE38BBF76F0}"/>
            </c:ext>
          </c:extLst>
        </c:ser>
        <c:ser>
          <c:idx val="3"/>
          <c:order val="3"/>
          <c:tx>
            <c:strRef>
              <c:f>Hoja1!$A$5</c:f>
              <c:strCache>
                <c:ptCount val="1"/>
                <c:pt idx="0">
                  <c:v>Recursos naturales</c:v>
                </c:pt>
              </c:strCache>
            </c:strRef>
          </c:tx>
          <c:spPr>
            <a:solidFill>
              <a:srgbClr val="FFC000"/>
            </a:solidFill>
            <a:ln>
              <a:noFill/>
            </a:ln>
            <a:effectLst/>
          </c:spPr>
          <c:invertIfNegative val="0"/>
          <c:cat>
            <c:numRef>
              <c:f>Hoja1!$B$1:$E$1</c:f>
              <c:numCache>
                <c:formatCode>General</c:formatCode>
                <c:ptCount val="4"/>
                <c:pt idx="0">
                  <c:v>2023</c:v>
                </c:pt>
                <c:pt idx="1">
                  <c:v>2024</c:v>
                </c:pt>
                <c:pt idx="2">
                  <c:v>2025</c:v>
                </c:pt>
                <c:pt idx="3">
                  <c:v>2026</c:v>
                </c:pt>
              </c:numCache>
            </c:numRef>
          </c:cat>
          <c:val>
            <c:numRef>
              <c:f>Hoja1!$B$5:$E$5</c:f>
              <c:numCache>
                <c:formatCode>General</c:formatCode>
                <c:ptCount val="4"/>
                <c:pt idx="0">
                  <c:v>0</c:v>
                </c:pt>
                <c:pt idx="1">
                  <c:v>0.1</c:v>
                </c:pt>
                <c:pt idx="2">
                  <c:v>0.5</c:v>
                </c:pt>
                <c:pt idx="3">
                  <c:v>0.5</c:v>
                </c:pt>
              </c:numCache>
            </c:numRef>
          </c:val>
          <c:extLst>
            <c:ext xmlns:c16="http://schemas.microsoft.com/office/drawing/2014/chart" uri="{C3380CC4-5D6E-409C-BE32-E72D297353CC}">
              <c16:uniqueId val="{00000003-AB7A-154C-BFE3-6EE38BBF76F0}"/>
            </c:ext>
          </c:extLst>
        </c:ser>
        <c:ser>
          <c:idx val="4"/>
          <c:order val="4"/>
          <c:tx>
            <c:strRef>
              <c:f>Hoja1!$A$6</c:f>
              <c:strCache>
                <c:ptCount val="1"/>
                <c:pt idx="0">
                  <c:v>Correctivos</c:v>
                </c:pt>
              </c:strCache>
            </c:strRef>
          </c:tx>
          <c:spPr>
            <a:solidFill>
              <a:srgbClr val="7EC7D2"/>
            </a:solidFill>
            <a:ln>
              <a:noFill/>
            </a:ln>
            <a:effectLst/>
          </c:spPr>
          <c:invertIfNegative val="0"/>
          <c:cat>
            <c:numRef>
              <c:f>Hoja1!$B$1:$E$1</c:f>
              <c:numCache>
                <c:formatCode>General</c:formatCode>
                <c:ptCount val="4"/>
                <c:pt idx="0">
                  <c:v>2023</c:v>
                </c:pt>
                <c:pt idx="1">
                  <c:v>2024</c:v>
                </c:pt>
                <c:pt idx="2">
                  <c:v>2025</c:v>
                </c:pt>
                <c:pt idx="3">
                  <c:v>2026</c:v>
                </c:pt>
              </c:numCache>
            </c:numRef>
          </c:cat>
          <c:val>
            <c:numRef>
              <c:f>Hoja1!$B$6:$E$6</c:f>
              <c:numCache>
                <c:formatCode>General</c:formatCode>
                <c:ptCount val="4"/>
                <c:pt idx="0">
                  <c:v>0</c:v>
                </c:pt>
                <c:pt idx="1">
                  <c:v>0</c:v>
                </c:pt>
                <c:pt idx="2">
                  <c:v>0.1</c:v>
                </c:pt>
                <c:pt idx="3">
                  <c:v>0.3</c:v>
                </c:pt>
              </c:numCache>
            </c:numRef>
          </c:val>
          <c:extLst>
            <c:ext xmlns:c16="http://schemas.microsoft.com/office/drawing/2014/chart" uri="{C3380CC4-5D6E-409C-BE32-E72D297353CC}">
              <c16:uniqueId val="{00000004-AB7A-154C-BFE3-6EE38BBF76F0}"/>
            </c:ext>
          </c:extLst>
        </c:ser>
        <c:ser>
          <c:idx val="5"/>
          <c:order val="5"/>
          <c:tx>
            <c:strRef>
              <c:f>Hoja1!$A$7</c:f>
              <c:strCache>
                <c:ptCount val="1"/>
                <c:pt idx="0">
                  <c:v>Indirectos</c:v>
                </c:pt>
              </c:strCache>
            </c:strRef>
          </c:tx>
          <c:spPr>
            <a:solidFill>
              <a:srgbClr val="B2A22D"/>
            </a:solidFill>
            <a:ln>
              <a:noFill/>
            </a:ln>
            <a:effectLst/>
          </c:spPr>
          <c:invertIfNegative val="0"/>
          <c:dLbls>
            <c:dLbl>
              <c:idx val="0"/>
              <c:layout>
                <c:manualLayout>
                  <c:x val="1.6398929395248804E-3"/>
                  <c:y val="-4.4078072342170267E-2"/>
                </c:manualLayout>
              </c:layout>
              <c:tx>
                <c:rich>
                  <a:bodyPr/>
                  <a:lstStyle/>
                  <a:p>
                    <a:r>
                      <a:rPr lang="en-US"/>
                      <a:t>0,6</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B7A-154C-BFE3-6EE38BBF76F0}"/>
                </c:ext>
              </c:extLst>
            </c:dLbl>
            <c:dLbl>
              <c:idx val="1"/>
              <c:layout>
                <c:manualLayout>
                  <c:x val="-6.0128713170553414E-17"/>
                  <c:y val="-4.0902977089312682E-2"/>
                </c:manualLayout>
              </c:layout>
              <c:tx>
                <c:rich>
                  <a:bodyPr/>
                  <a:lstStyle/>
                  <a:p>
                    <a:r>
                      <a:rPr lang="en-US" dirty="0"/>
                      <a:t>1,8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B7A-154C-BFE3-6EE38BBF76F0}"/>
                </c:ext>
              </c:extLst>
            </c:dLbl>
            <c:dLbl>
              <c:idx val="2"/>
              <c:layout>
                <c:manualLayout>
                  <c:x val="0"/>
                  <c:y val="-6.4184175525265758E-2"/>
                </c:manualLayout>
              </c:layout>
              <c:tx>
                <c:rich>
                  <a:bodyPr/>
                  <a:lstStyle/>
                  <a:p>
                    <a:r>
                      <a:rPr lang="en-US"/>
                      <a:t>3,1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B7A-154C-BFE3-6EE38BBF76F0}"/>
                </c:ext>
              </c:extLst>
            </c:dLbl>
            <c:dLbl>
              <c:idx val="3"/>
              <c:layout>
                <c:manualLayout>
                  <c:x val="0"/>
                  <c:y val="-5.8889516685500569E-2"/>
                </c:manualLayout>
              </c:layout>
              <c:tx>
                <c:rich>
                  <a:bodyPr/>
                  <a:lstStyle/>
                  <a:p>
                    <a:r>
                      <a:rPr lang="en-US"/>
                      <a:t>4,1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B7A-154C-BFE3-6EE38BBF76F0}"/>
                </c:ext>
              </c:extLst>
            </c:dLbl>
            <c:spPr>
              <a:noFill/>
              <a:ln>
                <a:noFill/>
              </a:ln>
              <a:effectLst/>
            </c:spPr>
            <c:txPr>
              <a:bodyPr rot="0" spcFirstLastPara="1" vertOverflow="ellipsis" vert="horz" wrap="square" anchor="ctr" anchorCtr="1"/>
              <a:lstStyle/>
              <a:p>
                <a:pPr>
                  <a:defRPr sz="1400" b="1" i="0" u="none" strike="noStrike" kern="1200" baseline="0">
                    <a:solidFill>
                      <a:srgbClr val="023A7C"/>
                    </a:solidFill>
                    <a:latin typeface="Helvetica Neue" panose="02000503000000020004"/>
                    <a:ea typeface="+mn-ea"/>
                    <a:cs typeface="+mn-cs"/>
                  </a:defRPr>
                </a:pPr>
                <a:endParaRPr lang="es-C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Hoja1!$B$1:$E$1</c:f>
              <c:numCache>
                <c:formatCode>General</c:formatCode>
                <c:ptCount val="4"/>
                <c:pt idx="0">
                  <c:v>2023</c:v>
                </c:pt>
                <c:pt idx="1">
                  <c:v>2024</c:v>
                </c:pt>
                <c:pt idx="2">
                  <c:v>2025</c:v>
                </c:pt>
                <c:pt idx="3">
                  <c:v>2026</c:v>
                </c:pt>
              </c:numCache>
            </c:numRef>
          </c:cat>
          <c:val>
            <c:numRef>
              <c:f>Hoja1!$B$7:$E$7</c:f>
              <c:numCache>
                <c:formatCode>General</c:formatCode>
                <c:ptCount val="4"/>
                <c:pt idx="0">
                  <c:v>0.1</c:v>
                </c:pt>
                <c:pt idx="1">
                  <c:v>0.1</c:v>
                </c:pt>
                <c:pt idx="2">
                  <c:v>0.2</c:v>
                </c:pt>
                <c:pt idx="3">
                  <c:v>0.3</c:v>
                </c:pt>
              </c:numCache>
            </c:numRef>
          </c:val>
          <c:extLst>
            <c:ext xmlns:c16="http://schemas.microsoft.com/office/drawing/2014/chart" uri="{C3380CC4-5D6E-409C-BE32-E72D297353CC}">
              <c16:uniqueId val="{00000009-AB7A-154C-BFE3-6EE38BBF76F0}"/>
            </c:ext>
          </c:extLst>
        </c:ser>
        <c:dLbls>
          <c:showLegendKey val="0"/>
          <c:showVal val="0"/>
          <c:showCatName val="0"/>
          <c:showSerName val="0"/>
          <c:showPercent val="0"/>
          <c:showBubbleSize val="0"/>
        </c:dLbls>
        <c:gapWidth val="219"/>
        <c:overlap val="100"/>
        <c:axId val="1678970592"/>
        <c:axId val="1678961024"/>
      </c:barChart>
      <c:catAx>
        <c:axId val="16789705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rgbClr val="023A7C"/>
                </a:solidFill>
                <a:latin typeface="Helvetica Neue" panose="02000503000000020004"/>
                <a:ea typeface="+mn-ea"/>
                <a:cs typeface="+mn-cs"/>
              </a:defRPr>
            </a:pPr>
            <a:endParaRPr lang="es-CL"/>
          </a:p>
        </c:txPr>
        <c:crossAx val="1678961024"/>
        <c:crosses val="autoZero"/>
        <c:auto val="1"/>
        <c:lblAlgn val="ctr"/>
        <c:lblOffset val="100"/>
        <c:noMultiLvlLbl val="0"/>
      </c:catAx>
      <c:valAx>
        <c:axId val="1678961024"/>
        <c:scaling>
          <c:orientation val="minMax"/>
          <c:max val="4.2"/>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rgbClr val="023A7C"/>
                </a:solidFill>
                <a:latin typeface="Helvetica Neue" panose="02000503000000020004"/>
                <a:ea typeface="+mn-ea"/>
                <a:cs typeface="+mn-cs"/>
              </a:defRPr>
            </a:pPr>
            <a:endParaRPr lang="es-CL"/>
          </a:p>
        </c:txPr>
        <c:crossAx val="1678970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23A7C"/>
              </a:solidFill>
              <a:latin typeface="Helvetica Neue" panose="02000503000000020004"/>
              <a:ea typeface="+mn-ea"/>
              <a:cs typeface="+mn-cs"/>
            </a:defRPr>
          </a:pPr>
          <a:endParaRPr lang="es-CL"/>
        </a:p>
      </c:txPr>
    </c:legend>
    <c:plotVisOnly val="1"/>
    <c:dispBlanksAs val="gap"/>
    <c:showDLblsOverMax val="0"/>
  </c:chart>
  <c:spPr>
    <a:noFill/>
    <a:ln>
      <a:noFill/>
    </a:ln>
    <a:effectLst/>
  </c:spPr>
  <c:txPr>
    <a:bodyPr/>
    <a:lstStyle/>
    <a:p>
      <a:pPr>
        <a:defRPr sz="1400">
          <a:solidFill>
            <a:schemeClr val="tx1"/>
          </a:solidFill>
          <a:latin typeface="Helvetica Neue" panose="02000503000000020004"/>
        </a:defRPr>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Resumen!$I$12</c:f>
              <c:strCache>
                <c:ptCount val="1"/>
                <c:pt idx="0">
                  <c:v>Fondos</c:v>
                </c:pt>
              </c:strCache>
            </c:strRef>
          </c:tx>
          <c:spPr>
            <a:solidFill>
              <a:srgbClr val="023A7C"/>
            </a:solidFill>
            <a:ln>
              <a:noFill/>
            </a:ln>
            <a:effectLst/>
          </c:spPr>
          <c:invertIfNegative val="0"/>
          <c:cat>
            <c:strRef>
              <c:f>Resumen!$J$11:$K$11</c:f>
              <c:strCache>
                <c:ptCount val="2"/>
                <c:pt idx="0">
                  <c:v>Situación actual</c:v>
                </c:pt>
                <c:pt idx="1">
                  <c:v>Situación con reforma</c:v>
                </c:pt>
              </c:strCache>
            </c:strRef>
          </c:cat>
          <c:val>
            <c:numRef>
              <c:f>Resumen!$J$12:$K$12</c:f>
              <c:numCache>
                <c:formatCode>#,##0</c:formatCode>
                <c:ptCount val="2"/>
                <c:pt idx="0">
                  <c:v>1573.4373557312254</c:v>
                </c:pt>
                <c:pt idx="1">
                  <c:v>1573.4373557312254</c:v>
                </c:pt>
              </c:numCache>
            </c:numRef>
          </c:val>
          <c:extLst>
            <c:ext xmlns:c16="http://schemas.microsoft.com/office/drawing/2014/chart" uri="{C3380CC4-5D6E-409C-BE32-E72D297353CC}">
              <c16:uniqueId val="{00000000-0485-8942-9BAC-8AD0FE9F383D}"/>
            </c:ext>
          </c:extLst>
        </c:ser>
        <c:ser>
          <c:idx val="1"/>
          <c:order val="1"/>
          <c:tx>
            <c:strRef>
              <c:f>Resumen!$I$13</c:f>
              <c:strCache>
                <c:ptCount val="1"/>
                <c:pt idx="0">
                  <c:v>Ingresos propios</c:v>
                </c:pt>
              </c:strCache>
            </c:strRef>
          </c:tx>
          <c:spPr>
            <a:solidFill>
              <a:srgbClr val="EB55E6"/>
            </a:solidFill>
            <a:ln>
              <a:noFill/>
            </a:ln>
            <a:effectLst/>
          </c:spPr>
          <c:invertIfNegative val="0"/>
          <c:cat>
            <c:strRef>
              <c:f>Resumen!$J$11:$K$11</c:f>
              <c:strCache>
                <c:ptCount val="2"/>
                <c:pt idx="0">
                  <c:v>Situación actual</c:v>
                </c:pt>
                <c:pt idx="1">
                  <c:v>Situación con reforma</c:v>
                </c:pt>
              </c:strCache>
            </c:strRef>
          </c:cat>
          <c:val>
            <c:numRef>
              <c:f>Resumen!$J$13:$K$13</c:f>
              <c:numCache>
                <c:formatCode>#,##0</c:formatCode>
                <c:ptCount val="2"/>
                <c:pt idx="0">
                  <c:v>150.00624505928855</c:v>
                </c:pt>
                <c:pt idx="1">
                  <c:v>1328.3447408467582</c:v>
                </c:pt>
              </c:numCache>
            </c:numRef>
          </c:val>
          <c:extLst>
            <c:ext xmlns:c16="http://schemas.microsoft.com/office/drawing/2014/chart" uri="{C3380CC4-5D6E-409C-BE32-E72D297353CC}">
              <c16:uniqueId val="{00000001-0485-8942-9BAC-8AD0FE9F383D}"/>
            </c:ext>
          </c:extLst>
        </c:ser>
        <c:dLbls>
          <c:showLegendKey val="0"/>
          <c:showVal val="0"/>
          <c:showCatName val="0"/>
          <c:showSerName val="0"/>
          <c:showPercent val="0"/>
          <c:showBubbleSize val="0"/>
        </c:dLbls>
        <c:gapWidth val="150"/>
        <c:overlap val="100"/>
        <c:axId val="1813289344"/>
        <c:axId val="1813288512"/>
      </c:barChart>
      <c:catAx>
        <c:axId val="18132893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rgbClr val="023A7C"/>
                </a:solidFill>
                <a:latin typeface="Helvetica Neue"/>
                <a:ea typeface="+mn-ea"/>
                <a:cs typeface="+mn-cs"/>
              </a:defRPr>
            </a:pPr>
            <a:endParaRPr lang="es-CL"/>
          </a:p>
        </c:txPr>
        <c:crossAx val="1813288512"/>
        <c:crosses val="autoZero"/>
        <c:auto val="1"/>
        <c:lblAlgn val="ctr"/>
        <c:lblOffset val="100"/>
        <c:noMultiLvlLbl val="0"/>
      </c:catAx>
      <c:valAx>
        <c:axId val="1813288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rgbClr val="023A7C"/>
                </a:solidFill>
                <a:latin typeface="Helvetica Neue"/>
                <a:ea typeface="+mn-ea"/>
                <a:cs typeface="+mn-cs"/>
              </a:defRPr>
            </a:pPr>
            <a:endParaRPr lang="es-CL"/>
          </a:p>
        </c:txPr>
        <c:crossAx val="1813289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23A7C"/>
              </a:solidFill>
              <a:latin typeface="Helvetica Neue"/>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latin typeface="Helvetica Neue"/>
        </a:defRPr>
      </a:pPr>
      <a:endParaRPr lang="es-C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c:spPr>
          <c:invertIfNegative val="0"/>
          <c:dPt>
            <c:idx val="0"/>
            <c:invertIfNegative val="0"/>
            <c:bubble3D val="0"/>
            <c:spPr>
              <a:solidFill>
                <a:srgbClr val="EB55E6"/>
              </a:solidFill>
              <a:ln>
                <a:noFill/>
              </a:ln>
              <a:effectLst/>
            </c:spPr>
            <c:extLst>
              <c:ext xmlns:c16="http://schemas.microsoft.com/office/drawing/2014/chart" uri="{C3380CC4-5D6E-409C-BE32-E72D297353CC}">
                <c16:uniqueId val="{00000001-4EC9-2B47-8847-2620FF5073FA}"/>
              </c:ext>
            </c:extLst>
          </c:dPt>
          <c:dPt>
            <c:idx val="1"/>
            <c:invertIfNegative val="0"/>
            <c:bubble3D val="0"/>
            <c:spPr>
              <a:solidFill>
                <a:srgbClr val="EB55E6"/>
              </a:solidFill>
              <a:ln>
                <a:noFill/>
              </a:ln>
              <a:effectLst/>
            </c:spPr>
            <c:extLst>
              <c:ext xmlns:c16="http://schemas.microsoft.com/office/drawing/2014/chart" uri="{C3380CC4-5D6E-409C-BE32-E72D297353CC}">
                <c16:uniqueId val="{00000003-4EC9-2B47-8847-2620FF5073FA}"/>
              </c:ext>
            </c:extLst>
          </c:dPt>
          <c:dPt>
            <c:idx val="2"/>
            <c:invertIfNegative val="0"/>
            <c:bubble3D val="0"/>
            <c:spPr>
              <a:solidFill>
                <a:srgbClr val="023A7C"/>
              </a:solidFill>
              <a:ln>
                <a:noFill/>
              </a:ln>
              <a:effectLst/>
            </c:spPr>
            <c:extLst>
              <c:ext xmlns:c16="http://schemas.microsoft.com/office/drawing/2014/chart" uri="{C3380CC4-5D6E-409C-BE32-E72D297353CC}">
                <c16:uniqueId val="{00000005-4EC9-2B47-8847-2620FF5073FA}"/>
              </c:ext>
            </c:extLst>
          </c:dPt>
          <c:dLbls>
            <c:dLbl>
              <c:idx val="0"/>
              <c:tx>
                <c:rich>
                  <a:bodyPr/>
                  <a:lstStyle/>
                  <a:p>
                    <a:fld id="{756592E5-7B47-1743-BC93-037D7E858887}" type="VALUE">
                      <a:rPr lang="en-US">
                        <a:solidFill>
                          <a:srgbClr val="EB55E6"/>
                        </a:solidFill>
                      </a:rPr>
                      <a:pPr/>
                      <a:t>[VALOR]</a:t>
                    </a:fld>
                    <a:endParaRPr lang="es-CL"/>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C9-2B47-8847-2620FF5073FA}"/>
                </c:ext>
              </c:extLst>
            </c:dLbl>
            <c:dLbl>
              <c:idx val="1"/>
              <c:tx>
                <c:rich>
                  <a:bodyPr/>
                  <a:lstStyle/>
                  <a:p>
                    <a:fld id="{12143EFF-D6CB-924B-B67F-EB2FCF68D712}" type="VALUE">
                      <a:rPr lang="en-US">
                        <a:solidFill>
                          <a:srgbClr val="EB55E6"/>
                        </a:solidFill>
                      </a:rPr>
                      <a:pPr/>
                      <a:t>[VALOR]</a:t>
                    </a:fld>
                    <a:endParaRPr lang="es-CL"/>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EC9-2B47-8847-2620FF5073FA}"/>
                </c:ext>
              </c:extLst>
            </c:dLbl>
            <c:dLbl>
              <c:idx val="2"/>
              <c:tx>
                <c:rich>
                  <a:bodyPr rot="0" spcFirstLastPara="1" vertOverflow="ellipsis" vert="horz" wrap="square" anchor="ctr" anchorCtr="1"/>
                  <a:lstStyle/>
                  <a:p>
                    <a:pPr>
                      <a:defRPr sz="1400" b="1" i="0" u="none" strike="noStrike" kern="1200" baseline="0">
                        <a:solidFill>
                          <a:srgbClr val="0070C0"/>
                        </a:solidFill>
                        <a:latin typeface="Helvetica Neue" panose="02000503000000020004" pitchFamily="2" charset="0"/>
                        <a:ea typeface="Helvetica Neue" panose="02000503000000020004" pitchFamily="2" charset="0"/>
                        <a:cs typeface="Helvetica Neue" panose="02000503000000020004" pitchFamily="2" charset="0"/>
                      </a:defRPr>
                    </a:pPr>
                    <a:fld id="{56E27124-9FF2-0643-8188-B7F8943D2A71}" type="VALUE">
                      <a:rPr lang="en-US" b="0" dirty="0">
                        <a:solidFill>
                          <a:srgbClr val="023A7C"/>
                        </a:solidFill>
                      </a:rPr>
                      <a:pPr>
                        <a:defRPr b="1">
                          <a:solidFill>
                            <a:srgbClr val="0070C0"/>
                          </a:solidFill>
                        </a:defRPr>
                      </a:pPr>
                      <a:t>[VALOR]</a:t>
                    </a:fld>
                    <a:endParaRPr lang="es-CL"/>
                  </a:p>
                </c:rich>
              </c:tx>
              <c:spPr>
                <a:noFill/>
                <a:ln>
                  <a:noFill/>
                </a:ln>
                <a:effectLst/>
              </c:spPr>
              <c:txPr>
                <a:bodyPr rot="0" spcFirstLastPara="1" vertOverflow="ellipsis" vert="horz" wrap="square" anchor="ctr" anchorCtr="1"/>
                <a:lstStyle/>
                <a:p>
                  <a:pPr>
                    <a:defRPr sz="1400" b="1" i="0" u="none" strike="noStrike" kern="1200" baseline="0">
                      <a:solidFill>
                        <a:srgbClr val="0070C0"/>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EC9-2B47-8847-2620FF5073FA}"/>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propiedad!$B$2:$B$4</c:f>
              <c:strCache>
                <c:ptCount val="3"/>
                <c:pt idx="0">
                  <c:v>Chile, sin reforma</c:v>
                </c:pt>
                <c:pt idx="1">
                  <c:v>Chile, con reforma</c:v>
                </c:pt>
                <c:pt idx="2">
                  <c:v>Promedio OCDE</c:v>
                </c:pt>
              </c:strCache>
            </c:strRef>
          </c:cat>
          <c:val>
            <c:numRef>
              <c:f>propiedad!$C$2:$C$4</c:f>
              <c:numCache>
                <c:formatCode>0.0</c:formatCode>
                <c:ptCount val="3"/>
                <c:pt idx="0">
                  <c:v>1.0029999999999999</c:v>
                </c:pt>
                <c:pt idx="1">
                  <c:v>1.5029999999999999</c:v>
                </c:pt>
                <c:pt idx="2">
                  <c:v>1.8080000000000001</c:v>
                </c:pt>
              </c:numCache>
            </c:numRef>
          </c:val>
          <c:extLst>
            <c:ext xmlns:c16="http://schemas.microsoft.com/office/drawing/2014/chart" uri="{C3380CC4-5D6E-409C-BE32-E72D297353CC}">
              <c16:uniqueId val="{00000006-4EC9-2B47-8847-2620FF5073FA}"/>
            </c:ext>
          </c:extLst>
        </c:ser>
        <c:dLbls>
          <c:showLegendKey val="0"/>
          <c:showVal val="0"/>
          <c:showCatName val="0"/>
          <c:showSerName val="0"/>
          <c:showPercent val="0"/>
          <c:showBubbleSize val="0"/>
        </c:dLbls>
        <c:gapWidth val="80"/>
        <c:overlap val="-27"/>
        <c:axId val="648959584"/>
        <c:axId val="859544864"/>
      </c:barChart>
      <c:catAx>
        <c:axId val="64895958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rgbClr val="023A7C"/>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crossAx val="859544864"/>
        <c:crosses val="autoZero"/>
        <c:auto val="1"/>
        <c:lblAlgn val="ctr"/>
        <c:lblOffset val="100"/>
        <c:noMultiLvlLbl val="0"/>
      </c:catAx>
      <c:valAx>
        <c:axId val="859544864"/>
        <c:scaling>
          <c:orientation val="minMax"/>
        </c:scaling>
        <c:delete val="1"/>
        <c:axPos val="l"/>
        <c:numFmt formatCode="0.0" sourceLinked="1"/>
        <c:majorTickMark val="none"/>
        <c:minorTickMark val="none"/>
        <c:tickLblPos val="nextTo"/>
        <c:crossAx val="64895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0.24592</cdr:x>
      <cdr:y>0.90801</cdr:y>
    </cdr:from>
    <cdr:to>
      <cdr:x>0.25956</cdr:x>
      <cdr:y>0.94288</cdr:y>
    </cdr:to>
    <cdr:sp macro="" textlink="">
      <cdr:nvSpPr>
        <cdr:cNvPr id="2" name="Rectángulo 1">
          <a:extLst xmlns:a="http://schemas.openxmlformats.org/drawingml/2006/main">
            <a:ext uri="{FF2B5EF4-FFF2-40B4-BE49-F238E27FC236}">
              <a16:creationId xmlns:a16="http://schemas.microsoft.com/office/drawing/2014/main" id="{37B9A950-3424-CAB2-1B55-ED232641274A}"/>
            </a:ext>
          </a:extLst>
        </cdr:cNvPr>
        <cdr:cNvSpPr/>
      </cdr:nvSpPr>
      <cdr:spPr>
        <a:xfrm xmlns:a="http://schemas.openxmlformats.org/drawingml/2006/main">
          <a:off x="2259869" y="2676437"/>
          <a:ext cx="125344" cy="102782"/>
        </a:xfrm>
        <a:prstGeom xmlns:a="http://schemas.openxmlformats.org/drawingml/2006/main" prst="rect">
          <a:avLst/>
        </a:prstGeom>
        <a:solidFill xmlns:a="http://schemas.openxmlformats.org/drawingml/2006/main">
          <a:srgbClr val="023A7C"/>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userShapes>
</file>

<file path=ppt/drawings/drawing2.xml><?xml version="1.0" encoding="utf-8"?>
<c:userShapes xmlns:c="http://schemas.openxmlformats.org/drawingml/2006/chart">
  <cdr:relSizeAnchor xmlns:cdr="http://schemas.openxmlformats.org/drawingml/2006/chartDrawing">
    <cdr:from>
      <cdr:x>0.61434</cdr:x>
      <cdr:y>0.62241</cdr:y>
    </cdr:from>
    <cdr:to>
      <cdr:x>0.72363</cdr:x>
      <cdr:y>0.85686</cdr:y>
    </cdr:to>
    <cdr:sp macro="" textlink="">
      <cdr:nvSpPr>
        <cdr:cNvPr id="2" name="CuadroTexto 1">
          <a:extLst xmlns:a="http://schemas.openxmlformats.org/drawingml/2006/main">
            <a:ext uri="{FF2B5EF4-FFF2-40B4-BE49-F238E27FC236}">
              <a16:creationId xmlns:a16="http://schemas.microsoft.com/office/drawing/2014/main" id="{A9F58775-18C1-362E-90A0-35C059790646}"/>
            </a:ext>
          </a:extLst>
        </cdr:cNvPr>
        <cdr:cNvSpPr txBox="1"/>
      </cdr:nvSpPr>
      <cdr:spPr>
        <a:xfrm xmlns:a="http://schemas.openxmlformats.org/drawingml/2006/main">
          <a:off x="5140356" y="242755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L"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0.39371</cdr:x>
      <cdr:y>0.91093</cdr:y>
    </cdr:from>
    <cdr:to>
      <cdr:x>1</cdr:x>
      <cdr:y>0.98534</cdr:y>
    </cdr:to>
    <cdr:sp macro="" textlink="">
      <cdr:nvSpPr>
        <cdr:cNvPr id="2" name="CuadroTexto 10">
          <a:extLst xmlns:a="http://schemas.openxmlformats.org/drawingml/2006/main">
            <a:ext uri="{FF2B5EF4-FFF2-40B4-BE49-F238E27FC236}">
              <a16:creationId xmlns:a16="http://schemas.microsoft.com/office/drawing/2014/main" id="{C0249AD9-6883-A3CA-99FB-D39610334EDB}"/>
            </a:ext>
          </a:extLst>
        </cdr:cNvPr>
        <cdr:cNvSpPr txBox="1"/>
      </cdr:nvSpPr>
      <cdr:spPr>
        <a:xfrm xmlns:a="http://schemas.openxmlformats.org/drawingml/2006/main">
          <a:off x="3442900" y="3265611"/>
          <a:ext cx="5301861" cy="266740"/>
        </a:xfrm>
        <a:prstGeom xmlns:a="http://schemas.openxmlformats.org/drawingml/2006/main" prst="rect">
          <a:avLst/>
        </a:prstGeom>
        <a:noFill xmlns:a="http://schemas.openxmlformats.org/drawingml/2006/main"/>
        <a:ln xmlns:a="http://schemas.openxmlformats.org/drawingml/2006/main" w="12700">
          <a:miter lim="400000"/>
        </a:ln>
      </cdr:spPr>
      <cdr:txBody>
        <a:bodyPr xmlns:a="http://schemas.openxmlformats.org/drawingml/2006/main" wrap="square" lIns="25400" tIns="25400" rIns="25400" bIns="25400">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s-CL" sz="1400" b="0" dirty="0">
              <a:solidFill>
                <a:srgbClr val="023A7C"/>
              </a:solidFill>
            </a:rPr>
            <a:t>Fuente: elaboración propia basado en Banco Mundial (2020)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s-CL"/>
          </a:p>
        </p:txBody>
      </p:sp>
      <p:sp>
        <p:nvSpPr>
          <p:cNvPr id="3" name="Marcador de fecha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5300C4F1-DED9-402E-A48B-DA0F2253DE9B}" type="datetimeFigureOut">
              <a:rPr lang="es-CL" smtClean="0"/>
              <a:t>01-07-22</a:t>
            </a:fld>
            <a:endParaRPr lang="es-CL"/>
          </a:p>
        </p:txBody>
      </p:sp>
      <p:sp>
        <p:nvSpPr>
          <p:cNvPr id="4" name="Marcador de imagen de diapositiva 3"/>
          <p:cNvSpPr>
            <a:spLocks noGrp="1" noRot="1" noChangeAspect="1"/>
          </p:cNvSpPr>
          <p:nvPr>
            <p:ph type="sldImg" idx="2"/>
          </p:nvPr>
        </p:nvSpPr>
        <p:spPr>
          <a:xfrm>
            <a:off x="1079500" y="1163638"/>
            <a:ext cx="4795838" cy="3141662"/>
          </a:xfrm>
          <a:prstGeom prst="rect">
            <a:avLst/>
          </a:prstGeom>
          <a:noFill/>
          <a:ln w="12700">
            <a:solidFill>
              <a:prstClr val="black"/>
            </a:solidFill>
          </a:ln>
        </p:spPr>
        <p:txBody>
          <a:bodyPr vert="horz" lIns="92930" tIns="46465" rIns="92930" bIns="46465" rtlCol="0" anchor="ctr"/>
          <a:lstStyle/>
          <a:p>
            <a:endParaRPr lang="es-CL"/>
          </a:p>
        </p:txBody>
      </p:sp>
      <p:sp>
        <p:nvSpPr>
          <p:cNvPr id="5" name="Marcador de notas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A7E115F0-C2A3-47BC-8E2C-778A4EF7EEE5}" type="slidenum">
              <a:rPr lang="es-CL" smtClean="0"/>
              <a:t>‹Nº›</a:t>
            </a:fld>
            <a:endParaRPr lang="es-CL"/>
          </a:p>
        </p:txBody>
      </p:sp>
    </p:spTree>
    <p:extLst>
      <p:ext uri="{BB962C8B-B14F-4D97-AF65-F5344CB8AC3E}">
        <p14:creationId xmlns:p14="http://schemas.microsoft.com/office/powerpoint/2010/main" val="1145880262"/>
      </p:ext>
    </p:extLst>
  </p:cSld>
  <p:clrMap bg1="lt1" tx1="dk1" bg2="lt2" tx2="dk2" accent1="accent1" accent2="accent2" accent3="accent3" accent4="accent4" accent5="accent5" accent6="accent6" hlink="hlink" folHlink="folHlink"/>
  <p:notesStyle>
    <a:lvl1pPr marL="0" algn="l" defTabSz="829361" rtl="0" eaLnBrk="1" latinLnBrk="0" hangingPunct="1">
      <a:defRPr sz="1088" kern="1200">
        <a:solidFill>
          <a:schemeClr val="tx1"/>
        </a:solidFill>
        <a:latin typeface="+mn-lt"/>
        <a:ea typeface="+mn-ea"/>
        <a:cs typeface="+mn-cs"/>
      </a:defRPr>
    </a:lvl1pPr>
    <a:lvl2pPr marL="414680" algn="l" defTabSz="829361" rtl="0" eaLnBrk="1" latinLnBrk="0" hangingPunct="1">
      <a:defRPr sz="1088" kern="1200">
        <a:solidFill>
          <a:schemeClr val="tx1"/>
        </a:solidFill>
        <a:latin typeface="+mn-lt"/>
        <a:ea typeface="+mn-ea"/>
        <a:cs typeface="+mn-cs"/>
      </a:defRPr>
    </a:lvl2pPr>
    <a:lvl3pPr marL="829361" algn="l" defTabSz="829361" rtl="0" eaLnBrk="1" latinLnBrk="0" hangingPunct="1">
      <a:defRPr sz="1088" kern="1200">
        <a:solidFill>
          <a:schemeClr val="tx1"/>
        </a:solidFill>
        <a:latin typeface="+mn-lt"/>
        <a:ea typeface="+mn-ea"/>
        <a:cs typeface="+mn-cs"/>
      </a:defRPr>
    </a:lvl3pPr>
    <a:lvl4pPr marL="1244041" algn="l" defTabSz="829361" rtl="0" eaLnBrk="1" latinLnBrk="0" hangingPunct="1">
      <a:defRPr sz="1088" kern="1200">
        <a:solidFill>
          <a:schemeClr val="tx1"/>
        </a:solidFill>
        <a:latin typeface="+mn-lt"/>
        <a:ea typeface="+mn-ea"/>
        <a:cs typeface="+mn-cs"/>
      </a:defRPr>
    </a:lvl4pPr>
    <a:lvl5pPr marL="1658722" algn="l" defTabSz="829361" rtl="0" eaLnBrk="1" latinLnBrk="0" hangingPunct="1">
      <a:defRPr sz="1088" kern="1200">
        <a:solidFill>
          <a:schemeClr val="tx1"/>
        </a:solidFill>
        <a:latin typeface="+mn-lt"/>
        <a:ea typeface="+mn-ea"/>
        <a:cs typeface="+mn-cs"/>
      </a:defRPr>
    </a:lvl5pPr>
    <a:lvl6pPr marL="2073402" algn="l" defTabSz="829361" rtl="0" eaLnBrk="1" latinLnBrk="0" hangingPunct="1">
      <a:defRPr sz="1088" kern="1200">
        <a:solidFill>
          <a:schemeClr val="tx1"/>
        </a:solidFill>
        <a:latin typeface="+mn-lt"/>
        <a:ea typeface="+mn-ea"/>
        <a:cs typeface="+mn-cs"/>
      </a:defRPr>
    </a:lvl6pPr>
    <a:lvl7pPr marL="2488082" algn="l" defTabSz="829361" rtl="0" eaLnBrk="1" latinLnBrk="0" hangingPunct="1">
      <a:defRPr sz="1088" kern="1200">
        <a:solidFill>
          <a:schemeClr val="tx1"/>
        </a:solidFill>
        <a:latin typeface="+mn-lt"/>
        <a:ea typeface="+mn-ea"/>
        <a:cs typeface="+mn-cs"/>
      </a:defRPr>
    </a:lvl7pPr>
    <a:lvl8pPr marL="2902763" algn="l" defTabSz="829361" rtl="0" eaLnBrk="1" latinLnBrk="0" hangingPunct="1">
      <a:defRPr sz="1088" kern="1200">
        <a:solidFill>
          <a:schemeClr val="tx1"/>
        </a:solidFill>
        <a:latin typeface="+mn-lt"/>
        <a:ea typeface="+mn-ea"/>
        <a:cs typeface="+mn-cs"/>
      </a:defRPr>
    </a:lvl8pPr>
    <a:lvl9pPr marL="3317443" algn="l" defTabSz="829361" rtl="0" eaLnBrk="1" latinLnBrk="0" hangingPunct="1">
      <a:defRPr sz="10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79500" y="1163638"/>
            <a:ext cx="4795838" cy="3141662"/>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EF03BE6-E939-4D3A-911D-E9A710E4213B}" type="slidenum">
              <a:rPr lang="es-CL" smtClean="0"/>
              <a:t>2</a:t>
            </a:fld>
            <a:endParaRPr lang="es-CL" dirty="0"/>
          </a:p>
        </p:txBody>
      </p:sp>
    </p:spTree>
    <p:extLst>
      <p:ext uri="{BB962C8B-B14F-4D97-AF65-F5344CB8AC3E}">
        <p14:creationId xmlns:p14="http://schemas.microsoft.com/office/powerpoint/2010/main" val="391917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79500" y="1163638"/>
            <a:ext cx="4795838" cy="3141662"/>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EF03BE6-E939-4D3A-911D-E9A710E4213B}" type="slidenum">
              <a:rPr lang="es-CL" smtClean="0"/>
              <a:t>4</a:t>
            </a:fld>
            <a:endParaRPr lang="es-CL" dirty="0"/>
          </a:p>
        </p:txBody>
      </p:sp>
    </p:spTree>
    <p:extLst>
      <p:ext uri="{BB962C8B-B14F-4D97-AF65-F5344CB8AC3E}">
        <p14:creationId xmlns:p14="http://schemas.microsoft.com/office/powerpoint/2010/main" val="138679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79500" y="1163638"/>
            <a:ext cx="4795838" cy="3141662"/>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EF03BE6-E939-4D3A-911D-E9A710E4213B}" type="slidenum">
              <a:rPr lang="es-CL" smtClean="0"/>
              <a:t>28</a:t>
            </a:fld>
            <a:endParaRPr lang="es-CL" dirty="0"/>
          </a:p>
        </p:txBody>
      </p:sp>
    </p:spTree>
    <p:extLst>
      <p:ext uri="{BB962C8B-B14F-4D97-AF65-F5344CB8AC3E}">
        <p14:creationId xmlns:p14="http://schemas.microsoft.com/office/powerpoint/2010/main" val="4095506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82955" y="1119505"/>
            <a:ext cx="8873490" cy="2381521"/>
          </a:xfrm>
        </p:spPr>
        <p:txBody>
          <a:bodyPr anchor="b"/>
          <a:lstStyle>
            <a:lvl1pPr algn="ctr">
              <a:defRPr sz="5985"/>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04925" y="3592866"/>
            <a:ext cx="7829550" cy="1651546"/>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F939685-78A9-47A8-A70C-79B40BB96BF4}" type="datetimeFigureOut">
              <a:rPr lang="es-CL" smtClean="0"/>
              <a:t>01-07-22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7D0A1D0-D0BD-4E65-9098-830D2205EF88}" type="slidenum">
              <a:rPr lang="es-CL" smtClean="0"/>
              <a:t>‹Nº›</a:t>
            </a:fld>
            <a:endParaRPr lang="es-CL"/>
          </a:p>
        </p:txBody>
      </p:sp>
    </p:spTree>
    <p:extLst>
      <p:ext uri="{BB962C8B-B14F-4D97-AF65-F5344CB8AC3E}">
        <p14:creationId xmlns:p14="http://schemas.microsoft.com/office/powerpoint/2010/main" val="182551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F939685-78A9-47A8-A70C-79B40BB96BF4}" type="datetimeFigureOut">
              <a:rPr lang="es-CL" smtClean="0"/>
              <a:t>01-07-22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7D0A1D0-D0BD-4E65-9098-830D2205EF88}" type="slidenum">
              <a:rPr lang="es-CL" smtClean="0"/>
              <a:t>‹Nº›</a:t>
            </a:fld>
            <a:endParaRPr lang="es-CL"/>
          </a:p>
        </p:txBody>
      </p:sp>
    </p:spTree>
    <p:extLst>
      <p:ext uri="{BB962C8B-B14F-4D97-AF65-F5344CB8AC3E}">
        <p14:creationId xmlns:p14="http://schemas.microsoft.com/office/powerpoint/2010/main" val="1269892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64195"/>
            <a:ext cx="2250996" cy="579704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17710" y="364195"/>
            <a:ext cx="6622494" cy="579704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F939685-78A9-47A8-A70C-79B40BB96BF4}" type="datetimeFigureOut">
              <a:rPr lang="es-CL" smtClean="0"/>
              <a:t>01-07-22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7D0A1D0-D0BD-4E65-9098-830D2205EF88}" type="slidenum">
              <a:rPr lang="es-CL" smtClean="0"/>
              <a:t>‹Nº›</a:t>
            </a:fld>
            <a:endParaRPr lang="es-CL"/>
          </a:p>
        </p:txBody>
      </p:sp>
    </p:spTree>
    <p:extLst>
      <p:ext uri="{BB962C8B-B14F-4D97-AF65-F5344CB8AC3E}">
        <p14:creationId xmlns:p14="http://schemas.microsoft.com/office/powerpoint/2010/main" val="30845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F939685-78A9-47A8-A70C-79B40BB96BF4}" type="datetimeFigureOut">
              <a:rPr lang="es-CL" smtClean="0"/>
              <a:t>01-07-22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7D0A1D0-D0BD-4E65-9098-830D2205EF88}" type="slidenum">
              <a:rPr lang="es-CL" smtClean="0"/>
              <a:t>‹Nº›</a:t>
            </a:fld>
            <a:endParaRPr lang="es-CL"/>
          </a:p>
        </p:txBody>
      </p:sp>
    </p:spTree>
    <p:extLst>
      <p:ext uri="{BB962C8B-B14F-4D97-AF65-F5344CB8AC3E}">
        <p14:creationId xmlns:p14="http://schemas.microsoft.com/office/powerpoint/2010/main" val="200113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12272" y="1705386"/>
            <a:ext cx="9003983" cy="2845473"/>
          </a:xfrm>
        </p:spPr>
        <p:txBody>
          <a:bodyPr anchor="b"/>
          <a:lstStyle>
            <a:lvl1pPr>
              <a:defRPr sz="5985"/>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12272" y="4577779"/>
            <a:ext cx="9003983" cy="1496367"/>
          </a:xfrm>
        </p:spPr>
        <p:txBody>
          <a:bodyPr/>
          <a:lstStyle>
            <a:lvl1pPr marL="0" indent="0">
              <a:buNone/>
              <a:defRPr sz="2394">
                <a:solidFill>
                  <a:schemeClr val="tx1"/>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F939685-78A9-47A8-A70C-79B40BB96BF4}" type="datetimeFigureOut">
              <a:rPr lang="es-CL" smtClean="0"/>
              <a:t>01-07-22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7D0A1D0-D0BD-4E65-9098-830D2205EF88}" type="slidenum">
              <a:rPr lang="es-CL" smtClean="0"/>
              <a:t>‹Nº›</a:t>
            </a:fld>
            <a:endParaRPr lang="es-CL"/>
          </a:p>
        </p:txBody>
      </p:sp>
    </p:spTree>
    <p:extLst>
      <p:ext uri="{BB962C8B-B14F-4D97-AF65-F5344CB8AC3E}">
        <p14:creationId xmlns:p14="http://schemas.microsoft.com/office/powerpoint/2010/main" val="10910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717709" y="1820976"/>
            <a:ext cx="4436745" cy="434025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284946" y="1820976"/>
            <a:ext cx="4436745" cy="434025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F939685-78A9-47A8-A70C-79B40BB96BF4}" type="datetimeFigureOut">
              <a:rPr lang="es-CL" smtClean="0"/>
              <a:t>01-07-22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77D0A1D0-D0BD-4E65-9098-830D2205EF88}" type="slidenum">
              <a:rPr lang="es-CL" smtClean="0"/>
              <a:t>‹Nº›</a:t>
            </a:fld>
            <a:endParaRPr lang="es-CL"/>
          </a:p>
        </p:txBody>
      </p:sp>
    </p:spTree>
    <p:extLst>
      <p:ext uri="{BB962C8B-B14F-4D97-AF65-F5344CB8AC3E}">
        <p14:creationId xmlns:p14="http://schemas.microsoft.com/office/powerpoint/2010/main" val="1524299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719068" y="364197"/>
            <a:ext cx="9003983" cy="132218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19070" y="1676882"/>
            <a:ext cx="4416355"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s-ES"/>
              <a:t>Haga clic para modificar los estilos de texto del patrón</a:t>
            </a:r>
          </a:p>
        </p:txBody>
      </p:sp>
      <p:sp>
        <p:nvSpPr>
          <p:cNvPr id="4" name="Content Placeholder 3"/>
          <p:cNvSpPr>
            <a:spLocks noGrp="1"/>
          </p:cNvSpPr>
          <p:nvPr>
            <p:ph sz="half" idx="2"/>
          </p:nvPr>
        </p:nvSpPr>
        <p:spPr>
          <a:xfrm>
            <a:off x="719070" y="2498697"/>
            <a:ext cx="4416355" cy="367520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284947" y="1676882"/>
            <a:ext cx="4438105"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s-ES"/>
              <a:t>Haga clic para modificar los estilos de texto del patrón</a:t>
            </a:r>
          </a:p>
        </p:txBody>
      </p:sp>
      <p:sp>
        <p:nvSpPr>
          <p:cNvPr id="6" name="Content Placeholder 5"/>
          <p:cNvSpPr>
            <a:spLocks noGrp="1"/>
          </p:cNvSpPr>
          <p:nvPr>
            <p:ph sz="quarter" idx="4"/>
          </p:nvPr>
        </p:nvSpPr>
        <p:spPr>
          <a:xfrm>
            <a:off x="5284947" y="2498697"/>
            <a:ext cx="4438105" cy="367520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F939685-78A9-47A8-A70C-79B40BB96BF4}" type="datetimeFigureOut">
              <a:rPr lang="es-CL" smtClean="0"/>
              <a:t>01-07-22</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77D0A1D0-D0BD-4E65-9098-830D2205EF88}" type="slidenum">
              <a:rPr lang="es-CL" smtClean="0"/>
              <a:t>‹Nº›</a:t>
            </a:fld>
            <a:endParaRPr lang="es-CL"/>
          </a:p>
        </p:txBody>
      </p:sp>
    </p:spTree>
    <p:extLst>
      <p:ext uri="{BB962C8B-B14F-4D97-AF65-F5344CB8AC3E}">
        <p14:creationId xmlns:p14="http://schemas.microsoft.com/office/powerpoint/2010/main" val="87337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F939685-78A9-47A8-A70C-79B40BB96BF4}" type="datetimeFigureOut">
              <a:rPr lang="es-CL" smtClean="0"/>
              <a:t>01-07-22</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77D0A1D0-D0BD-4E65-9098-830D2205EF88}" type="slidenum">
              <a:rPr lang="es-CL" smtClean="0"/>
              <a:t>‹Nº›</a:t>
            </a:fld>
            <a:endParaRPr lang="es-CL"/>
          </a:p>
        </p:txBody>
      </p:sp>
    </p:spTree>
    <p:extLst>
      <p:ext uri="{BB962C8B-B14F-4D97-AF65-F5344CB8AC3E}">
        <p14:creationId xmlns:p14="http://schemas.microsoft.com/office/powerpoint/2010/main" val="34736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39685-78A9-47A8-A70C-79B40BB96BF4}" type="datetimeFigureOut">
              <a:rPr lang="es-CL" smtClean="0"/>
              <a:t>01-07-22</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77D0A1D0-D0BD-4E65-9098-830D2205EF88}" type="slidenum">
              <a:rPr lang="es-CL" smtClean="0"/>
              <a:t>‹Nº›</a:t>
            </a:fld>
            <a:endParaRPr lang="es-CL"/>
          </a:p>
        </p:txBody>
      </p:sp>
    </p:spTree>
    <p:extLst>
      <p:ext uri="{BB962C8B-B14F-4D97-AF65-F5344CB8AC3E}">
        <p14:creationId xmlns:p14="http://schemas.microsoft.com/office/powerpoint/2010/main" val="190211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19069" y="456036"/>
            <a:ext cx="3366978" cy="1596126"/>
          </a:xfrm>
        </p:spPr>
        <p:txBody>
          <a:bodyPr anchor="b"/>
          <a:lstStyle>
            <a:lvl1pPr>
              <a:defRPr sz="3192"/>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38105" y="984912"/>
            <a:ext cx="5284946"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19069" y="2052161"/>
            <a:ext cx="33669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F939685-78A9-47A8-A70C-79B40BB96BF4}" type="datetimeFigureOut">
              <a:rPr lang="es-CL" smtClean="0"/>
              <a:t>01-07-22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77D0A1D0-D0BD-4E65-9098-830D2205EF88}" type="slidenum">
              <a:rPr lang="es-CL" smtClean="0"/>
              <a:t>‹Nº›</a:t>
            </a:fld>
            <a:endParaRPr lang="es-CL"/>
          </a:p>
        </p:txBody>
      </p:sp>
    </p:spTree>
    <p:extLst>
      <p:ext uri="{BB962C8B-B14F-4D97-AF65-F5344CB8AC3E}">
        <p14:creationId xmlns:p14="http://schemas.microsoft.com/office/powerpoint/2010/main" val="50119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19069" y="456036"/>
            <a:ext cx="3366978" cy="1596126"/>
          </a:xfrm>
        </p:spPr>
        <p:txBody>
          <a:bodyPr anchor="b"/>
          <a:lstStyle>
            <a:lvl1pPr>
              <a:defRPr sz="319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38105" y="984912"/>
            <a:ext cx="5284946" cy="486121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19069" y="2052161"/>
            <a:ext cx="33669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F939685-78A9-47A8-A70C-79B40BB96BF4}" type="datetimeFigureOut">
              <a:rPr lang="es-CL" smtClean="0"/>
              <a:t>01-07-22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77D0A1D0-D0BD-4E65-9098-830D2205EF88}" type="slidenum">
              <a:rPr lang="es-CL" smtClean="0"/>
              <a:t>‹Nº›</a:t>
            </a:fld>
            <a:endParaRPr lang="es-CL"/>
          </a:p>
        </p:txBody>
      </p:sp>
    </p:spTree>
    <p:extLst>
      <p:ext uri="{BB962C8B-B14F-4D97-AF65-F5344CB8AC3E}">
        <p14:creationId xmlns:p14="http://schemas.microsoft.com/office/powerpoint/2010/main" val="1420568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364197"/>
            <a:ext cx="9003983" cy="132218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17709" y="1820976"/>
            <a:ext cx="9003983" cy="434025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17709" y="6340167"/>
            <a:ext cx="2348865" cy="364195"/>
          </a:xfrm>
          <a:prstGeom prst="rect">
            <a:avLst/>
          </a:prstGeom>
        </p:spPr>
        <p:txBody>
          <a:bodyPr vert="horz" lIns="91440" tIns="45720" rIns="91440" bIns="45720" rtlCol="0" anchor="ctr"/>
          <a:lstStyle>
            <a:lvl1pPr algn="l">
              <a:defRPr sz="1197">
                <a:solidFill>
                  <a:schemeClr val="tx1">
                    <a:tint val="75000"/>
                  </a:schemeClr>
                </a:solidFill>
              </a:defRPr>
            </a:lvl1pPr>
          </a:lstStyle>
          <a:p>
            <a:fld id="{DF939685-78A9-47A8-A70C-79B40BB96BF4}" type="datetimeFigureOut">
              <a:rPr lang="es-CL" smtClean="0"/>
              <a:t>01-07-22</a:t>
            </a:fld>
            <a:endParaRPr lang="es-CL"/>
          </a:p>
        </p:txBody>
      </p:sp>
      <p:sp>
        <p:nvSpPr>
          <p:cNvPr id="5" name="Footer Placeholder 4"/>
          <p:cNvSpPr>
            <a:spLocks noGrp="1"/>
          </p:cNvSpPr>
          <p:nvPr>
            <p:ph type="ftr" sz="quarter" idx="3"/>
          </p:nvPr>
        </p:nvSpPr>
        <p:spPr>
          <a:xfrm>
            <a:off x="3458051" y="6340167"/>
            <a:ext cx="3523298" cy="36419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7372826" y="6340167"/>
            <a:ext cx="2348865" cy="364195"/>
          </a:xfrm>
          <a:prstGeom prst="rect">
            <a:avLst/>
          </a:prstGeom>
        </p:spPr>
        <p:txBody>
          <a:bodyPr vert="horz" lIns="91440" tIns="45720" rIns="91440" bIns="45720" rtlCol="0" anchor="ctr"/>
          <a:lstStyle>
            <a:lvl1pPr algn="r">
              <a:defRPr sz="1197">
                <a:solidFill>
                  <a:schemeClr val="tx1">
                    <a:tint val="75000"/>
                  </a:schemeClr>
                </a:solidFill>
              </a:defRPr>
            </a:lvl1pPr>
          </a:lstStyle>
          <a:p>
            <a:fld id="{77D0A1D0-D0BD-4E65-9098-830D2205EF88}" type="slidenum">
              <a:rPr lang="es-CL" smtClean="0"/>
              <a:t>‹Nº›</a:t>
            </a:fld>
            <a:endParaRPr lang="es-CL"/>
          </a:p>
        </p:txBody>
      </p:sp>
    </p:spTree>
    <p:extLst>
      <p:ext uri="{BB962C8B-B14F-4D97-AF65-F5344CB8AC3E}">
        <p14:creationId xmlns:p14="http://schemas.microsoft.com/office/powerpoint/2010/main" val="8312441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39.emf"/></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41.png"/><Relationship Id="rId7" Type="http://schemas.openxmlformats.org/officeDocument/2006/relationships/image" Target="../media/image45.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39.emf"/><Relationship Id="rId4" Type="http://schemas.openxmlformats.org/officeDocument/2006/relationships/image" Target="../media/image49.emf"/></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53.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20.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5.emf"/><Relationship Id="rId5" Type="http://schemas.openxmlformats.org/officeDocument/2006/relationships/image" Target="../media/image19.emf"/><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61.emf"/><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emf"/><Relationship Id="rId5" Type="http://schemas.openxmlformats.org/officeDocument/2006/relationships/image" Target="../media/image63.emf"/><Relationship Id="rId10" Type="http://schemas.openxmlformats.org/officeDocument/2006/relationships/image" Target="../media/image68.emf"/><Relationship Id="rId4" Type="http://schemas.openxmlformats.org/officeDocument/2006/relationships/image" Target="../media/image62.emf"/><Relationship Id="rId9" Type="http://schemas.openxmlformats.org/officeDocument/2006/relationships/image" Target="../media/image67.emf"/></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18" Type="http://schemas.openxmlformats.org/officeDocument/2006/relationships/image" Target="../media/image25.emf"/><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19.emf"/><Relationship Id="rId17" Type="http://schemas.openxmlformats.org/officeDocument/2006/relationships/image" Target="../media/image24.emf"/><Relationship Id="rId2" Type="http://schemas.openxmlformats.org/officeDocument/2006/relationships/image" Target="../media/image7.png"/><Relationship Id="rId16"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5" Type="http://schemas.openxmlformats.org/officeDocument/2006/relationships/image" Target="../media/image22.emf"/><Relationship Id="rId10" Type="http://schemas.openxmlformats.org/officeDocument/2006/relationships/image" Target="../media/image17.emf"/><Relationship Id="rId19" Type="http://schemas.openxmlformats.org/officeDocument/2006/relationships/image" Target="../media/image26.png"/><Relationship Id="rId4" Type="http://schemas.openxmlformats.org/officeDocument/2006/relationships/image" Target="../media/image11.emf"/><Relationship Id="rId9" Type="http://schemas.openxmlformats.org/officeDocument/2006/relationships/image" Target="../media/image16.emf"/><Relationship Id="rId1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150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EEFCCD85-D72C-7A1E-E6D3-3E4FE51AA780}"/>
              </a:ext>
            </a:extLst>
          </p:cNvPr>
          <p:cNvSpPr txBox="1"/>
          <p:nvPr/>
        </p:nvSpPr>
        <p:spPr>
          <a:xfrm>
            <a:off x="570223" y="1034283"/>
            <a:ext cx="3310169" cy="645561"/>
          </a:xfrm>
          <a:prstGeom prst="rect">
            <a:avLst/>
          </a:prstGeom>
          <a:noFill/>
        </p:spPr>
        <p:txBody>
          <a:bodyPr wrap="square" rtlCol="0">
            <a:spAutoFit/>
          </a:bodyPr>
          <a:lstStyle/>
          <a:p>
            <a:pPr defTabSz="353438" hangingPunct="0">
              <a:defRPr/>
            </a:pPr>
            <a:r>
              <a:rPr lang="es-ES" kern="0" dirty="0">
                <a:solidFill>
                  <a:srgbClr val="81C8D2"/>
                </a:solidFill>
                <a:latin typeface="Helvetica Neue Medium" panose="02000503000000020004" pitchFamily="2" charset="0"/>
                <a:ea typeface="Helvetica Neue Medium" panose="02000503000000020004" pitchFamily="2" charset="0"/>
                <a:cs typeface="Helvetica Neue Medium" panose="02000503000000020004" pitchFamily="2" charset="0"/>
              </a:rPr>
              <a:t>Objetivos de la reforma </a:t>
            </a:r>
            <a:endParaRPr lang="en-US" kern="0" dirty="0">
              <a:solidFill>
                <a:srgbClr val="81C8D2"/>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endParaRPr lang="es-CL" sz="1795" b="1" dirty="0">
              <a:solidFill>
                <a:srgbClr val="002060"/>
              </a:solidFill>
            </a:endParaRPr>
          </a:p>
        </p:txBody>
      </p:sp>
      <p:pic>
        <p:nvPicPr>
          <p:cNvPr id="3" name="Imagen 2">
            <a:extLst>
              <a:ext uri="{FF2B5EF4-FFF2-40B4-BE49-F238E27FC236}">
                <a16:creationId xmlns:a16="http://schemas.microsoft.com/office/drawing/2014/main" id="{91383336-E483-1409-DE46-9F0A38891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227" y="548172"/>
            <a:ext cx="6053941" cy="345140"/>
          </a:xfrm>
          <a:prstGeom prst="rect">
            <a:avLst/>
          </a:prstGeom>
        </p:spPr>
      </p:pic>
      <p:sp>
        <p:nvSpPr>
          <p:cNvPr id="29" name="Redondear rectángulo de esquina diagonal 28">
            <a:extLst>
              <a:ext uri="{FF2B5EF4-FFF2-40B4-BE49-F238E27FC236}">
                <a16:creationId xmlns:a16="http://schemas.microsoft.com/office/drawing/2014/main" id="{994CBC74-860B-C7F7-A914-1D169468FF36}"/>
              </a:ext>
            </a:extLst>
          </p:cNvPr>
          <p:cNvSpPr/>
          <p:nvPr/>
        </p:nvSpPr>
        <p:spPr>
          <a:xfrm>
            <a:off x="5850013" y="1623957"/>
            <a:ext cx="1805424" cy="1546757"/>
          </a:xfrm>
          <a:prstGeom prst="round2DiagRect">
            <a:avLst>
              <a:gd name="adj1" fmla="val 7346"/>
              <a:gd name="adj2" fmla="val 7696"/>
            </a:avLst>
          </a:prstGeom>
          <a:solidFill>
            <a:srgbClr val="073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397"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Royalty Minero</a:t>
            </a:r>
          </a:p>
        </p:txBody>
      </p:sp>
      <p:sp>
        <p:nvSpPr>
          <p:cNvPr id="31" name="Redondear rectángulo de esquina diagonal 30">
            <a:extLst>
              <a:ext uri="{FF2B5EF4-FFF2-40B4-BE49-F238E27FC236}">
                <a16:creationId xmlns:a16="http://schemas.microsoft.com/office/drawing/2014/main" id="{FDBBAF83-3B37-968F-28F9-CCE6326768A1}"/>
              </a:ext>
            </a:extLst>
          </p:cNvPr>
          <p:cNvSpPr/>
          <p:nvPr/>
        </p:nvSpPr>
        <p:spPr>
          <a:xfrm>
            <a:off x="858216" y="3526548"/>
            <a:ext cx="2616886" cy="704915"/>
          </a:xfrm>
          <a:prstGeom prst="round2DiagRect">
            <a:avLst>
              <a:gd name="adj1" fmla="val 16667"/>
              <a:gd name="adj2" fmla="val 16119"/>
            </a:avLst>
          </a:prstGeom>
          <a:solidFill>
            <a:srgbClr val="68B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Derechos sociales: </a:t>
            </a:r>
          </a:p>
          <a:p>
            <a:pPr algn="ctr" defTabSz="912114">
              <a:defRPr/>
            </a:pPr>
            <a:r>
              <a:rPr lang="es-E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Salud - PGU - cuidados</a:t>
            </a:r>
            <a:endParaRPr lang="en-U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2" name="Redondear rectángulo de esquina diagonal 31">
            <a:extLst>
              <a:ext uri="{FF2B5EF4-FFF2-40B4-BE49-F238E27FC236}">
                <a16:creationId xmlns:a16="http://schemas.microsoft.com/office/drawing/2014/main" id="{0D34C413-B023-0303-13F7-210751595FBC}"/>
              </a:ext>
            </a:extLst>
          </p:cNvPr>
          <p:cNvSpPr/>
          <p:nvPr/>
        </p:nvSpPr>
        <p:spPr>
          <a:xfrm>
            <a:off x="3700886" y="3526548"/>
            <a:ext cx="1924166" cy="704915"/>
          </a:xfrm>
          <a:prstGeom prst="round2DiagRect">
            <a:avLst>
              <a:gd name="adj1" fmla="val 16667"/>
              <a:gd name="adj2" fmla="val 16119"/>
            </a:avLst>
          </a:prstGeom>
          <a:solidFill>
            <a:srgbClr val="68B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Desarrollo </a:t>
            </a:r>
          </a:p>
          <a:p>
            <a:pPr algn="ctr" defTabSz="912114">
              <a:defRPr/>
            </a:pPr>
            <a:r>
              <a:rPr lang="es-E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productivo </a:t>
            </a:r>
            <a:br>
              <a:rPr lang="es-E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br>
            <a:r>
              <a:rPr lang="es-E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PYME - I+D+I</a:t>
            </a:r>
            <a:endParaRPr lang="en-U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3" name="Redondear rectángulo de esquina diagonal 32">
            <a:extLst>
              <a:ext uri="{FF2B5EF4-FFF2-40B4-BE49-F238E27FC236}">
                <a16:creationId xmlns:a16="http://schemas.microsoft.com/office/drawing/2014/main" id="{581609CF-A9D9-9854-75DF-1C64966E8F32}"/>
              </a:ext>
            </a:extLst>
          </p:cNvPr>
          <p:cNvSpPr/>
          <p:nvPr/>
        </p:nvSpPr>
        <p:spPr>
          <a:xfrm>
            <a:off x="5850013" y="3526548"/>
            <a:ext cx="1805424" cy="704915"/>
          </a:xfrm>
          <a:prstGeom prst="round2DiagRect">
            <a:avLst>
              <a:gd name="adj1" fmla="val 16667"/>
              <a:gd name="adj2" fmla="val 19189"/>
            </a:avLst>
          </a:prstGeom>
          <a:solidFill>
            <a:srgbClr val="68B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Desarrollo </a:t>
            </a:r>
          </a:p>
          <a:p>
            <a:pPr algn="ctr" defTabSz="912114">
              <a:defRPr/>
            </a:pPr>
            <a:r>
              <a:rPr lang="es-E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regional</a:t>
            </a:r>
            <a:endParaRPr lang="en-U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Redondear rectángulo de esquina diagonal 33">
            <a:extLst>
              <a:ext uri="{FF2B5EF4-FFF2-40B4-BE49-F238E27FC236}">
                <a16:creationId xmlns:a16="http://schemas.microsoft.com/office/drawing/2014/main" id="{76EAF972-02F5-81F1-041F-D1B2F4A888B0}"/>
              </a:ext>
            </a:extLst>
          </p:cNvPr>
          <p:cNvSpPr/>
          <p:nvPr/>
        </p:nvSpPr>
        <p:spPr>
          <a:xfrm>
            <a:off x="7880398" y="3526548"/>
            <a:ext cx="1805424" cy="704915"/>
          </a:xfrm>
          <a:prstGeom prst="round2DiagRect">
            <a:avLst>
              <a:gd name="adj1" fmla="val 16667"/>
              <a:gd name="adj2" fmla="val 17654"/>
            </a:avLst>
          </a:prstGeom>
          <a:solidFill>
            <a:srgbClr val="68B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200" b="1" kern="0" dirty="0">
                <a:solidFill>
                  <a:prstClr val="white"/>
                </a:solidFill>
                <a:latin typeface="Helvetica" pitchFamily="2" charset="0"/>
                <a:ea typeface="Verdana" panose="020B0604030504040204" pitchFamily="34" charset="0"/>
                <a:cs typeface="Verdana" panose="020B0604030504040204" pitchFamily="34" charset="0"/>
              </a:rPr>
              <a:t>Medio ambiente</a:t>
            </a:r>
            <a:endParaRPr lang="en-US" sz="1200" b="1" kern="0" dirty="0">
              <a:solidFill>
                <a:prstClr val="white"/>
              </a:solidFill>
              <a:latin typeface="Helvetica" pitchFamily="2" charset="0"/>
              <a:ea typeface="Verdana" panose="020B0604030504040204" pitchFamily="34" charset="0"/>
              <a:cs typeface="Verdana" panose="020B0604030504040204" pitchFamily="34" charset="0"/>
            </a:endParaRPr>
          </a:p>
        </p:txBody>
      </p:sp>
      <p:sp>
        <p:nvSpPr>
          <p:cNvPr id="36" name="Redondear rectángulo de esquina diagonal 35">
            <a:extLst>
              <a:ext uri="{FF2B5EF4-FFF2-40B4-BE49-F238E27FC236}">
                <a16:creationId xmlns:a16="http://schemas.microsoft.com/office/drawing/2014/main" id="{E2814E70-1649-1999-8D53-090B40351B8E}"/>
              </a:ext>
            </a:extLst>
          </p:cNvPr>
          <p:cNvSpPr/>
          <p:nvPr/>
        </p:nvSpPr>
        <p:spPr>
          <a:xfrm>
            <a:off x="858216" y="4600078"/>
            <a:ext cx="4766835" cy="551726"/>
          </a:xfrm>
          <a:prstGeom prst="round2DiagRect">
            <a:avLst>
              <a:gd name="adj1" fmla="val 16667"/>
              <a:gd name="adj2" fmla="val 20594"/>
            </a:avLst>
          </a:prstGeom>
          <a:solidFill>
            <a:srgbClr val="EA5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436" hangingPunct="0"/>
            <a:r>
              <a:rPr lang="es-ES" sz="1197" b="1" dirty="0">
                <a:latin typeface="Helvetica Neue" panose="02000503000000020004" pitchFamily="2" charset="0"/>
                <a:ea typeface="Helvetica Neue" panose="02000503000000020004" pitchFamily="2" charset="0"/>
                <a:cs typeface="Helvetica Neue" panose="02000503000000020004" pitchFamily="2" charset="0"/>
                <a:sym typeface="Helvetica Neue Medium"/>
              </a:rPr>
              <a:t>Programación, transparencia, </a:t>
            </a:r>
            <a:br>
              <a:rPr lang="es-ES" sz="1197" b="1" dirty="0">
                <a:latin typeface="Helvetica Neue" panose="02000503000000020004" pitchFamily="2" charset="0"/>
                <a:ea typeface="Helvetica Neue" panose="02000503000000020004" pitchFamily="2" charset="0"/>
                <a:cs typeface="Helvetica Neue" panose="02000503000000020004" pitchFamily="2" charset="0"/>
                <a:sym typeface="Helvetica Neue Medium"/>
              </a:rPr>
            </a:br>
            <a:r>
              <a:rPr lang="es-ES" sz="1197" b="1" dirty="0">
                <a:latin typeface="Helvetica Neue" panose="02000503000000020004" pitchFamily="2" charset="0"/>
                <a:ea typeface="Helvetica Neue" panose="02000503000000020004" pitchFamily="2" charset="0"/>
                <a:cs typeface="Helvetica Neue" panose="02000503000000020004" pitchFamily="2" charset="0"/>
                <a:sym typeface="Helvetica Neue Medium"/>
              </a:rPr>
              <a:t>eficiencia presupuestaria</a:t>
            </a:r>
            <a:endParaRPr lang="en-US" sz="1197" b="1" dirty="0">
              <a:latin typeface="Helvetica Neue" panose="02000503000000020004" pitchFamily="2" charset="0"/>
              <a:ea typeface="Helvetica Neue" panose="02000503000000020004" pitchFamily="2" charset="0"/>
              <a:cs typeface="Helvetica Neue" panose="02000503000000020004" pitchFamily="2" charset="0"/>
              <a:sym typeface="Helvetica Neue Medium"/>
            </a:endParaRPr>
          </a:p>
        </p:txBody>
      </p:sp>
      <p:sp>
        <p:nvSpPr>
          <p:cNvPr id="37" name="Redondear rectángulo de esquina diagonal 36">
            <a:extLst>
              <a:ext uri="{FF2B5EF4-FFF2-40B4-BE49-F238E27FC236}">
                <a16:creationId xmlns:a16="http://schemas.microsoft.com/office/drawing/2014/main" id="{52D9F4FB-7441-3D1E-BB99-180FF641DE8B}"/>
              </a:ext>
            </a:extLst>
          </p:cNvPr>
          <p:cNvSpPr/>
          <p:nvPr/>
        </p:nvSpPr>
        <p:spPr>
          <a:xfrm>
            <a:off x="5850013" y="4600078"/>
            <a:ext cx="3835809" cy="551726"/>
          </a:xfrm>
          <a:prstGeom prst="round2DiagRect">
            <a:avLst>
              <a:gd name="adj1" fmla="val 16667"/>
              <a:gd name="adj2" fmla="val 17652"/>
            </a:avLst>
          </a:prstGeom>
          <a:solidFill>
            <a:srgbClr val="EA5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297"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Rentas regionales</a:t>
            </a:r>
            <a:endParaRPr lang="en-US" sz="1297"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8" name="Imagen 37">
            <a:extLst>
              <a:ext uri="{FF2B5EF4-FFF2-40B4-BE49-F238E27FC236}">
                <a16:creationId xmlns:a16="http://schemas.microsoft.com/office/drawing/2014/main" id="{ADA52EF2-A4C0-C4DE-2F17-13182413BCC8}"/>
              </a:ext>
            </a:extLst>
          </p:cNvPr>
          <p:cNvPicPr>
            <a:picLocks noChangeAspect="1"/>
          </p:cNvPicPr>
          <p:nvPr/>
        </p:nvPicPr>
        <p:blipFill>
          <a:blip r:embed="rId4"/>
          <a:stretch>
            <a:fillRect/>
          </a:stretch>
        </p:blipFill>
        <p:spPr>
          <a:xfrm rot="10800000">
            <a:off x="2049135" y="3257339"/>
            <a:ext cx="256635" cy="169804"/>
          </a:xfrm>
          <a:prstGeom prst="rect">
            <a:avLst/>
          </a:prstGeom>
        </p:spPr>
      </p:pic>
      <p:pic>
        <p:nvPicPr>
          <p:cNvPr id="59" name="Imagen 58">
            <a:extLst>
              <a:ext uri="{FF2B5EF4-FFF2-40B4-BE49-F238E27FC236}">
                <a16:creationId xmlns:a16="http://schemas.microsoft.com/office/drawing/2014/main" id="{78EE74AA-899B-AB7F-93B1-769A716DC09E}"/>
              </a:ext>
            </a:extLst>
          </p:cNvPr>
          <p:cNvPicPr>
            <a:picLocks noChangeAspect="1"/>
          </p:cNvPicPr>
          <p:nvPr/>
        </p:nvPicPr>
        <p:blipFill>
          <a:blip r:embed="rId4"/>
          <a:stretch>
            <a:fillRect/>
          </a:stretch>
        </p:blipFill>
        <p:spPr>
          <a:xfrm rot="10800000">
            <a:off x="4594022" y="3226053"/>
            <a:ext cx="256635" cy="169804"/>
          </a:xfrm>
          <a:prstGeom prst="rect">
            <a:avLst/>
          </a:prstGeom>
        </p:spPr>
      </p:pic>
      <p:pic>
        <p:nvPicPr>
          <p:cNvPr id="60" name="Imagen 59">
            <a:extLst>
              <a:ext uri="{FF2B5EF4-FFF2-40B4-BE49-F238E27FC236}">
                <a16:creationId xmlns:a16="http://schemas.microsoft.com/office/drawing/2014/main" id="{6115C838-1B51-E75B-89FC-29E384730FC3}"/>
              </a:ext>
            </a:extLst>
          </p:cNvPr>
          <p:cNvPicPr>
            <a:picLocks noChangeAspect="1"/>
          </p:cNvPicPr>
          <p:nvPr/>
        </p:nvPicPr>
        <p:blipFill>
          <a:blip r:embed="rId4"/>
          <a:stretch>
            <a:fillRect/>
          </a:stretch>
        </p:blipFill>
        <p:spPr>
          <a:xfrm rot="10800000">
            <a:off x="6624408" y="3226053"/>
            <a:ext cx="256635" cy="169804"/>
          </a:xfrm>
          <a:prstGeom prst="rect">
            <a:avLst/>
          </a:prstGeom>
        </p:spPr>
      </p:pic>
      <p:pic>
        <p:nvPicPr>
          <p:cNvPr id="61" name="Imagen 60">
            <a:extLst>
              <a:ext uri="{FF2B5EF4-FFF2-40B4-BE49-F238E27FC236}">
                <a16:creationId xmlns:a16="http://schemas.microsoft.com/office/drawing/2014/main" id="{EEB083DF-36A8-FFF5-38B8-1826383DF731}"/>
              </a:ext>
            </a:extLst>
          </p:cNvPr>
          <p:cNvPicPr>
            <a:picLocks noChangeAspect="1"/>
          </p:cNvPicPr>
          <p:nvPr/>
        </p:nvPicPr>
        <p:blipFill>
          <a:blip r:embed="rId4"/>
          <a:stretch>
            <a:fillRect/>
          </a:stretch>
        </p:blipFill>
        <p:spPr>
          <a:xfrm rot="10800000">
            <a:off x="8654794" y="3226053"/>
            <a:ext cx="256635" cy="169804"/>
          </a:xfrm>
          <a:prstGeom prst="rect">
            <a:avLst/>
          </a:prstGeom>
        </p:spPr>
      </p:pic>
      <p:pic>
        <p:nvPicPr>
          <p:cNvPr id="62" name="Imagen 61">
            <a:extLst>
              <a:ext uri="{FF2B5EF4-FFF2-40B4-BE49-F238E27FC236}">
                <a16:creationId xmlns:a16="http://schemas.microsoft.com/office/drawing/2014/main" id="{CD8254B9-DD11-906C-A638-B38F43297BE2}"/>
              </a:ext>
            </a:extLst>
          </p:cNvPr>
          <p:cNvPicPr>
            <a:picLocks noChangeAspect="1"/>
          </p:cNvPicPr>
          <p:nvPr/>
        </p:nvPicPr>
        <p:blipFill>
          <a:blip r:embed="rId5"/>
          <a:stretch>
            <a:fillRect/>
          </a:stretch>
        </p:blipFill>
        <p:spPr>
          <a:xfrm>
            <a:off x="2049134" y="4378045"/>
            <a:ext cx="214181" cy="141556"/>
          </a:xfrm>
          <a:prstGeom prst="rect">
            <a:avLst/>
          </a:prstGeom>
        </p:spPr>
      </p:pic>
      <p:pic>
        <p:nvPicPr>
          <p:cNvPr id="63" name="Imagen 62">
            <a:extLst>
              <a:ext uri="{FF2B5EF4-FFF2-40B4-BE49-F238E27FC236}">
                <a16:creationId xmlns:a16="http://schemas.microsoft.com/office/drawing/2014/main" id="{6D009490-CA43-A0A6-1D34-B98C50BF20F5}"/>
              </a:ext>
            </a:extLst>
          </p:cNvPr>
          <p:cNvPicPr>
            <a:picLocks noChangeAspect="1"/>
          </p:cNvPicPr>
          <p:nvPr/>
        </p:nvPicPr>
        <p:blipFill>
          <a:blip r:embed="rId5"/>
          <a:stretch>
            <a:fillRect/>
          </a:stretch>
        </p:blipFill>
        <p:spPr>
          <a:xfrm>
            <a:off x="4604815" y="4346189"/>
            <a:ext cx="214181" cy="141556"/>
          </a:xfrm>
          <a:prstGeom prst="rect">
            <a:avLst/>
          </a:prstGeom>
        </p:spPr>
      </p:pic>
      <p:pic>
        <p:nvPicPr>
          <p:cNvPr id="64" name="Imagen 63">
            <a:extLst>
              <a:ext uri="{FF2B5EF4-FFF2-40B4-BE49-F238E27FC236}">
                <a16:creationId xmlns:a16="http://schemas.microsoft.com/office/drawing/2014/main" id="{AFDE1FE9-5AF2-1EFE-6590-1FA6A223FE9C}"/>
              </a:ext>
            </a:extLst>
          </p:cNvPr>
          <p:cNvPicPr>
            <a:picLocks noChangeAspect="1"/>
          </p:cNvPicPr>
          <p:nvPr/>
        </p:nvPicPr>
        <p:blipFill>
          <a:blip r:embed="rId5"/>
          <a:stretch>
            <a:fillRect/>
          </a:stretch>
        </p:blipFill>
        <p:spPr>
          <a:xfrm>
            <a:off x="6635201" y="4345607"/>
            <a:ext cx="214181" cy="141556"/>
          </a:xfrm>
          <a:prstGeom prst="rect">
            <a:avLst/>
          </a:prstGeom>
        </p:spPr>
      </p:pic>
      <p:pic>
        <p:nvPicPr>
          <p:cNvPr id="65" name="Imagen 64">
            <a:extLst>
              <a:ext uri="{FF2B5EF4-FFF2-40B4-BE49-F238E27FC236}">
                <a16:creationId xmlns:a16="http://schemas.microsoft.com/office/drawing/2014/main" id="{FC497D75-29B9-DF1A-691F-029237D5165E}"/>
              </a:ext>
            </a:extLst>
          </p:cNvPr>
          <p:cNvPicPr>
            <a:picLocks noChangeAspect="1"/>
          </p:cNvPicPr>
          <p:nvPr/>
        </p:nvPicPr>
        <p:blipFill>
          <a:blip r:embed="rId5"/>
          <a:stretch>
            <a:fillRect/>
          </a:stretch>
        </p:blipFill>
        <p:spPr>
          <a:xfrm>
            <a:off x="8688883" y="4331476"/>
            <a:ext cx="214181" cy="141556"/>
          </a:xfrm>
          <a:prstGeom prst="rect">
            <a:avLst/>
          </a:prstGeom>
        </p:spPr>
      </p:pic>
      <p:sp>
        <p:nvSpPr>
          <p:cNvPr id="66" name="Redondear rectángulo de esquina diagonal 65">
            <a:extLst>
              <a:ext uri="{FF2B5EF4-FFF2-40B4-BE49-F238E27FC236}">
                <a16:creationId xmlns:a16="http://schemas.microsoft.com/office/drawing/2014/main" id="{F05A06CA-2035-C079-7B60-DD3AB58DBE28}"/>
              </a:ext>
            </a:extLst>
          </p:cNvPr>
          <p:cNvSpPr/>
          <p:nvPr/>
        </p:nvSpPr>
        <p:spPr>
          <a:xfrm>
            <a:off x="3339263" y="5517660"/>
            <a:ext cx="4467293" cy="531092"/>
          </a:xfrm>
          <a:prstGeom prst="round2DiagRect">
            <a:avLst>
              <a:gd name="adj1" fmla="val 16667"/>
              <a:gd name="adj2" fmla="val 16300"/>
            </a:avLst>
          </a:prstGeom>
          <a:solidFill>
            <a:srgbClr val="073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436" hangingPunct="0"/>
            <a:r>
              <a:rPr lang="es-ES" sz="1197" b="1" dirty="0">
                <a:latin typeface="Helvetica Neue" panose="02000503000000020004" pitchFamily="2" charset="0"/>
                <a:ea typeface="Helvetica Neue" panose="02000503000000020004" pitchFamily="2" charset="0"/>
                <a:cs typeface="Helvetica Neue" panose="02000503000000020004" pitchFamily="2" charset="0"/>
                <a:sym typeface="Helvetica Neue Medium"/>
              </a:rPr>
              <a:t>Sostenibilidad fiscal</a:t>
            </a:r>
          </a:p>
        </p:txBody>
      </p:sp>
      <p:sp>
        <p:nvSpPr>
          <p:cNvPr id="67" name="Redondear rectángulo de esquina diagonal 66">
            <a:extLst>
              <a:ext uri="{FF2B5EF4-FFF2-40B4-BE49-F238E27FC236}">
                <a16:creationId xmlns:a16="http://schemas.microsoft.com/office/drawing/2014/main" id="{46BF5AFB-2E1D-8AFC-2EAC-FFDD9E4770BE}"/>
              </a:ext>
            </a:extLst>
          </p:cNvPr>
          <p:cNvSpPr/>
          <p:nvPr/>
        </p:nvSpPr>
        <p:spPr>
          <a:xfrm>
            <a:off x="7880399" y="1623957"/>
            <a:ext cx="1805424" cy="1546757"/>
          </a:xfrm>
          <a:prstGeom prst="round2DiagRect">
            <a:avLst>
              <a:gd name="adj1" fmla="val 7346"/>
              <a:gd name="adj2" fmla="val 7696"/>
            </a:avLst>
          </a:prstGeom>
          <a:solidFill>
            <a:srgbClr val="073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397"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Impuestos</a:t>
            </a:r>
          </a:p>
          <a:p>
            <a:pPr algn="ctr" defTabSz="912114">
              <a:defRPr/>
            </a:pPr>
            <a:r>
              <a:rPr lang="es-ES" sz="1397"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Correctivos</a:t>
            </a:r>
          </a:p>
        </p:txBody>
      </p:sp>
      <p:sp>
        <p:nvSpPr>
          <p:cNvPr id="68" name="Redondear rectángulo de esquina diagonal 67">
            <a:extLst>
              <a:ext uri="{FF2B5EF4-FFF2-40B4-BE49-F238E27FC236}">
                <a16:creationId xmlns:a16="http://schemas.microsoft.com/office/drawing/2014/main" id="{754B63EB-ED2B-CAF1-0EA7-7AE43568CBE8}"/>
              </a:ext>
            </a:extLst>
          </p:cNvPr>
          <p:cNvSpPr/>
          <p:nvPr/>
        </p:nvSpPr>
        <p:spPr>
          <a:xfrm>
            <a:off x="3700885" y="1623768"/>
            <a:ext cx="1924166" cy="1546757"/>
          </a:xfrm>
          <a:prstGeom prst="round2DiagRect">
            <a:avLst>
              <a:gd name="adj1" fmla="val 7346"/>
              <a:gd name="adj2" fmla="val 7696"/>
            </a:avLst>
          </a:prstGeom>
          <a:solidFill>
            <a:srgbClr val="073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4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Reducción exenciones</a:t>
            </a:r>
          </a:p>
          <a:p>
            <a:pPr algn="ctr" defTabSz="912114">
              <a:defRPr/>
            </a:pPr>
            <a:endParaRPr lang="es-ES" sz="14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a:p>
            <a:pPr algn="ctr" defTabSz="912114">
              <a:defRPr/>
            </a:pPr>
            <a:r>
              <a:rPr lang="es-ES" sz="14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Elusión</a:t>
            </a:r>
          </a:p>
          <a:p>
            <a:pPr algn="ctr" defTabSz="912114">
              <a:defRPr/>
            </a:pPr>
            <a:r>
              <a:rPr lang="es-ES" sz="14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fiscalización</a:t>
            </a:r>
            <a:endParaRPr lang="es-ES" sz="1397"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9" name="Redondear rectángulo de esquina diagonal 68">
            <a:extLst>
              <a:ext uri="{FF2B5EF4-FFF2-40B4-BE49-F238E27FC236}">
                <a16:creationId xmlns:a16="http://schemas.microsoft.com/office/drawing/2014/main" id="{CCA4350E-B07E-5E00-B023-BC28C54AED5C}"/>
              </a:ext>
            </a:extLst>
          </p:cNvPr>
          <p:cNvSpPr/>
          <p:nvPr/>
        </p:nvSpPr>
        <p:spPr>
          <a:xfrm>
            <a:off x="879804" y="1638386"/>
            <a:ext cx="2595298" cy="736929"/>
          </a:xfrm>
          <a:prstGeom prst="round2DiagRect">
            <a:avLst>
              <a:gd name="adj1" fmla="val 7346"/>
              <a:gd name="adj2" fmla="val 7696"/>
            </a:avLst>
          </a:prstGeom>
          <a:solidFill>
            <a:srgbClr val="073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397"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Tributación de las Personas</a:t>
            </a:r>
          </a:p>
        </p:txBody>
      </p:sp>
      <p:sp>
        <p:nvSpPr>
          <p:cNvPr id="70" name="Redondear rectángulo de esquina diagonal 69">
            <a:extLst>
              <a:ext uri="{FF2B5EF4-FFF2-40B4-BE49-F238E27FC236}">
                <a16:creationId xmlns:a16="http://schemas.microsoft.com/office/drawing/2014/main" id="{2DFA4018-ECFC-333A-FA53-8712684694E3}"/>
              </a:ext>
            </a:extLst>
          </p:cNvPr>
          <p:cNvSpPr/>
          <p:nvPr/>
        </p:nvSpPr>
        <p:spPr>
          <a:xfrm>
            <a:off x="877478" y="2455793"/>
            <a:ext cx="1232590" cy="704915"/>
          </a:xfrm>
          <a:prstGeom prst="round2DiagRect">
            <a:avLst>
              <a:gd name="adj1" fmla="val 7346"/>
              <a:gd name="adj2" fmla="val 7696"/>
            </a:avLst>
          </a:prstGeom>
          <a:solidFill>
            <a:srgbClr val="073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397"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Renta</a:t>
            </a:r>
          </a:p>
        </p:txBody>
      </p:sp>
      <p:sp>
        <p:nvSpPr>
          <p:cNvPr id="71" name="Redondear rectángulo de esquina diagonal 70">
            <a:extLst>
              <a:ext uri="{FF2B5EF4-FFF2-40B4-BE49-F238E27FC236}">
                <a16:creationId xmlns:a16="http://schemas.microsoft.com/office/drawing/2014/main" id="{BCA4E635-B62D-EC11-F808-498B531D2409}"/>
              </a:ext>
            </a:extLst>
          </p:cNvPr>
          <p:cNvSpPr/>
          <p:nvPr/>
        </p:nvSpPr>
        <p:spPr>
          <a:xfrm>
            <a:off x="2241823" y="2455793"/>
            <a:ext cx="1232590" cy="704915"/>
          </a:xfrm>
          <a:prstGeom prst="round2DiagRect">
            <a:avLst>
              <a:gd name="adj1" fmla="val 7346"/>
              <a:gd name="adj2" fmla="val 7696"/>
            </a:avLst>
          </a:prstGeom>
          <a:solidFill>
            <a:srgbClr val="073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397"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Riqueza</a:t>
            </a:r>
          </a:p>
        </p:txBody>
      </p:sp>
      <p:pic>
        <p:nvPicPr>
          <p:cNvPr id="72" name="Imagen 71">
            <a:extLst>
              <a:ext uri="{FF2B5EF4-FFF2-40B4-BE49-F238E27FC236}">
                <a16:creationId xmlns:a16="http://schemas.microsoft.com/office/drawing/2014/main" id="{0DEE52AD-86FE-A9F0-3D70-D40E5508FD02}"/>
              </a:ext>
            </a:extLst>
          </p:cNvPr>
          <p:cNvPicPr>
            <a:picLocks noChangeAspect="1"/>
          </p:cNvPicPr>
          <p:nvPr/>
        </p:nvPicPr>
        <p:blipFill>
          <a:blip r:embed="rId4"/>
          <a:stretch>
            <a:fillRect/>
          </a:stretch>
        </p:blipFill>
        <p:spPr>
          <a:xfrm>
            <a:off x="4222701" y="5266084"/>
            <a:ext cx="233305" cy="154367"/>
          </a:xfrm>
          <a:prstGeom prst="rect">
            <a:avLst/>
          </a:prstGeom>
        </p:spPr>
      </p:pic>
      <p:pic>
        <p:nvPicPr>
          <p:cNvPr id="73" name="Imagen 72">
            <a:extLst>
              <a:ext uri="{FF2B5EF4-FFF2-40B4-BE49-F238E27FC236}">
                <a16:creationId xmlns:a16="http://schemas.microsoft.com/office/drawing/2014/main" id="{AD8127A5-A855-5860-6EEF-9150BE6909BE}"/>
              </a:ext>
            </a:extLst>
          </p:cNvPr>
          <p:cNvPicPr>
            <a:picLocks noChangeAspect="1"/>
          </p:cNvPicPr>
          <p:nvPr/>
        </p:nvPicPr>
        <p:blipFill>
          <a:blip r:embed="rId4"/>
          <a:stretch>
            <a:fillRect/>
          </a:stretch>
        </p:blipFill>
        <p:spPr>
          <a:xfrm>
            <a:off x="6764390" y="5266084"/>
            <a:ext cx="233305" cy="154367"/>
          </a:xfrm>
          <a:prstGeom prst="rect">
            <a:avLst/>
          </a:prstGeom>
        </p:spPr>
      </p:pic>
    </p:spTree>
    <p:extLst>
      <p:ext uri="{BB962C8B-B14F-4D97-AF65-F5344CB8AC3E}">
        <p14:creationId xmlns:p14="http://schemas.microsoft.com/office/powerpoint/2010/main" val="211207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6D76E19-4A89-58AD-48EF-FC638643C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66" y="541626"/>
            <a:ext cx="8192852" cy="658301"/>
          </a:xfrm>
          <a:prstGeom prst="rect">
            <a:avLst/>
          </a:prstGeom>
        </p:spPr>
      </p:pic>
      <p:pic>
        <p:nvPicPr>
          <p:cNvPr id="12" name="Imagen 11">
            <a:extLst>
              <a:ext uri="{FF2B5EF4-FFF2-40B4-BE49-F238E27FC236}">
                <a16:creationId xmlns:a16="http://schemas.microsoft.com/office/drawing/2014/main" id="{85DC9E0D-965A-CA57-30B4-96662AA4E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595" y="1764317"/>
            <a:ext cx="9366209" cy="3125638"/>
          </a:xfrm>
          <a:prstGeom prst="rect">
            <a:avLst/>
          </a:prstGeom>
        </p:spPr>
      </p:pic>
    </p:spTree>
    <p:extLst>
      <p:ext uri="{BB962C8B-B14F-4D97-AF65-F5344CB8AC3E}">
        <p14:creationId xmlns:p14="http://schemas.microsoft.com/office/powerpoint/2010/main" val="4284803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1261C0B-9712-F112-7863-B30969A0A5CA}"/>
              </a:ext>
            </a:extLst>
          </p:cNvPr>
          <p:cNvSpPr>
            <a:spLocks noGrp="1"/>
          </p:cNvSpPr>
          <p:nvPr>
            <p:ph idx="1"/>
          </p:nvPr>
        </p:nvSpPr>
        <p:spPr>
          <a:xfrm>
            <a:off x="1227878" y="1530922"/>
            <a:ext cx="6805077" cy="4372921"/>
          </a:xfrm>
        </p:spPr>
        <p:txBody>
          <a:bodyPr>
            <a:normAutofit fontScale="92500"/>
          </a:bodyPr>
          <a:lstStyle/>
          <a:p>
            <a:pPr marL="0" indent="0">
              <a:lnSpc>
                <a:spcPct val="150000"/>
              </a:lnSpc>
              <a:spcBef>
                <a:spcPts val="0"/>
              </a:spcBef>
              <a:buNone/>
              <a:defRPr/>
            </a:pPr>
            <a:r>
              <a:rPr lang="es-ES_tradnl" sz="1500" b="1" dirty="0">
                <a:solidFill>
                  <a:srgbClr val="40406B"/>
                </a:solidFill>
                <a:latin typeface="Helvetica Neue Medium"/>
              </a:rPr>
              <a:t>El actual sistema semi integrado pasa a ser sistema dual o semi dual.</a:t>
            </a:r>
          </a:p>
          <a:p>
            <a:pPr marL="0" indent="0">
              <a:lnSpc>
                <a:spcPct val="150000"/>
              </a:lnSpc>
              <a:spcBef>
                <a:spcPts val="0"/>
              </a:spcBef>
              <a:buNone/>
              <a:defRPr/>
            </a:pPr>
            <a:endParaRPr lang="es-ES_tradnl" sz="1500" b="1" dirty="0">
              <a:solidFill>
                <a:srgbClr val="40406B"/>
              </a:solidFill>
              <a:latin typeface="Helvetica Neue Medium"/>
            </a:endParaRPr>
          </a:p>
          <a:p>
            <a:pPr marL="610360" lvl="1" indent="-455391">
              <a:lnSpc>
                <a:spcPct val="150000"/>
              </a:lnSpc>
              <a:spcBef>
                <a:spcPts val="0"/>
              </a:spcBef>
              <a:buFont typeface="+mj-lt"/>
              <a:buAutoNum type="arabicPeriod"/>
              <a:defRPr/>
            </a:pPr>
            <a:r>
              <a:rPr lang="es-ES_tradnl" sz="1500" b="1" kern="0" dirty="0">
                <a:solidFill>
                  <a:srgbClr val="40406B"/>
                </a:solidFill>
                <a:latin typeface="Helvetica Neue Light"/>
                <a:ea typeface="Helvetica Neue Light"/>
              </a:rPr>
              <a:t>El impuesto de primera categoría (IDPC) se reduce de 27% a 25%. </a:t>
            </a:r>
          </a:p>
          <a:p>
            <a:pPr marL="610360" lvl="1" indent="-455391">
              <a:lnSpc>
                <a:spcPct val="150000"/>
              </a:lnSpc>
              <a:spcBef>
                <a:spcPts val="0"/>
              </a:spcBef>
              <a:buFont typeface="+mj-lt"/>
              <a:buAutoNum type="arabicPeriod"/>
              <a:defRPr/>
            </a:pPr>
            <a:endParaRPr lang="es-ES_tradnl" sz="1500" b="1" kern="0" dirty="0">
              <a:solidFill>
                <a:srgbClr val="40406B"/>
              </a:solidFill>
              <a:latin typeface="Helvetica Neue Light"/>
              <a:ea typeface="Helvetica Neue Light"/>
            </a:endParaRPr>
          </a:p>
          <a:p>
            <a:pPr marL="610360" lvl="1" indent="-455391">
              <a:lnSpc>
                <a:spcPct val="150000"/>
              </a:lnSpc>
              <a:spcBef>
                <a:spcPts val="0"/>
              </a:spcBef>
              <a:buFont typeface="+mj-lt"/>
              <a:buAutoNum type="arabicPeriod"/>
              <a:defRPr/>
            </a:pPr>
            <a:r>
              <a:rPr lang="es-ES_tradnl" sz="1500" b="1" kern="0" dirty="0">
                <a:solidFill>
                  <a:srgbClr val="40406B"/>
                </a:solidFill>
                <a:latin typeface="Helvetica Neue Light"/>
                <a:ea typeface="Helvetica Neue Light"/>
              </a:rPr>
              <a:t>Se establece una Tasa de Desarrollo a las empresas, de 2% de sus utilidades, que podrán retener íntegramente si invierten en productividad. </a:t>
            </a:r>
          </a:p>
          <a:p>
            <a:pPr marL="610360" lvl="1" indent="-455391">
              <a:lnSpc>
                <a:spcPct val="150000"/>
              </a:lnSpc>
              <a:spcBef>
                <a:spcPts val="0"/>
              </a:spcBef>
              <a:buFont typeface="+mj-lt"/>
              <a:buAutoNum type="arabicPeriod"/>
              <a:defRPr/>
            </a:pPr>
            <a:endParaRPr lang="es-ES_tradnl" sz="1500" b="1" kern="0" dirty="0">
              <a:solidFill>
                <a:srgbClr val="40406B"/>
              </a:solidFill>
              <a:latin typeface="Helvetica Neue Light"/>
              <a:ea typeface="Helvetica Neue Light"/>
            </a:endParaRPr>
          </a:p>
          <a:p>
            <a:pPr marL="610360" lvl="1" indent="-455391">
              <a:lnSpc>
                <a:spcPct val="150000"/>
              </a:lnSpc>
              <a:spcBef>
                <a:spcPts val="0"/>
              </a:spcBef>
              <a:buFont typeface="+mj-lt"/>
              <a:buAutoNum type="arabicPeriod"/>
              <a:defRPr/>
            </a:pPr>
            <a:r>
              <a:rPr lang="es-ES_tradnl" sz="1500" b="1" kern="0" dirty="0">
                <a:solidFill>
                  <a:srgbClr val="40406B"/>
                </a:solidFill>
                <a:latin typeface="Helvetica Neue Light"/>
                <a:ea typeface="Helvetica Neue Light"/>
              </a:rPr>
              <a:t>Se crea un impuesto a las rentas del capital (IRC) con tasa plana de  22% que se aplica a los dividendos pagados por las empresas a personas naturales. </a:t>
            </a:r>
          </a:p>
          <a:p>
            <a:pPr marL="610360" lvl="1" indent="-455391">
              <a:lnSpc>
                <a:spcPct val="150000"/>
              </a:lnSpc>
              <a:spcBef>
                <a:spcPts val="0"/>
              </a:spcBef>
              <a:buFont typeface="+mj-lt"/>
              <a:buAutoNum type="arabicPeriod"/>
              <a:defRPr/>
            </a:pPr>
            <a:endParaRPr lang="es-ES_tradnl" sz="1500" b="1" kern="0" dirty="0">
              <a:solidFill>
                <a:srgbClr val="40406B"/>
              </a:solidFill>
              <a:latin typeface="Helvetica Neue Light"/>
              <a:ea typeface="Helvetica Neue Light"/>
            </a:endParaRPr>
          </a:p>
          <a:p>
            <a:pPr marL="610360" lvl="1" indent="-455391">
              <a:lnSpc>
                <a:spcPct val="150000"/>
              </a:lnSpc>
              <a:spcBef>
                <a:spcPts val="0"/>
              </a:spcBef>
              <a:buFont typeface="+mj-lt"/>
              <a:buAutoNum type="arabicPeriod"/>
              <a:defRPr/>
            </a:pPr>
            <a:r>
              <a:rPr lang="es-ES_tradnl" sz="1500" b="1" kern="0" dirty="0">
                <a:solidFill>
                  <a:srgbClr val="40406B"/>
                </a:solidFill>
                <a:latin typeface="Helvetica Neue Light"/>
                <a:ea typeface="Helvetica Neue Light"/>
              </a:rPr>
              <a:t>También se aplicará a las ganancias de capital. Contribuyentes de menores  rentas tendrán opción de reliquidar IRC en Global Complementario, para reducir pago efectivo.</a:t>
            </a:r>
          </a:p>
        </p:txBody>
      </p:sp>
      <p:pic>
        <p:nvPicPr>
          <p:cNvPr id="8" name="Imagen 7">
            <a:extLst>
              <a:ext uri="{FF2B5EF4-FFF2-40B4-BE49-F238E27FC236}">
                <a16:creationId xmlns:a16="http://schemas.microsoft.com/office/drawing/2014/main" id="{EB00FAC9-3C83-42EF-BDB3-6219AA7BA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66" y="548172"/>
            <a:ext cx="4223942" cy="378143"/>
          </a:xfrm>
          <a:prstGeom prst="rect">
            <a:avLst/>
          </a:prstGeom>
        </p:spPr>
      </p:pic>
      <p:pic>
        <p:nvPicPr>
          <p:cNvPr id="13" name="Imagen 12">
            <a:extLst>
              <a:ext uri="{FF2B5EF4-FFF2-40B4-BE49-F238E27FC236}">
                <a16:creationId xmlns:a16="http://schemas.microsoft.com/office/drawing/2014/main" id="{01139E23-068A-5300-53B0-DB837155072F}"/>
              </a:ext>
            </a:extLst>
          </p:cNvPr>
          <p:cNvPicPr>
            <a:picLocks noChangeAspect="1"/>
          </p:cNvPicPr>
          <p:nvPr/>
        </p:nvPicPr>
        <p:blipFill>
          <a:blip r:embed="rId4"/>
          <a:stretch>
            <a:fillRect/>
          </a:stretch>
        </p:blipFill>
        <p:spPr>
          <a:xfrm>
            <a:off x="1294246" y="1110950"/>
            <a:ext cx="1095102" cy="235337"/>
          </a:xfrm>
          <a:prstGeom prst="rect">
            <a:avLst/>
          </a:prstGeom>
        </p:spPr>
      </p:pic>
    </p:spTree>
    <p:extLst>
      <p:ext uri="{BB962C8B-B14F-4D97-AF65-F5344CB8AC3E}">
        <p14:creationId xmlns:p14="http://schemas.microsoft.com/office/powerpoint/2010/main" val="2199695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22764278-231D-2818-B4DF-8F55F4387148}"/>
              </a:ext>
            </a:extLst>
          </p:cNvPr>
          <p:cNvSpPr txBox="1">
            <a:spLocks/>
          </p:cNvSpPr>
          <p:nvPr/>
        </p:nvSpPr>
        <p:spPr>
          <a:xfrm>
            <a:off x="1916670" y="1840827"/>
            <a:ext cx="5625411" cy="3219982"/>
          </a:xfrm>
          <a:prstGeom prst="rect">
            <a:avLst/>
          </a:prstGeom>
        </p:spPr>
        <p:txBody>
          <a:bodyPr vert="horz" lIns="91440" tIns="45720" rIns="91440" bIns="45720" rtlCol="0">
            <a:normAutofit/>
          </a:bodyPr>
          <a:lst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0" lvl="5" indent="0">
              <a:lnSpc>
                <a:spcPct val="130000"/>
              </a:lnSpc>
              <a:spcBef>
                <a:spcPts val="0"/>
              </a:spcBef>
              <a:buNone/>
              <a:defRPr/>
            </a:pPr>
            <a:endParaRPr lang="es-CL" sz="1500" b="1" dirty="0">
              <a:solidFill>
                <a:srgbClr val="40406B"/>
              </a:solidFill>
              <a:latin typeface="Helvetica Neue Medium"/>
            </a:endParaRPr>
          </a:p>
          <a:p>
            <a:pPr marL="0" lvl="5" indent="0">
              <a:lnSpc>
                <a:spcPct val="130000"/>
              </a:lnSpc>
              <a:spcBef>
                <a:spcPts val="0"/>
              </a:spcBef>
              <a:buNone/>
              <a:defRPr/>
            </a:pPr>
            <a:r>
              <a:rPr lang="es-CL" sz="1600" b="1" kern="0" dirty="0">
                <a:solidFill>
                  <a:srgbClr val="40406B"/>
                </a:solidFill>
                <a:latin typeface="Helvetica Neue Light"/>
                <a:ea typeface="Helvetica Neue Light"/>
              </a:rPr>
              <a:t>Inversionistas Extranjeros</a:t>
            </a:r>
          </a:p>
          <a:p>
            <a:pPr marL="0" indent="0">
              <a:lnSpc>
                <a:spcPct val="130000"/>
              </a:lnSpc>
              <a:spcBef>
                <a:spcPts val="0"/>
              </a:spcBef>
              <a:buNone/>
              <a:defRPr/>
            </a:pPr>
            <a:endParaRPr lang="es-CL" sz="1600" b="1" kern="0" dirty="0">
              <a:solidFill>
                <a:srgbClr val="40406B"/>
              </a:solidFill>
              <a:latin typeface="Helvetica Neue Light"/>
              <a:ea typeface="Helvetica Neue Light"/>
            </a:endParaRPr>
          </a:p>
          <a:p>
            <a:pPr marL="0" indent="0">
              <a:lnSpc>
                <a:spcPct val="130000"/>
              </a:lnSpc>
              <a:spcBef>
                <a:spcPts val="0"/>
              </a:spcBef>
              <a:buNone/>
              <a:defRPr/>
            </a:pPr>
            <a:r>
              <a:rPr lang="es-CL" sz="1600" b="1" kern="0" dirty="0">
                <a:solidFill>
                  <a:srgbClr val="40406B"/>
                </a:solidFill>
                <a:latin typeface="Helvetica Neue Light"/>
                <a:ea typeface="Helvetica Neue Light"/>
              </a:rPr>
              <a:t>Tasa al diferimiento de impuestos personales:</a:t>
            </a:r>
          </a:p>
          <a:p>
            <a:pPr marL="0" indent="0">
              <a:lnSpc>
                <a:spcPct val="130000"/>
              </a:lnSpc>
              <a:spcBef>
                <a:spcPts val="0"/>
              </a:spcBef>
              <a:buNone/>
              <a:defRPr/>
            </a:pPr>
            <a:endParaRPr lang="es-CL" sz="1600" b="1" kern="0" dirty="0">
              <a:solidFill>
                <a:srgbClr val="40406B"/>
              </a:solidFill>
              <a:latin typeface="Helvetica Neue Light"/>
              <a:ea typeface="Helvetica Neue Light"/>
            </a:endParaRPr>
          </a:p>
          <a:p>
            <a:pPr>
              <a:lnSpc>
                <a:spcPct val="130000"/>
              </a:lnSpc>
              <a:spcBef>
                <a:spcPts val="0"/>
              </a:spcBef>
              <a:buFontTx/>
              <a:buChar char="-"/>
              <a:defRPr/>
            </a:pPr>
            <a:r>
              <a:rPr lang="es-CL" sz="1600" b="1" kern="0" dirty="0">
                <a:solidFill>
                  <a:srgbClr val="40406B"/>
                </a:solidFill>
                <a:latin typeface="Helvetica Neue Light"/>
                <a:ea typeface="Helvetica Neue Light"/>
              </a:rPr>
              <a:t>1,8% a las utilidades retenidas en sociedades de inversión y otras que perciben sus ingresos de rentas pasivas.</a:t>
            </a:r>
          </a:p>
        </p:txBody>
      </p:sp>
      <p:pic>
        <p:nvPicPr>
          <p:cNvPr id="5" name="Imagen 4">
            <a:extLst>
              <a:ext uri="{FF2B5EF4-FFF2-40B4-BE49-F238E27FC236}">
                <a16:creationId xmlns:a16="http://schemas.microsoft.com/office/drawing/2014/main" id="{F168F822-143D-4BE3-A70D-2BF0207816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66" y="548172"/>
            <a:ext cx="4223942" cy="378143"/>
          </a:xfrm>
          <a:prstGeom prst="rect">
            <a:avLst/>
          </a:prstGeom>
        </p:spPr>
      </p:pic>
      <p:pic>
        <p:nvPicPr>
          <p:cNvPr id="7" name="Imagen 6">
            <a:extLst>
              <a:ext uri="{FF2B5EF4-FFF2-40B4-BE49-F238E27FC236}">
                <a16:creationId xmlns:a16="http://schemas.microsoft.com/office/drawing/2014/main" id="{D237B08F-ECDF-9887-A317-CF3451A9C9C9}"/>
              </a:ext>
            </a:extLst>
          </p:cNvPr>
          <p:cNvPicPr>
            <a:picLocks noChangeAspect="1"/>
          </p:cNvPicPr>
          <p:nvPr/>
        </p:nvPicPr>
        <p:blipFill>
          <a:blip r:embed="rId4"/>
          <a:stretch>
            <a:fillRect/>
          </a:stretch>
        </p:blipFill>
        <p:spPr>
          <a:xfrm>
            <a:off x="1752203" y="2251821"/>
            <a:ext cx="164467" cy="324269"/>
          </a:xfrm>
          <a:prstGeom prst="rect">
            <a:avLst/>
          </a:prstGeom>
        </p:spPr>
      </p:pic>
      <p:pic>
        <p:nvPicPr>
          <p:cNvPr id="8" name="Imagen 7">
            <a:extLst>
              <a:ext uri="{FF2B5EF4-FFF2-40B4-BE49-F238E27FC236}">
                <a16:creationId xmlns:a16="http://schemas.microsoft.com/office/drawing/2014/main" id="{14AD0D15-29F6-6B95-D525-EBB06F9D3603}"/>
              </a:ext>
            </a:extLst>
          </p:cNvPr>
          <p:cNvPicPr>
            <a:picLocks noChangeAspect="1"/>
          </p:cNvPicPr>
          <p:nvPr/>
        </p:nvPicPr>
        <p:blipFill>
          <a:blip r:embed="rId4"/>
          <a:stretch>
            <a:fillRect/>
          </a:stretch>
        </p:blipFill>
        <p:spPr>
          <a:xfrm>
            <a:off x="1752203" y="2812260"/>
            <a:ext cx="164467" cy="324269"/>
          </a:xfrm>
          <a:prstGeom prst="rect">
            <a:avLst/>
          </a:prstGeom>
        </p:spPr>
      </p:pic>
      <p:sp>
        <p:nvSpPr>
          <p:cNvPr id="11" name="CuadroTexto 10">
            <a:extLst>
              <a:ext uri="{FF2B5EF4-FFF2-40B4-BE49-F238E27FC236}">
                <a16:creationId xmlns:a16="http://schemas.microsoft.com/office/drawing/2014/main" id="{06713737-56C1-0CE7-7F3F-1AF175272A15}"/>
              </a:ext>
            </a:extLst>
          </p:cNvPr>
          <p:cNvSpPr txBox="1"/>
          <p:nvPr/>
        </p:nvSpPr>
        <p:spPr>
          <a:xfrm>
            <a:off x="1213691" y="1565289"/>
            <a:ext cx="2351314" cy="646331"/>
          </a:xfrm>
          <a:prstGeom prst="rect">
            <a:avLst/>
          </a:prstGeom>
          <a:noFill/>
        </p:spPr>
        <p:txBody>
          <a:bodyPr wrap="square" rtlCol="0">
            <a:spAutoFit/>
          </a:bodyPr>
          <a:lstStyle/>
          <a:p>
            <a:r>
              <a:rPr lang="es-CL" b="1" dirty="0">
                <a:solidFill>
                  <a:srgbClr val="40406B"/>
                </a:solidFill>
                <a:latin typeface="Helvetica Neue Medium"/>
              </a:rPr>
              <a:t>Casos especiales</a:t>
            </a:r>
          </a:p>
          <a:p>
            <a:endParaRPr lang="es-CL" dirty="0"/>
          </a:p>
        </p:txBody>
      </p:sp>
      <p:pic>
        <p:nvPicPr>
          <p:cNvPr id="12" name="Imagen 11">
            <a:extLst>
              <a:ext uri="{FF2B5EF4-FFF2-40B4-BE49-F238E27FC236}">
                <a16:creationId xmlns:a16="http://schemas.microsoft.com/office/drawing/2014/main" id="{75CAE8CA-A3C8-2287-8E93-77A2763C5EE2}"/>
              </a:ext>
            </a:extLst>
          </p:cNvPr>
          <p:cNvPicPr>
            <a:picLocks noChangeAspect="1"/>
          </p:cNvPicPr>
          <p:nvPr/>
        </p:nvPicPr>
        <p:blipFill>
          <a:blip r:embed="rId5"/>
          <a:stretch>
            <a:fillRect/>
          </a:stretch>
        </p:blipFill>
        <p:spPr>
          <a:xfrm>
            <a:off x="1294246" y="1110950"/>
            <a:ext cx="1095102" cy="235337"/>
          </a:xfrm>
          <a:prstGeom prst="rect">
            <a:avLst/>
          </a:prstGeom>
        </p:spPr>
      </p:pic>
    </p:spTree>
    <p:extLst>
      <p:ext uri="{BB962C8B-B14F-4D97-AF65-F5344CB8AC3E}">
        <p14:creationId xmlns:p14="http://schemas.microsoft.com/office/powerpoint/2010/main" val="2443646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AF4B0B25-CD54-96EE-5277-E78036698C3F}"/>
              </a:ext>
            </a:extLst>
          </p:cNvPr>
          <p:cNvSpPr txBox="1"/>
          <p:nvPr/>
        </p:nvSpPr>
        <p:spPr>
          <a:xfrm>
            <a:off x="620756" y="875523"/>
            <a:ext cx="6259469" cy="3648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3498" tIns="43498" rIns="43498" bIns="43498" numCol="1" spcCol="38100" rtlCol="0" anchor="ctr">
            <a:spAutoFit/>
          </a:bodyPr>
          <a:lstStyle/>
          <a:p>
            <a:pPr defTabSz="706876" hangingPunct="0"/>
            <a:r>
              <a:rPr lang="es-ES_tradnl" kern="0" dirty="0">
                <a:solidFill>
                  <a:srgbClr val="68B9C1"/>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a:rPr>
              <a:t>Tramos y tasas IGC e impuesto de segunda categoría (%)</a:t>
            </a:r>
          </a:p>
        </p:txBody>
      </p:sp>
      <p:pic>
        <p:nvPicPr>
          <p:cNvPr id="15" name="Imagen 14">
            <a:extLst>
              <a:ext uri="{FF2B5EF4-FFF2-40B4-BE49-F238E27FC236}">
                <a16:creationId xmlns:a16="http://schemas.microsoft.com/office/drawing/2014/main" id="{3CC14836-E484-339F-F41F-B8B84C891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66" y="548172"/>
            <a:ext cx="7380245" cy="326007"/>
          </a:xfrm>
          <a:prstGeom prst="rect">
            <a:avLst/>
          </a:prstGeom>
        </p:spPr>
      </p:pic>
      <p:graphicFrame>
        <p:nvGraphicFramePr>
          <p:cNvPr id="18" name="Tabla 17">
            <a:extLst>
              <a:ext uri="{FF2B5EF4-FFF2-40B4-BE49-F238E27FC236}">
                <a16:creationId xmlns:a16="http://schemas.microsoft.com/office/drawing/2014/main" id="{0B5BED8F-0434-E5D9-F115-C4A5645729AD}"/>
              </a:ext>
            </a:extLst>
          </p:cNvPr>
          <p:cNvGraphicFramePr>
            <a:graphicFrameLocks noGrp="1"/>
          </p:cNvGraphicFramePr>
          <p:nvPr>
            <p:extLst>
              <p:ext uri="{D42A27DB-BD31-4B8C-83A1-F6EECF244321}">
                <p14:modId xmlns:p14="http://schemas.microsoft.com/office/powerpoint/2010/main" val="2973452595"/>
              </p:ext>
            </p:extLst>
          </p:nvPr>
        </p:nvGraphicFramePr>
        <p:xfrm>
          <a:off x="1221719" y="2127738"/>
          <a:ext cx="6506410" cy="3091963"/>
        </p:xfrm>
        <a:graphic>
          <a:graphicData uri="http://schemas.openxmlformats.org/drawingml/2006/table">
            <a:tbl>
              <a:tblPr>
                <a:tableStyleId>{5C22544A-7EE6-4342-B048-85BDC9FD1C3A}</a:tableStyleId>
              </a:tblPr>
              <a:tblGrid>
                <a:gridCol w="955960">
                  <a:extLst>
                    <a:ext uri="{9D8B030D-6E8A-4147-A177-3AD203B41FA5}">
                      <a16:colId xmlns:a16="http://schemas.microsoft.com/office/drawing/2014/main" val="3970693670"/>
                    </a:ext>
                  </a:extLst>
                </a:gridCol>
                <a:gridCol w="812681">
                  <a:extLst>
                    <a:ext uri="{9D8B030D-6E8A-4147-A177-3AD203B41FA5}">
                      <a16:colId xmlns:a16="http://schemas.microsoft.com/office/drawing/2014/main" val="2128662235"/>
                    </a:ext>
                  </a:extLst>
                </a:gridCol>
                <a:gridCol w="958234">
                  <a:extLst>
                    <a:ext uri="{9D8B030D-6E8A-4147-A177-3AD203B41FA5}">
                      <a16:colId xmlns:a16="http://schemas.microsoft.com/office/drawing/2014/main" val="3161660943"/>
                    </a:ext>
                  </a:extLst>
                </a:gridCol>
                <a:gridCol w="1625360">
                  <a:extLst>
                    <a:ext uri="{9D8B030D-6E8A-4147-A177-3AD203B41FA5}">
                      <a16:colId xmlns:a16="http://schemas.microsoft.com/office/drawing/2014/main" val="2748199808"/>
                    </a:ext>
                  </a:extLst>
                </a:gridCol>
                <a:gridCol w="982494">
                  <a:extLst>
                    <a:ext uri="{9D8B030D-6E8A-4147-A177-3AD203B41FA5}">
                      <a16:colId xmlns:a16="http://schemas.microsoft.com/office/drawing/2014/main" val="1514193366"/>
                    </a:ext>
                  </a:extLst>
                </a:gridCol>
                <a:gridCol w="1171681">
                  <a:extLst>
                    <a:ext uri="{9D8B030D-6E8A-4147-A177-3AD203B41FA5}">
                      <a16:colId xmlns:a16="http://schemas.microsoft.com/office/drawing/2014/main" val="2417906290"/>
                    </a:ext>
                  </a:extLst>
                </a:gridCol>
              </a:tblGrid>
              <a:tr h="423615">
                <a:tc gridSpan="2">
                  <a:txBody>
                    <a:bodyPr/>
                    <a:lstStyle/>
                    <a:p>
                      <a:pPr algn="ctr" fontAlgn="b">
                        <a:lnSpc>
                          <a:spcPct val="100000"/>
                        </a:lnSpc>
                      </a:pPr>
                      <a:r>
                        <a:rPr lang="es-US" sz="1200" b="1"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Situación actual</a:t>
                      </a:r>
                      <a:endParaRPr lang="es-US" sz="1200" b="1" i="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9077" marR="109077" marT="54539" marB="54539"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gridSpan="4">
                  <a:txBody>
                    <a:bodyPr/>
                    <a:lstStyle/>
                    <a:p>
                      <a:pPr algn="ctr" fontAlgn="b">
                        <a:lnSpc>
                          <a:spcPct val="100000"/>
                        </a:lnSpc>
                      </a:pPr>
                      <a:r>
                        <a:rPr lang="es-US" sz="1200" b="1"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Propuesta Gobierno</a:t>
                      </a:r>
                      <a:endParaRPr lang="es-US" sz="1200" b="1" i="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9077" marR="109077" marT="54539" marB="54539"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7043792"/>
                  </a:ext>
                </a:extLst>
              </a:tr>
              <a:tr h="448644">
                <a:tc>
                  <a:txBody>
                    <a:bodyPr/>
                    <a:lstStyle/>
                    <a:p>
                      <a:pPr algn="ctr" fontAlgn="b">
                        <a:lnSpc>
                          <a:spcPct val="100000"/>
                        </a:lnSpc>
                      </a:pPr>
                      <a:r>
                        <a:rPr lang="es-US" sz="1200" b="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Tramo en UTA</a:t>
                      </a:r>
                      <a:endParaRPr lang="es-US" sz="1200" b="0" i="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lnSpc>
                          <a:spcPct val="100000"/>
                        </a:lnSpc>
                      </a:pPr>
                      <a:r>
                        <a:rPr lang="es-US" sz="1200" b="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Tasa marginal</a:t>
                      </a:r>
                      <a:endParaRPr lang="es-US" sz="1200" b="0" i="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lnSpc>
                          <a:spcPct val="100000"/>
                        </a:lnSpc>
                      </a:pPr>
                      <a:r>
                        <a:rPr lang="es-US" sz="1200" b="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Tramo en UTA</a:t>
                      </a:r>
                      <a:endParaRPr lang="es-US" sz="1200" b="0" i="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90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lnSpc>
                          <a:spcPct val="100000"/>
                        </a:lnSpc>
                      </a:pPr>
                      <a:r>
                        <a:rPr lang="es-US" sz="1200" b="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En $ mensualizado</a:t>
                      </a:r>
                      <a:endParaRPr lang="es-US" sz="1200" b="0" i="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lnSpc>
                          <a:spcPct val="100000"/>
                        </a:lnSpc>
                      </a:pPr>
                      <a:r>
                        <a:rPr lang="es-US" sz="1200" b="0" u="none" strike="noStrike">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Tasa marginal</a:t>
                      </a:r>
                      <a:endParaRPr lang="es-US" sz="1200" b="0" i="0" u="none" strike="noStrike">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lnSpc>
                          <a:spcPct val="100000"/>
                        </a:lnSpc>
                      </a:pPr>
                      <a:r>
                        <a:rPr lang="es-US" sz="1200" b="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Tasa efectiva máxima</a:t>
                      </a:r>
                      <a:endParaRPr lang="es-US" sz="1200" b="0" i="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515254899"/>
                  </a:ext>
                </a:extLst>
              </a:tr>
              <a:tr h="277463">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0 - 13,5</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Exento</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0 - 13,5</a:t>
                      </a:r>
                      <a:endParaRPr lang="es-US" sz="1200" b="0" i="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Hasta 777.000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Exento</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0%</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7D2"/>
                    </a:solidFill>
                  </a:tcPr>
                </a:tc>
                <a:extLst>
                  <a:ext uri="{0D108BD9-81ED-4DB2-BD59-A6C34878D82A}">
                    <a16:rowId xmlns:a16="http://schemas.microsoft.com/office/drawing/2014/main" val="819395998"/>
                  </a:ext>
                </a:extLst>
              </a:tr>
              <a:tr h="277463">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13,5 - 30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4%</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13,5 - 30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777.000 - 1.727.000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4%</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2,2%</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7D2"/>
                    </a:solidFill>
                  </a:tcPr>
                </a:tc>
                <a:extLst>
                  <a:ext uri="{0D108BD9-81ED-4DB2-BD59-A6C34878D82A}">
                    <a16:rowId xmlns:a16="http://schemas.microsoft.com/office/drawing/2014/main" val="151564953"/>
                  </a:ext>
                </a:extLst>
              </a:tr>
              <a:tr h="277463">
                <a:tc>
                  <a:txBody>
                    <a:bodyPr/>
                    <a:lstStyle/>
                    <a:p>
                      <a:pPr algn="ctr" fontAlgn="b">
                        <a:lnSpc>
                          <a:spcPct val="150000"/>
                        </a:lnSpc>
                      </a:pPr>
                      <a:r>
                        <a:rPr lang="es-US" sz="120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30 - 50</a:t>
                      </a:r>
                      <a:endParaRPr lang="es-US" sz="1200" b="0" i="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8%</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30 - 50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1.727.000 - 2.878.000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b="1"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8%</a:t>
                      </a:r>
                      <a:endParaRPr lang="es-US" sz="1200" b="1" i="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4,5%</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7D2"/>
                    </a:solidFill>
                  </a:tcPr>
                </a:tc>
                <a:extLst>
                  <a:ext uri="{0D108BD9-81ED-4DB2-BD59-A6C34878D82A}">
                    <a16:rowId xmlns:a16="http://schemas.microsoft.com/office/drawing/2014/main" val="4173688314"/>
                  </a:ext>
                </a:extLst>
              </a:tr>
              <a:tr h="277463">
                <a:tc>
                  <a:txBody>
                    <a:bodyPr/>
                    <a:lstStyle/>
                    <a:p>
                      <a:pPr algn="ctr" fontAlgn="b">
                        <a:lnSpc>
                          <a:spcPct val="150000"/>
                        </a:lnSpc>
                      </a:pPr>
                      <a:r>
                        <a:rPr lang="es-US" sz="120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50 - 70</a:t>
                      </a:r>
                      <a:endParaRPr lang="es-US" sz="1200" b="0" i="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13,5%</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50 - 70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2.878.000 - 4.030.000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13,5%</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7,1%</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7D2"/>
                    </a:solidFill>
                  </a:tcPr>
                </a:tc>
                <a:extLst>
                  <a:ext uri="{0D108BD9-81ED-4DB2-BD59-A6C34878D82A}">
                    <a16:rowId xmlns:a16="http://schemas.microsoft.com/office/drawing/2014/main" val="1085842248"/>
                  </a:ext>
                </a:extLst>
              </a:tr>
              <a:tr h="277463">
                <a:tc>
                  <a:txBody>
                    <a:bodyPr/>
                    <a:lstStyle/>
                    <a:p>
                      <a:pPr algn="ctr" fontAlgn="b">
                        <a:lnSpc>
                          <a:spcPct val="150000"/>
                        </a:lnSpc>
                      </a:pPr>
                      <a:r>
                        <a:rPr lang="es-US" sz="120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70 - 90</a:t>
                      </a:r>
                      <a:endParaRPr lang="es-US" sz="1200" b="0" i="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23%</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90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70 - 90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905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4.030.000 - 5.181.000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26%</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11,3%</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extLst>
                  <a:ext uri="{0D108BD9-81ED-4DB2-BD59-A6C34878D82A}">
                    <a16:rowId xmlns:a16="http://schemas.microsoft.com/office/drawing/2014/main" val="730293149"/>
                  </a:ext>
                </a:extLst>
              </a:tr>
              <a:tr h="277463">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90 - 120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30%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90 - 110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905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5.181.000 - 6.331.000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35%</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15,6%</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extLst>
                  <a:ext uri="{0D108BD9-81ED-4DB2-BD59-A6C34878D82A}">
                    <a16:rowId xmlns:a16="http://schemas.microsoft.com/office/drawing/2014/main" val="1858467406"/>
                  </a:ext>
                </a:extLst>
              </a:tr>
              <a:tr h="277463">
                <a:tc>
                  <a:txBody>
                    <a:bodyPr/>
                    <a:lstStyle/>
                    <a:p>
                      <a:pPr algn="ctr" fontAlgn="b">
                        <a:lnSpc>
                          <a:spcPct val="150000"/>
                        </a:lnSpc>
                      </a:pPr>
                      <a:r>
                        <a:rPr lang="es-US" sz="120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120 - 310</a:t>
                      </a:r>
                      <a:endParaRPr lang="es-US" sz="1200" b="0" i="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35%</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110 - 140</a:t>
                      </a:r>
                      <a:endParaRPr lang="es-US" sz="1200" b="0" i="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905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6.331.000 - 8.057.000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40%</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20,8%</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extLst>
                  <a:ext uri="{0D108BD9-81ED-4DB2-BD59-A6C34878D82A}">
                    <a16:rowId xmlns:a16="http://schemas.microsoft.com/office/drawing/2014/main" val="754586204"/>
                  </a:ext>
                </a:extLst>
              </a:tr>
              <a:tr h="277463">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Más de 310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40%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Más de 140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905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Más de 8.057.000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43%</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extLst>
                  <a:ext uri="{0D108BD9-81ED-4DB2-BD59-A6C34878D82A}">
                    <a16:rowId xmlns:a16="http://schemas.microsoft.com/office/drawing/2014/main" val="4222363328"/>
                  </a:ext>
                </a:extLst>
              </a:tr>
            </a:tbl>
          </a:graphicData>
        </a:graphic>
      </p:graphicFrame>
      <p:pic>
        <p:nvPicPr>
          <p:cNvPr id="19" name="Imagen 18">
            <a:extLst>
              <a:ext uri="{FF2B5EF4-FFF2-40B4-BE49-F238E27FC236}">
                <a16:creationId xmlns:a16="http://schemas.microsoft.com/office/drawing/2014/main" id="{6C7A01BD-5422-8534-2D48-BF0C411FE710}"/>
              </a:ext>
            </a:extLst>
          </p:cNvPr>
          <p:cNvPicPr>
            <a:picLocks noChangeAspect="1"/>
          </p:cNvPicPr>
          <p:nvPr/>
        </p:nvPicPr>
        <p:blipFill>
          <a:blip r:embed="rId4"/>
          <a:stretch>
            <a:fillRect/>
          </a:stretch>
        </p:blipFill>
        <p:spPr>
          <a:xfrm rot="5400000">
            <a:off x="7773060" y="3407889"/>
            <a:ext cx="306138" cy="202558"/>
          </a:xfrm>
          <a:prstGeom prst="rect">
            <a:avLst/>
          </a:prstGeom>
        </p:spPr>
      </p:pic>
      <p:sp>
        <p:nvSpPr>
          <p:cNvPr id="20" name="CuadroTexto 19">
            <a:extLst>
              <a:ext uri="{FF2B5EF4-FFF2-40B4-BE49-F238E27FC236}">
                <a16:creationId xmlns:a16="http://schemas.microsoft.com/office/drawing/2014/main" id="{3FC1B52A-CCC0-183F-DBAA-D0AE36220219}"/>
              </a:ext>
            </a:extLst>
          </p:cNvPr>
          <p:cNvSpPr txBox="1"/>
          <p:nvPr/>
        </p:nvSpPr>
        <p:spPr>
          <a:xfrm>
            <a:off x="8124129" y="3009031"/>
            <a:ext cx="1522992" cy="1000274"/>
          </a:xfrm>
          <a:prstGeom prst="rect">
            <a:avLst/>
          </a:prstGeom>
          <a:noFill/>
        </p:spPr>
        <p:txBody>
          <a:bodyPr wrap="square" rtlCol="0">
            <a:spAutoFit/>
          </a:bodyPr>
          <a:lstStyle/>
          <a:p>
            <a:r>
              <a:rPr lang="es-CL" sz="2000" b="1" dirty="0">
                <a:solidFill>
                  <a:srgbClr val="7EC7D2"/>
                </a:solidFill>
                <a:latin typeface="Helvetica Neue" panose="02000503000000020004" pitchFamily="2" charset="0"/>
                <a:ea typeface="Helvetica Neue" panose="02000503000000020004" pitchFamily="2" charset="0"/>
                <a:cs typeface="Helvetica Neue" panose="02000503000000020004" pitchFamily="2" charset="0"/>
              </a:rPr>
              <a:t>97% </a:t>
            </a:r>
            <a:r>
              <a:rPr lang="es-CL" sz="1300" dirty="0">
                <a:solidFill>
                  <a:srgbClr val="023A7C"/>
                </a:solidFill>
                <a:latin typeface="Helvetica Neue" panose="02000503000000020004" pitchFamily="2" charset="0"/>
                <a:ea typeface="Helvetica Neue" panose="02000503000000020004" pitchFamily="2" charset="0"/>
                <a:cs typeface="Helvetica Neue" panose="02000503000000020004" pitchFamily="2" charset="0"/>
              </a:rPr>
              <a:t>de los contribuyentes </a:t>
            </a:r>
            <a:r>
              <a:rPr lang="es-CL" sz="1300" b="1" dirty="0">
                <a:solidFill>
                  <a:srgbClr val="023A7C"/>
                </a:solidFill>
                <a:latin typeface="Helvetica Neue" panose="02000503000000020004" pitchFamily="2" charset="0"/>
                <a:ea typeface="Helvetica Neue" panose="02000503000000020004" pitchFamily="2" charset="0"/>
                <a:cs typeface="Helvetica Neue" panose="02000503000000020004" pitchFamily="2" charset="0"/>
              </a:rPr>
              <a:t>no se verán afectados</a:t>
            </a:r>
          </a:p>
        </p:txBody>
      </p:sp>
    </p:spTree>
    <p:extLst>
      <p:ext uri="{BB962C8B-B14F-4D97-AF65-F5344CB8AC3E}">
        <p14:creationId xmlns:p14="http://schemas.microsoft.com/office/powerpoint/2010/main" val="3528213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CC9D9573-3A7C-DBF6-4DD5-F6D74964CA2C}"/>
              </a:ext>
            </a:extLst>
          </p:cNvPr>
          <p:cNvSpPr txBox="1"/>
          <p:nvPr/>
        </p:nvSpPr>
        <p:spPr>
          <a:xfrm>
            <a:off x="620756" y="875523"/>
            <a:ext cx="6259469" cy="3648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3498" tIns="43498" rIns="43498" bIns="43498" numCol="1" spcCol="38100" rtlCol="0" anchor="ctr">
            <a:spAutoFit/>
          </a:bodyPr>
          <a:lstStyle/>
          <a:p>
            <a:pPr defTabSz="706876" hangingPunct="0"/>
            <a:r>
              <a:rPr lang="es-ES_tradnl" kern="0" dirty="0">
                <a:solidFill>
                  <a:srgbClr val="68B9C1"/>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a:rPr>
              <a:t>Tramos y tasas IGC e impuesto de segunda categoría (%)</a:t>
            </a:r>
          </a:p>
        </p:txBody>
      </p:sp>
      <p:pic>
        <p:nvPicPr>
          <p:cNvPr id="15" name="Imagen 14">
            <a:extLst>
              <a:ext uri="{FF2B5EF4-FFF2-40B4-BE49-F238E27FC236}">
                <a16:creationId xmlns:a16="http://schemas.microsoft.com/office/drawing/2014/main" id="{87FAF1A1-42C4-2533-1DA8-9DBFD68F1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66" y="548172"/>
            <a:ext cx="7380245" cy="326007"/>
          </a:xfrm>
          <a:prstGeom prst="rect">
            <a:avLst/>
          </a:prstGeom>
        </p:spPr>
      </p:pic>
      <p:graphicFrame>
        <p:nvGraphicFramePr>
          <p:cNvPr id="16" name="Gráfico 15">
            <a:extLst>
              <a:ext uri="{FF2B5EF4-FFF2-40B4-BE49-F238E27FC236}">
                <a16:creationId xmlns:a16="http://schemas.microsoft.com/office/drawing/2014/main" id="{78D085AE-AED5-1647-EE7F-5354C4B1C4BD}"/>
              </a:ext>
            </a:extLst>
          </p:cNvPr>
          <p:cNvGraphicFramePr>
            <a:graphicFrameLocks/>
          </p:cNvGraphicFramePr>
          <p:nvPr>
            <p:extLst>
              <p:ext uri="{D42A27DB-BD31-4B8C-83A1-F6EECF244321}">
                <p14:modId xmlns:p14="http://schemas.microsoft.com/office/powerpoint/2010/main" val="2042491306"/>
              </p:ext>
            </p:extLst>
          </p:nvPr>
        </p:nvGraphicFramePr>
        <p:xfrm>
          <a:off x="1640023" y="1717956"/>
          <a:ext cx="6259139" cy="39208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5431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9E94B82E-A259-AA1B-E78F-E8CFE945919C}"/>
              </a:ext>
            </a:extLst>
          </p:cNvPr>
          <p:cNvSpPr txBox="1"/>
          <p:nvPr/>
        </p:nvSpPr>
        <p:spPr>
          <a:xfrm>
            <a:off x="2578433" y="2381784"/>
            <a:ext cx="7027683" cy="3354444"/>
          </a:xfrm>
          <a:prstGeom prst="rect">
            <a:avLst/>
          </a:prstGeom>
          <a:noFill/>
        </p:spPr>
        <p:txBody>
          <a:bodyPr wrap="square" rtlCol="0">
            <a:spAutoFit/>
          </a:bodyPr>
          <a:lstStyle/>
          <a:p>
            <a:pPr marL="285750" indent="-285750">
              <a:buFont typeface="Arial" panose="020B0604020202020204" pitchFamily="34" charset="0"/>
              <a:buChar char="•"/>
            </a:pPr>
            <a:r>
              <a:rPr lang="es-CL" b="1" dirty="0">
                <a:solidFill>
                  <a:srgbClr val="002060"/>
                </a:solidFill>
                <a:latin typeface="Helvetica Neue Light" panose="02000403000000020004"/>
              </a:rPr>
              <a:t>Se mantiene régimen especial Pyme</a:t>
            </a:r>
          </a:p>
          <a:p>
            <a:pPr marL="285750" indent="-285750">
              <a:buFont typeface="Arial" panose="020B0604020202020204" pitchFamily="34" charset="0"/>
              <a:buChar char="•"/>
            </a:pPr>
            <a:endParaRPr lang="es-CL" b="1" dirty="0">
              <a:solidFill>
                <a:srgbClr val="002060"/>
              </a:solidFill>
              <a:latin typeface="Helvetica Neue Light" panose="02000403000000020004"/>
            </a:endParaRPr>
          </a:p>
          <a:p>
            <a:pPr marL="244688" indent="-244688">
              <a:buFont typeface="Arial" panose="020B0604020202020204" pitchFamily="34" charset="0"/>
              <a:buChar char="•"/>
            </a:pPr>
            <a:r>
              <a:rPr lang="es-CL" b="1" dirty="0">
                <a:solidFill>
                  <a:srgbClr val="002060"/>
                </a:solidFill>
                <a:latin typeface="Helvetica Neue Light" panose="02000403000000020004"/>
              </a:rPr>
              <a:t>Se crea régimen especial para nuevas empresas y aquellas que </a:t>
            </a:r>
          </a:p>
          <a:p>
            <a:r>
              <a:rPr lang="es-CL" b="1" dirty="0">
                <a:solidFill>
                  <a:srgbClr val="002060"/>
                </a:solidFill>
                <a:latin typeface="Helvetica Neue Light" panose="02000403000000020004"/>
              </a:rPr>
              <a:t>    se formalizan</a:t>
            </a:r>
          </a:p>
          <a:p>
            <a:pPr marL="244688" indent="-244688">
              <a:buFont typeface="Arial" panose="020B0604020202020204" pitchFamily="34" charset="0"/>
              <a:buChar char="•"/>
            </a:pPr>
            <a:endParaRPr lang="es-CL" b="1" dirty="0">
              <a:solidFill>
                <a:srgbClr val="002060"/>
              </a:solidFill>
              <a:latin typeface="Helvetica Neue Light" panose="02000403000000020004"/>
            </a:endParaRPr>
          </a:p>
          <a:p>
            <a:pPr marL="244688" indent="-244688">
              <a:buFont typeface="Arial" panose="020B0604020202020204" pitchFamily="34" charset="0"/>
              <a:buChar char="•"/>
            </a:pPr>
            <a:r>
              <a:rPr lang="es-CL" b="1" dirty="0">
                <a:solidFill>
                  <a:srgbClr val="002060"/>
                </a:solidFill>
                <a:latin typeface="Helvetica Neue Light" panose="02000403000000020004"/>
              </a:rPr>
              <a:t>Incentivos tributarios al pago de facturas en 30 días</a:t>
            </a:r>
          </a:p>
          <a:p>
            <a:pPr marL="244688" indent="-244688">
              <a:buFont typeface="Arial" panose="020B0604020202020204" pitchFamily="34" charset="0"/>
              <a:buChar char="•"/>
            </a:pPr>
            <a:endParaRPr lang="es-CL" b="1" dirty="0">
              <a:solidFill>
                <a:srgbClr val="002060"/>
              </a:solidFill>
              <a:latin typeface="Helvetica Neue Light" panose="02000403000000020004"/>
            </a:endParaRPr>
          </a:p>
          <a:p>
            <a:pPr marL="244688" indent="-244688">
              <a:buFont typeface="Arial" panose="020B0604020202020204" pitchFamily="34" charset="0"/>
              <a:buChar char="•"/>
            </a:pPr>
            <a:r>
              <a:rPr lang="es-CL" b="1" dirty="0">
                <a:solidFill>
                  <a:srgbClr val="002060"/>
                </a:solidFill>
                <a:latin typeface="Helvetica Neue Light" panose="02000403000000020004"/>
              </a:rPr>
              <a:t>Se facilita la transición al régimen general para Pymes que crecen</a:t>
            </a:r>
          </a:p>
          <a:p>
            <a:pPr marL="244688" indent="-244688">
              <a:buFont typeface="Arial" panose="020B0604020202020204" pitchFamily="34" charset="0"/>
              <a:buChar char="•"/>
            </a:pPr>
            <a:endParaRPr lang="es-CL" b="1" dirty="0">
              <a:solidFill>
                <a:srgbClr val="002060"/>
              </a:solidFill>
              <a:latin typeface="Helvetica Neue Light" panose="02000403000000020004"/>
            </a:endParaRPr>
          </a:p>
          <a:p>
            <a:pPr marL="244688" indent="-244688">
              <a:buFont typeface="Arial" panose="020B0604020202020204" pitchFamily="34" charset="0"/>
              <a:buChar char="•"/>
            </a:pPr>
            <a:r>
              <a:rPr lang="es-CL" b="1" dirty="0">
                <a:solidFill>
                  <a:srgbClr val="002060"/>
                </a:solidFill>
                <a:latin typeface="Helvetica Neue Light" panose="02000403000000020004"/>
              </a:rPr>
              <a:t>Reducción de límite de renta presunta en tramos, en un plazo de </a:t>
            </a:r>
          </a:p>
          <a:p>
            <a:r>
              <a:rPr lang="es-CL" b="1" dirty="0">
                <a:solidFill>
                  <a:srgbClr val="002060"/>
                </a:solidFill>
                <a:latin typeface="Helvetica Neue Light" panose="02000403000000020004"/>
              </a:rPr>
              <a:t>    4 años</a:t>
            </a:r>
          </a:p>
          <a:p>
            <a:pPr marL="244688" indent="-244688">
              <a:buFont typeface="Arial" panose="020B0604020202020204" pitchFamily="34" charset="0"/>
              <a:buChar char="•"/>
            </a:pPr>
            <a:endParaRPr lang="es-ES" sz="1398" dirty="0"/>
          </a:p>
        </p:txBody>
      </p:sp>
      <p:pic>
        <p:nvPicPr>
          <p:cNvPr id="12" name="Imagen 11">
            <a:extLst>
              <a:ext uri="{FF2B5EF4-FFF2-40B4-BE49-F238E27FC236}">
                <a16:creationId xmlns:a16="http://schemas.microsoft.com/office/drawing/2014/main" id="{93F46A0A-0637-39B1-2692-E4907423B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66" y="548172"/>
            <a:ext cx="6663447" cy="754353"/>
          </a:xfrm>
          <a:prstGeom prst="rect">
            <a:avLst/>
          </a:prstGeom>
        </p:spPr>
      </p:pic>
      <p:pic>
        <p:nvPicPr>
          <p:cNvPr id="15" name="Imagen 14">
            <a:extLst>
              <a:ext uri="{FF2B5EF4-FFF2-40B4-BE49-F238E27FC236}">
                <a16:creationId xmlns:a16="http://schemas.microsoft.com/office/drawing/2014/main" id="{A216B090-A808-DD8C-63F9-EA0C589D5A78}"/>
              </a:ext>
            </a:extLst>
          </p:cNvPr>
          <p:cNvPicPr>
            <a:picLocks noChangeAspect="1"/>
          </p:cNvPicPr>
          <p:nvPr/>
        </p:nvPicPr>
        <p:blipFill>
          <a:blip r:embed="rId4"/>
          <a:stretch>
            <a:fillRect/>
          </a:stretch>
        </p:blipFill>
        <p:spPr>
          <a:xfrm>
            <a:off x="2395445" y="7377513"/>
            <a:ext cx="4320117" cy="292476"/>
          </a:xfrm>
          <a:prstGeom prst="rect">
            <a:avLst/>
          </a:prstGeom>
        </p:spPr>
      </p:pic>
      <p:pic>
        <p:nvPicPr>
          <p:cNvPr id="16" name="Imagen 15">
            <a:extLst>
              <a:ext uri="{FF2B5EF4-FFF2-40B4-BE49-F238E27FC236}">
                <a16:creationId xmlns:a16="http://schemas.microsoft.com/office/drawing/2014/main" id="{0416F964-D328-9BE7-C324-47DF2B1411A7}"/>
              </a:ext>
            </a:extLst>
          </p:cNvPr>
          <p:cNvPicPr>
            <a:picLocks noChangeAspect="1"/>
          </p:cNvPicPr>
          <p:nvPr/>
        </p:nvPicPr>
        <p:blipFill>
          <a:blip r:embed="rId5"/>
          <a:stretch>
            <a:fillRect/>
          </a:stretch>
        </p:blipFill>
        <p:spPr>
          <a:xfrm>
            <a:off x="2700244" y="1942852"/>
            <a:ext cx="1745149" cy="284451"/>
          </a:xfrm>
          <a:prstGeom prst="rect">
            <a:avLst/>
          </a:prstGeom>
        </p:spPr>
      </p:pic>
      <p:pic>
        <p:nvPicPr>
          <p:cNvPr id="17" name="Imagen 16">
            <a:extLst>
              <a:ext uri="{FF2B5EF4-FFF2-40B4-BE49-F238E27FC236}">
                <a16:creationId xmlns:a16="http://schemas.microsoft.com/office/drawing/2014/main" id="{31DAEA8B-8575-2407-8E27-A0D25BCF0419}"/>
              </a:ext>
            </a:extLst>
          </p:cNvPr>
          <p:cNvPicPr>
            <a:picLocks noChangeAspect="1"/>
          </p:cNvPicPr>
          <p:nvPr/>
        </p:nvPicPr>
        <p:blipFill>
          <a:blip r:embed="rId6"/>
          <a:stretch>
            <a:fillRect/>
          </a:stretch>
        </p:blipFill>
        <p:spPr>
          <a:xfrm>
            <a:off x="7133992" y="7207848"/>
            <a:ext cx="1078327" cy="924281"/>
          </a:xfrm>
          <a:prstGeom prst="rect">
            <a:avLst/>
          </a:prstGeom>
        </p:spPr>
      </p:pic>
      <p:pic>
        <p:nvPicPr>
          <p:cNvPr id="18" name="Imagen 17">
            <a:extLst>
              <a:ext uri="{FF2B5EF4-FFF2-40B4-BE49-F238E27FC236}">
                <a16:creationId xmlns:a16="http://schemas.microsoft.com/office/drawing/2014/main" id="{B46AC055-4690-FC58-D0C4-BAC7C95A0604}"/>
              </a:ext>
            </a:extLst>
          </p:cNvPr>
          <p:cNvPicPr>
            <a:picLocks noChangeAspect="1"/>
          </p:cNvPicPr>
          <p:nvPr/>
        </p:nvPicPr>
        <p:blipFill>
          <a:blip r:embed="rId7"/>
          <a:stretch>
            <a:fillRect/>
          </a:stretch>
        </p:blipFill>
        <p:spPr>
          <a:xfrm>
            <a:off x="833284" y="1933815"/>
            <a:ext cx="1460419" cy="1091902"/>
          </a:xfrm>
          <a:prstGeom prst="rect">
            <a:avLst/>
          </a:prstGeom>
        </p:spPr>
      </p:pic>
      <p:pic>
        <p:nvPicPr>
          <p:cNvPr id="9" name="Imagen 8">
            <a:extLst>
              <a:ext uri="{FF2B5EF4-FFF2-40B4-BE49-F238E27FC236}">
                <a16:creationId xmlns:a16="http://schemas.microsoft.com/office/drawing/2014/main" id="{C060B8FF-963D-A597-8B72-E6BD79BC01E8}"/>
              </a:ext>
            </a:extLst>
          </p:cNvPr>
          <p:cNvPicPr>
            <a:picLocks noChangeAspect="1"/>
          </p:cNvPicPr>
          <p:nvPr/>
        </p:nvPicPr>
        <p:blipFill>
          <a:blip r:embed="rId8"/>
          <a:stretch>
            <a:fillRect/>
          </a:stretch>
        </p:blipFill>
        <p:spPr>
          <a:xfrm>
            <a:off x="2624165" y="2424149"/>
            <a:ext cx="164467" cy="324269"/>
          </a:xfrm>
          <a:prstGeom prst="rect">
            <a:avLst/>
          </a:prstGeom>
        </p:spPr>
      </p:pic>
      <p:pic>
        <p:nvPicPr>
          <p:cNvPr id="10" name="Imagen 9">
            <a:extLst>
              <a:ext uri="{FF2B5EF4-FFF2-40B4-BE49-F238E27FC236}">
                <a16:creationId xmlns:a16="http://schemas.microsoft.com/office/drawing/2014/main" id="{CE21DF34-6406-37B5-50D5-14EA2833D57A}"/>
              </a:ext>
            </a:extLst>
          </p:cNvPr>
          <p:cNvPicPr>
            <a:picLocks noChangeAspect="1"/>
          </p:cNvPicPr>
          <p:nvPr/>
        </p:nvPicPr>
        <p:blipFill>
          <a:blip r:embed="rId8"/>
          <a:stretch>
            <a:fillRect/>
          </a:stretch>
        </p:blipFill>
        <p:spPr>
          <a:xfrm>
            <a:off x="2624165" y="2984587"/>
            <a:ext cx="164467" cy="324269"/>
          </a:xfrm>
          <a:prstGeom prst="rect">
            <a:avLst/>
          </a:prstGeom>
        </p:spPr>
      </p:pic>
      <p:pic>
        <p:nvPicPr>
          <p:cNvPr id="11" name="Imagen 10">
            <a:extLst>
              <a:ext uri="{FF2B5EF4-FFF2-40B4-BE49-F238E27FC236}">
                <a16:creationId xmlns:a16="http://schemas.microsoft.com/office/drawing/2014/main" id="{0F7D5022-1853-6DEB-F633-72C79218A84D}"/>
              </a:ext>
            </a:extLst>
          </p:cNvPr>
          <p:cNvPicPr>
            <a:picLocks noChangeAspect="1"/>
          </p:cNvPicPr>
          <p:nvPr/>
        </p:nvPicPr>
        <p:blipFill>
          <a:blip r:embed="rId8"/>
          <a:stretch>
            <a:fillRect/>
          </a:stretch>
        </p:blipFill>
        <p:spPr>
          <a:xfrm>
            <a:off x="2624165" y="3790832"/>
            <a:ext cx="164467" cy="324269"/>
          </a:xfrm>
          <a:prstGeom prst="rect">
            <a:avLst/>
          </a:prstGeom>
        </p:spPr>
      </p:pic>
      <p:pic>
        <p:nvPicPr>
          <p:cNvPr id="13" name="Imagen 12">
            <a:extLst>
              <a:ext uri="{FF2B5EF4-FFF2-40B4-BE49-F238E27FC236}">
                <a16:creationId xmlns:a16="http://schemas.microsoft.com/office/drawing/2014/main" id="{497E96D3-F981-D00C-4661-599D207C7466}"/>
              </a:ext>
            </a:extLst>
          </p:cNvPr>
          <p:cNvPicPr>
            <a:picLocks noChangeAspect="1"/>
          </p:cNvPicPr>
          <p:nvPr/>
        </p:nvPicPr>
        <p:blipFill>
          <a:blip r:embed="rId8"/>
          <a:stretch>
            <a:fillRect/>
          </a:stretch>
        </p:blipFill>
        <p:spPr>
          <a:xfrm>
            <a:off x="2624165" y="4351271"/>
            <a:ext cx="164467" cy="324269"/>
          </a:xfrm>
          <a:prstGeom prst="rect">
            <a:avLst/>
          </a:prstGeom>
        </p:spPr>
      </p:pic>
      <p:pic>
        <p:nvPicPr>
          <p:cNvPr id="14" name="Imagen 13">
            <a:extLst>
              <a:ext uri="{FF2B5EF4-FFF2-40B4-BE49-F238E27FC236}">
                <a16:creationId xmlns:a16="http://schemas.microsoft.com/office/drawing/2014/main" id="{AB8F251A-CD8C-1F92-A259-0E07174B04C7}"/>
              </a:ext>
            </a:extLst>
          </p:cNvPr>
          <p:cNvPicPr>
            <a:picLocks noChangeAspect="1"/>
          </p:cNvPicPr>
          <p:nvPr/>
        </p:nvPicPr>
        <p:blipFill>
          <a:blip r:embed="rId8"/>
          <a:stretch>
            <a:fillRect/>
          </a:stretch>
        </p:blipFill>
        <p:spPr>
          <a:xfrm>
            <a:off x="2624165" y="4882213"/>
            <a:ext cx="164467" cy="324269"/>
          </a:xfrm>
          <a:prstGeom prst="rect">
            <a:avLst/>
          </a:prstGeom>
        </p:spPr>
      </p:pic>
    </p:spTree>
    <p:extLst>
      <p:ext uri="{BB962C8B-B14F-4D97-AF65-F5344CB8AC3E}">
        <p14:creationId xmlns:p14="http://schemas.microsoft.com/office/powerpoint/2010/main" val="3125048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AE8D055-C821-1B05-6A83-C12721B4818E}"/>
              </a:ext>
            </a:extLst>
          </p:cNvPr>
          <p:cNvSpPr txBox="1"/>
          <p:nvPr/>
        </p:nvSpPr>
        <p:spPr>
          <a:xfrm>
            <a:off x="586344" y="1292544"/>
            <a:ext cx="8221027" cy="369332"/>
          </a:xfrm>
          <a:prstGeom prst="rect">
            <a:avLst/>
          </a:prstGeom>
          <a:noFill/>
        </p:spPr>
        <p:txBody>
          <a:bodyPr wrap="square" rtlCol="0">
            <a:spAutoFit/>
          </a:bodyPr>
          <a:lstStyle/>
          <a:p>
            <a:r>
              <a:rPr lang="es-ES" kern="0" dirty="0">
                <a:solidFill>
                  <a:srgbClr val="68B9C1"/>
                </a:solidFill>
                <a:latin typeface="Helvetica Neue Medium" panose="02000503000000020004" pitchFamily="2" charset="0"/>
                <a:ea typeface="Helvetica Neue Medium" panose="02000503000000020004" pitchFamily="2" charset="0"/>
                <a:cs typeface="Helvetica Neue Medium" panose="02000503000000020004" pitchFamily="2" charset="0"/>
              </a:rPr>
              <a:t>Aplicará a unas 6.300 personas con domicilio o residencia en Chile</a:t>
            </a:r>
          </a:p>
        </p:txBody>
      </p:sp>
      <p:pic>
        <p:nvPicPr>
          <p:cNvPr id="6" name="Imagen 5">
            <a:extLst>
              <a:ext uri="{FF2B5EF4-FFF2-40B4-BE49-F238E27FC236}">
                <a16:creationId xmlns:a16="http://schemas.microsoft.com/office/drawing/2014/main" id="{F1F3858A-E840-3769-E831-680E2316BE63}"/>
              </a:ext>
            </a:extLst>
          </p:cNvPr>
          <p:cNvPicPr>
            <a:picLocks noChangeAspect="1"/>
          </p:cNvPicPr>
          <p:nvPr/>
        </p:nvPicPr>
        <p:blipFill>
          <a:blip r:embed="rId3"/>
          <a:stretch>
            <a:fillRect/>
          </a:stretch>
        </p:blipFill>
        <p:spPr>
          <a:xfrm>
            <a:off x="2063556" y="2485803"/>
            <a:ext cx="6312288" cy="1868931"/>
          </a:xfrm>
          <a:prstGeom prst="rect">
            <a:avLst/>
          </a:prstGeom>
        </p:spPr>
      </p:pic>
      <p:pic>
        <p:nvPicPr>
          <p:cNvPr id="8" name="Imagen 7">
            <a:extLst>
              <a:ext uri="{FF2B5EF4-FFF2-40B4-BE49-F238E27FC236}">
                <a16:creationId xmlns:a16="http://schemas.microsoft.com/office/drawing/2014/main" id="{F1293FA4-619C-49DE-173A-CE4BE91B69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934" y="554078"/>
            <a:ext cx="8091849" cy="653154"/>
          </a:xfrm>
          <a:prstGeom prst="rect">
            <a:avLst/>
          </a:prstGeom>
        </p:spPr>
      </p:pic>
      <p:sp>
        <p:nvSpPr>
          <p:cNvPr id="9" name="CuadroTexto 8">
            <a:extLst>
              <a:ext uri="{FF2B5EF4-FFF2-40B4-BE49-F238E27FC236}">
                <a16:creationId xmlns:a16="http://schemas.microsoft.com/office/drawing/2014/main" id="{AD19F730-3FB6-8555-1188-2FDBF4AC3723}"/>
              </a:ext>
            </a:extLst>
          </p:cNvPr>
          <p:cNvSpPr txBox="1"/>
          <p:nvPr/>
        </p:nvSpPr>
        <p:spPr>
          <a:xfrm>
            <a:off x="1967303" y="2092931"/>
            <a:ext cx="6312288" cy="338554"/>
          </a:xfrm>
          <a:prstGeom prst="rect">
            <a:avLst/>
          </a:prstGeom>
          <a:noFill/>
        </p:spPr>
        <p:txBody>
          <a:bodyPr wrap="square" rtlCol="0">
            <a:spAutoFit/>
          </a:bodyPr>
          <a:lstStyle/>
          <a:p>
            <a:r>
              <a:rPr lang="es-ES" sz="1600" kern="0" dirty="0">
                <a:solidFill>
                  <a:srgbClr val="40406B"/>
                </a:solidFill>
                <a:latin typeface="Helvetica Neue Medium" panose="02000503000000020004" pitchFamily="2" charset="0"/>
                <a:ea typeface="Helvetica Neue Medium" panose="02000503000000020004" pitchFamily="2" charset="0"/>
                <a:cs typeface="Helvetica Neue Medium" panose="02000503000000020004" pitchFamily="2" charset="0"/>
              </a:rPr>
              <a:t>Tramos y tasas impuesto a la riqueza</a:t>
            </a:r>
          </a:p>
        </p:txBody>
      </p:sp>
    </p:spTree>
    <p:extLst>
      <p:ext uri="{BB962C8B-B14F-4D97-AF65-F5344CB8AC3E}">
        <p14:creationId xmlns:p14="http://schemas.microsoft.com/office/powerpoint/2010/main" val="461882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D9498CE-44C6-CB16-0492-FF7E4B89E1EC}"/>
              </a:ext>
            </a:extLst>
          </p:cNvPr>
          <p:cNvSpPr>
            <a:spLocks noGrp="1"/>
          </p:cNvSpPr>
          <p:nvPr>
            <p:ph idx="1"/>
          </p:nvPr>
        </p:nvSpPr>
        <p:spPr>
          <a:xfrm>
            <a:off x="2611261" y="1560026"/>
            <a:ext cx="5571686" cy="4616839"/>
          </a:xfrm>
        </p:spPr>
        <p:txBody>
          <a:bodyPr>
            <a:normAutofit fontScale="62500" lnSpcReduction="20000"/>
          </a:bodyPr>
          <a:lstStyle/>
          <a:p>
            <a:pPr marL="0" indent="0">
              <a:lnSpc>
                <a:spcPct val="120000"/>
              </a:lnSpc>
              <a:buNone/>
            </a:pPr>
            <a:r>
              <a:rPr lang="es-ES" sz="1900" b="1" dirty="0">
                <a:solidFill>
                  <a:srgbClr val="40406B"/>
                </a:solidFill>
                <a:latin typeface="Helvetica Neue Medium"/>
                <a:sym typeface="Helvetica Neue"/>
              </a:rPr>
              <a:t>97% de las personas naturales mantendrán su tasa de impuestos en el Global Complementario.</a:t>
            </a:r>
          </a:p>
          <a:p>
            <a:pPr marL="0" indent="0">
              <a:lnSpc>
                <a:spcPct val="120000"/>
              </a:lnSpc>
              <a:buNone/>
            </a:pPr>
            <a:r>
              <a:rPr lang="es-ES" sz="1900" b="1" dirty="0">
                <a:solidFill>
                  <a:srgbClr val="40406B"/>
                </a:solidFill>
                <a:latin typeface="Helvetica Neue Medium"/>
                <a:sym typeface="Helvetica Neue"/>
              </a:rPr>
              <a:t>Se reducirán sustancialmente los costos de cumplimiento tributario eliminando casilleros en las Declaraciones, certificados y Declaraciones Juradas. </a:t>
            </a:r>
          </a:p>
          <a:p>
            <a:pPr marL="0" indent="0">
              <a:lnSpc>
                <a:spcPct val="120000"/>
              </a:lnSpc>
              <a:buNone/>
            </a:pPr>
            <a:endParaRPr lang="es-ES" sz="1900" b="1" dirty="0">
              <a:solidFill>
                <a:srgbClr val="40406B"/>
              </a:solidFill>
              <a:latin typeface="Helvetica Neue Medium"/>
              <a:sym typeface="Helvetica Neue"/>
            </a:endParaRPr>
          </a:p>
          <a:p>
            <a:pPr marL="0" indent="0" algn="just">
              <a:lnSpc>
                <a:spcPct val="120000"/>
              </a:lnSpc>
              <a:buNone/>
            </a:pPr>
            <a:r>
              <a:rPr lang="es-ES" sz="1900" b="1" dirty="0">
                <a:solidFill>
                  <a:srgbClr val="648EAE"/>
                </a:solidFill>
                <a:latin typeface="Helvetica Neue Medium"/>
                <a:sym typeface="Helvetica Neue"/>
              </a:rPr>
              <a:t>BENEFICIOS CLASE MEDIA</a:t>
            </a:r>
            <a:endParaRPr lang="es-ES" sz="1900" dirty="0">
              <a:solidFill>
                <a:srgbClr val="648EAE"/>
              </a:solidFill>
              <a:latin typeface="Helvetica Neue Light" panose="02000403000000020004"/>
              <a:sym typeface="Helvetica Neue"/>
            </a:endParaRPr>
          </a:p>
          <a:p>
            <a:pPr marL="0" lvl="1" indent="0">
              <a:lnSpc>
                <a:spcPct val="120000"/>
              </a:lnSpc>
              <a:spcBef>
                <a:spcPts val="998"/>
              </a:spcBef>
              <a:buNone/>
            </a:pPr>
            <a:r>
              <a:rPr lang="es-ES" sz="1900" b="1" dirty="0">
                <a:solidFill>
                  <a:srgbClr val="40406B"/>
                </a:solidFill>
                <a:latin typeface="Helvetica Neue Medium"/>
              </a:rPr>
              <a:t>Arriendo de viviendas: las personas podrán deducir de su base imponible del impuesto personal el gasto por arriendo.</a:t>
            </a:r>
          </a:p>
          <a:p>
            <a:pPr marL="0" lvl="1" indent="0">
              <a:lnSpc>
                <a:spcPct val="120000"/>
              </a:lnSpc>
              <a:spcBef>
                <a:spcPts val="998"/>
              </a:spcBef>
              <a:buNone/>
            </a:pPr>
            <a:r>
              <a:rPr lang="es-ES" sz="1900" b="1" dirty="0">
                <a:solidFill>
                  <a:srgbClr val="40406B"/>
                </a:solidFill>
                <a:latin typeface="Helvetica Neue Medium"/>
              </a:rPr>
              <a:t>              - TOPE de 8 UTA ($450.000 al mes).</a:t>
            </a:r>
          </a:p>
          <a:p>
            <a:pPr marL="0" lvl="1" indent="0">
              <a:lnSpc>
                <a:spcPct val="120000"/>
              </a:lnSpc>
              <a:spcBef>
                <a:spcPts val="998"/>
              </a:spcBef>
              <a:buNone/>
            </a:pPr>
            <a:endParaRPr lang="es-ES" sz="1900" b="1" dirty="0">
              <a:solidFill>
                <a:srgbClr val="40406B"/>
              </a:solidFill>
              <a:latin typeface="Helvetica Neue Medium"/>
            </a:endParaRPr>
          </a:p>
          <a:p>
            <a:pPr marL="0" lvl="1" indent="0">
              <a:lnSpc>
                <a:spcPct val="120000"/>
              </a:lnSpc>
              <a:spcBef>
                <a:spcPts val="998"/>
              </a:spcBef>
              <a:buNone/>
            </a:pPr>
            <a:r>
              <a:rPr lang="es-ES" sz="1900" b="1" dirty="0">
                <a:solidFill>
                  <a:srgbClr val="40406B"/>
                </a:solidFill>
                <a:latin typeface="Helvetica Neue Medium"/>
              </a:rPr>
              <a:t>Cuidados familiares: las personas naturales podrán deducir de su base imponible el gasto asociado al cuidado:</a:t>
            </a:r>
          </a:p>
          <a:p>
            <a:pPr marL="0" lvl="1" indent="0">
              <a:lnSpc>
                <a:spcPct val="120000"/>
              </a:lnSpc>
              <a:spcBef>
                <a:spcPts val="998"/>
              </a:spcBef>
              <a:buNone/>
            </a:pPr>
            <a:r>
              <a:rPr lang="es-ES" sz="1900" b="1" dirty="0">
                <a:solidFill>
                  <a:srgbClr val="40406B"/>
                </a:solidFill>
                <a:latin typeface="Helvetica Neue Medium"/>
              </a:rPr>
              <a:t>              - Por niños menores de 2 años </a:t>
            </a:r>
          </a:p>
          <a:p>
            <a:pPr marL="0" lvl="1" indent="0">
              <a:lnSpc>
                <a:spcPct val="120000"/>
              </a:lnSpc>
              <a:spcBef>
                <a:spcPts val="998"/>
              </a:spcBef>
              <a:buNone/>
            </a:pPr>
            <a:r>
              <a:rPr lang="es-ES" sz="1900" b="1" dirty="0">
                <a:solidFill>
                  <a:srgbClr val="40406B"/>
                </a:solidFill>
                <a:latin typeface="Helvetica Neue Medium"/>
              </a:rPr>
              <a:t>              - Por personas con grados de dependencia severa.</a:t>
            </a:r>
          </a:p>
          <a:p>
            <a:pPr marL="0" lvl="1" indent="0">
              <a:lnSpc>
                <a:spcPct val="120000"/>
              </a:lnSpc>
              <a:spcBef>
                <a:spcPts val="998"/>
              </a:spcBef>
              <a:buNone/>
            </a:pPr>
            <a:r>
              <a:rPr lang="es-ES" sz="1900" b="1" dirty="0">
                <a:solidFill>
                  <a:srgbClr val="40406B"/>
                </a:solidFill>
                <a:latin typeface="Helvetica Neue Medium"/>
              </a:rPr>
              <a:t>              - TOPE de 10 UTA ($550.000 al mes).</a:t>
            </a:r>
          </a:p>
          <a:p>
            <a:pPr marL="0" indent="0" algn="just">
              <a:lnSpc>
                <a:spcPct val="120000"/>
              </a:lnSpc>
              <a:buNone/>
            </a:pPr>
            <a:r>
              <a:rPr lang="es-ES" sz="1700" b="1" dirty="0">
                <a:solidFill>
                  <a:srgbClr val="40406B"/>
                </a:solidFill>
                <a:latin typeface="Helvetica Neue Medium"/>
                <a:sym typeface="Helvetica Neue"/>
              </a:rPr>
              <a:t> </a:t>
            </a:r>
          </a:p>
          <a:p>
            <a:endParaRPr lang="es-CL" dirty="0"/>
          </a:p>
        </p:txBody>
      </p:sp>
      <p:pic>
        <p:nvPicPr>
          <p:cNvPr id="13" name="Imagen 12">
            <a:extLst>
              <a:ext uri="{FF2B5EF4-FFF2-40B4-BE49-F238E27FC236}">
                <a16:creationId xmlns:a16="http://schemas.microsoft.com/office/drawing/2014/main" id="{8694F555-DC8C-4CA5-4C23-97DD1599F0D9}"/>
              </a:ext>
            </a:extLst>
          </p:cNvPr>
          <p:cNvPicPr>
            <a:picLocks noChangeAspect="1"/>
          </p:cNvPicPr>
          <p:nvPr/>
        </p:nvPicPr>
        <p:blipFill>
          <a:blip r:embed="rId3"/>
          <a:stretch>
            <a:fillRect/>
          </a:stretch>
        </p:blipFill>
        <p:spPr>
          <a:xfrm>
            <a:off x="1274233" y="3138842"/>
            <a:ext cx="1020049" cy="748660"/>
          </a:xfrm>
          <a:prstGeom prst="rect">
            <a:avLst/>
          </a:prstGeom>
        </p:spPr>
      </p:pic>
      <p:pic>
        <p:nvPicPr>
          <p:cNvPr id="14" name="Imagen 13">
            <a:extLst>
              <a:ext uri="{FF2B5EF4-FFF2-40B4-BE49-F238E27FC236}">
                <a16:creationId xmlns:a16="http://schemas.microsoft.com/office/drawing/2014/main" id="{E6B1C170-FC54-923C-81D5-C5D70F98FF1A}"/>
              </a:ext>
            </a:extLst>
          </p:cNvPr>
          <p:cNvPicPr>
            <a:picLocks noChangeAspect="1"/>
          </p:cNvPicPr>
          <p:nvPr/>
        </p:nvPicPr>
        <p:blipFill>
          <a:blip r:embed="rId4"/>
          <a:stretch>
            <a:fillRect/>
          </a:stretch>
        </p:blipFill>
        <p:spPr>
          <a:xfrm>
            <a:off x="1274233" y="4499078"/>
            <a:ext cx="1073412" cy="1150875"/>
          </a:xfrm>
          <a:prstGeom prst="rect">
            <a:avLst/>
          </a:prstGeom>
        </p:spPr>
      </p:pic>
      <p:pic>
        <p:nvPicPr>
          <p:cNvPr id="16" name="Imagen 15">
            <a:extLst>
              <a:ext uri="{FF2B5EF4-FFF2-40B4-BE49-F238E27FC236}">
                <a16:creationId xmlns:a16="http://schemas.microsoft.com/office/drawing/2014/main" id="{B12A0975-DCF6-7F0E-8AAC-0FF01D0CAFCA}"/>
              </a:ext>
            </a:extLst>
          </p:cNvPr>
          <p:cNvPicPr>
            <a:picLocks noChangeAspect="1"/>
          </p:cNvPicPr>
          <p:nvPr/>
        </p:nvPicPr>
        <p:blipFill>
          <a:blip r:embed="rId5"/>
          <a:stretch>
            <a:fillRect/>
          </a:stretch>
        </p:blipFill>
        <p:spPr>
          <a:xfrm>
            <a:off x="2490962" y="1604460"/>
            <a:ext cx="122061" cy="240660"/>
          </a:xfrm>
          <a:prstGeom prst="rect">
            <a:avLst/>
          </a:prstGeom>
        </p:spPr>
      </p:pic>
      <p:pic>
        <p:nvPicPr>
          <p:cNvPr id="17" name="Imagen 16">
            <a:extLst>
              <a:ext uri="{FF2B5EF4-FFF2-40B4-BE49-F238E27FC236}">
                <a16:creationId xmlns:a16="http://schemas.microsoft.com/office/drawing/2014/main" id="{DC4E5965-7D68-811D-B1D6-AC27B3CC1C94}"/>
              </a:ext>
            </a:extLst>
          </p:cNvPr>
          <p:cNvPicPr>
            <a:picLocks noChangeAspect="1"/>
          </p:cNvPicPr>
          <p:nvPr/>
        </p:nvPicPr>
        <p:blipFill>
          <a:blip r:embed="rId5"/>
          <a:stretch>
            <a:fillRect/>
          </a:stretch>
        </p:blipFill>
        <p:spPr>
          <a:xfrm>
            <a:off x="2506134" y="2089066"/>
            <a:ext cx="122061" cy="240660"/>
          </a:xfrm>
          <a:prstGeom prst="rect">
            <a:avLst/>
          </a:prstGeom>
        </p:spPr>
      </p:pic>
      <p:pic>
        <p:nvPicPr>
          <p:cNvPr id="18" name="Imagen 17">
            <a:extLst>
              <a:ext uri="{FF2B5EF4-FFF2-40B4-BE49-F238E27FC236}">
                <a16:creationId xmlns:a16="http://schemas.microsoft.com/office/drawing/2014/main" id="{1BE00BA4-D450-9741-CB94-B610D7F177CA}"/>
              </a:ext>
            </a:extLst>
          </p:cNvPr>
          <p:cNvPicPr>
            <a:picLocks noChangeAspect="1"/>
          </p:cNvPicPr>
          <p:nvPr/>
        </p:nvPicPr>
        <p:blipFill>
          <a:blip r:embed="rId5"/>
          <a:stretch>
            <a:fillRect/>
          </a:stretch>
        </p:blipFill>
        <p:spPr>
          <a:xfrm>
            <a:off x="2506134" y="3392842"/>
            <a:ext cx="122061" cy="240660"/>
          </a:xfrm>
          <a:prstGeom prst="rect">
            <a:avLst/>
          </a:prstGeom>
        </p:spPr>
      </p:pic>
      <p:pic>
        <p:nvPicPr>
          <p:cNvPr id="19" name="Imagen 18">
            <a:extLst>
              <a:ext uri="{FF2B5EF4-FFF2-40B4-BE49-F238E27FC236}">
                <a16:creationId xmlns:a16="http://schemas.microsoft.com/office/drawing/2014/main" id="{EBE8E212-2D12-CDEE-CBF4-27BA15CAB736}"/>
              </a:ext>
            </a:extLst>
          </p:cNvPr>
          <p:cNvPicPr>
            <a:picLocks noChangeAspect="1"/>
          </p:cNvPicPr>
          <p:nvPr/>
        </p:nvPicPr>
        <p:blipFill>
          <a:blip r:embed="rId5"/>
          <a:stretch>
            <a:fillRect/>
          </a:stretch>
        </p:blipFill>
        <p:spPr>
          <a:xfrm>
            <a:off x="2506134" y="4499078"/>
            <a:ext cx="122061" cy="240660"/>
          </a:xfrm>
          <a:prstGeom prst="rect">
            <a:avLst/>
          </a:prstGeom>
        </p:spPr>
      </p:pic>
      <p:pic>
        <p:nvPicPr>
          <p:cNvPr id="22" name="Imagen 21">
            <a:extLst>
              <a:ext uri="{FF2B5EF4-FFF2-40B4-BE49-F238E27FC236}">
                <a16:creationId xmlns:a16="http://schemas.microsoft.com/office/drawing/2014/main" id="{88C48FC6-1228-7F05-3643-799B9FBE66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189" y="546192"/>
            <a:ext cx="7879400" cy="622058"/>
          </a:xfrm>
          <a:prstGeom prst="rect">
            <a:avLst/>
          </a:prstGeom>
        </p:spPr>
      </p:pic>
    </p:spTree>
    <p:extLst>
      <p:ext uri="{BB962C8B-B14F-4D97-AF65-F5344CB8AC3E}">
        <p14:creationId xmlns:p14="http://schemas.microsoft.com/office/powerpoint/2010/main" val="342821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18CC7E5-E042-125D-0116-3B0D5F641C37}"/>
              </a:ext>
            </a:extLst>
          </p:cNvPr>
          <p:cNvSpPr>
            <a:spLocks noGrp="1"/>
          </p:cNvSpPr>
          <p:nvPr>
            <p:ph idx="1"/>
          </p:nvPr>
        </p:nvSpPr>
        <p:spPr>
          <a:xfrm>
            <a:off x="1884249" y="1892375"/>
            <a:ext cx="6670901" cy="4679909"/>
          </a:xfrm>
        </p:spPr>
        <p:txBody>
          <a:bodyPr>
            <a:normAutofit/>
          </a:bodyPr>
          <a:lstStyle/>
          <a:p>
            <a:pPr>
              <a:lnSpc>
                <a:spcPct val="100000"/>
              </a:lnSpc>
            </a:pPr>
            <a:r>
              <a:rPr lang="es-ES" sz="1500" b="1" dirty="0">
                <a:solidFill>
                  <a:srgbClr val="40406B"/>
                </a:solidFill>
                <a:latin typeface="Helvetica Neue Medium"/>
              </a:rPr>
              <a:t>Se limita la exención del pago de intereses hipotecarios a un crédito.</a:t>
            </a:r>
          </a:p>
          <a:p>
            <a:pPr>
              <a:lnSpc>
                <a:spcPct val="100000"/>
              </a:lnSpc>
            </a:pPr>
            <a:endParaRPr lang="es-ES" sz="1500" b="1" dirty="0">
              <a:solidFill>
                <a:srgbClr val="40406B"/>
              </a:solidFill>
              <a:latin typeface="Helvetica Neue Medium"/>
            </a:endParaRPr>
          </a:p>
          <a:p>
            <a:pPr>
              <a:lnSpc>
                <a:spcPct val="100000"/>
              </a:lnSpc>
            </a:pPr>
            <a:r>
              <a:rPr lang="es-ES" sz="1500" b="1" dirty="0">
                <a:solidFill>
                  <a:srgbClr val="40406B"/>
                </a:solidFill>
                <a:latin typeface="Helvetica Neue Medium"/>
              </a:rPr>
              <a:t>Gasto deducible por exenciones se restringe a 23 UTA ($15.500.000).</a:t>
            </a:r>
          </a:p>
          <a:p>
            <a:pPr>
              <a:lnSpc>
                <a:spcPct val="100000"/>
              </a:lnSpc>
            </a:pPr>
            <a:endParaRPr lang="es-ES" sz="1500" b="1" dirty="0">
              <a:solidFill>
                <a:srgbClr val="40406B"/>
              </a:solidFill>
              <a:latin typeface="Helvetica Neue Medium"/>
            </a:endParaRPr>
          </a:p>
          <a:p>
            <a:pPr>
              <a:lnSpc>
                <a:spcPct val="100000"/>
              </a:lnSpc>
            </a:pPr>
            <a:r>
              <a:rPr lang="es-ES" sz="1500" b="1" dirty="0">
                <a:solidFill>
                  <a:srgbClr val="40406B"/>
                </a:solidFill>
                <a:latin typeface="Helvetica Neue Medium"/>
              </a:rPr>
              <a:t>Se crea un registro de beneficiarios finales con participación sobre 10% en la propiedad de una empresa.</a:t>
            </a:r>
          </a:p>
          <a:p>
            <a:pPr>
              <a:lnSpc>
                <a:spcPct val="100000"/>
              </a:lnSpc>
            </a:pPr>
            <a:endParaRPr lang="es-ES" sz="1500" b="1" dirty="0">
              <a:solidFill>
                <a:srgbClr val="40406B"/>
              </a:solidFill>
              <a:latin typeface="Helvetica Neue Medium"/>
            </a:endParaRPr>
          </a:p>
          <a:p>
            <a:pPr>
              <a:lnSpc>
                <a:spcPct val="100000"/>
              </a:lnSpc>
            </a:pPr>
            <a:r>
              <a:rPr lang="es-ES" sz="1500" b="1" dirty="0">
                <a:solidFill>
                  <a:srgbClr val="40406B"/>
                </a:solidFill>
                <a:latin typeface="Helvetica Neue Medium"/>
              </a:rPr>
              <a:t>Se fortalecen normas de </a:t>
            </a:r>
            <a:r>
              <a:rPr lang="es-ES" sz="1500" b="1" dirty="0" err="1">
                <a:solidFill>
                  <a:srgbClr val="40406B"/>
                </a:solidFill>
                <a:latin typeface="Helvetica Neue Medium"/>
              </a:rPr>
              <a:t>antielusión</a:t>
            </a:r>
            <a:r>
              <a:rPr lang="es-ES" sz="1500" b="1" dirty="0">
                <a:solidFill>
                  <a:srgbClr val="40406B"/>
                </a:solidFill>
                <a:latin typeface="Helvetica Neue Medium"/>
              </a:rPr>
              <a:t> así como gastos rechazados, tasación, paraísos fiscales.</a:t>
            </a:r>
          </a:p>
          <a:p>
            <a:pPr>
              <a:lnSpc>
                <a:spcPct val="100000"/>
              </a:lnSpc>
            </a:pPr>
            <a:endParaRPr lang="es-ES" sz="1500" b="1" dirty="0">
              <a:solidFill>
                <a:srgbClr val="40406B"/>
              </a:solidFill>
              <a:latin typeface="Helvetica Neue Medium"/>
            </a:endParaRPr>
          </a:p>
          <a:p>
            <a:pPr marL="0" indent="0">
              <a:lnSpc>
                <a:spcPct val="100000"/>
              </a:lnSpc>
              <a:buNone/>
            </a:pPr>
            <a:endParaRPr lang="es-CL" dirty="0"/>
          </a:p>
        </p:txBody>
      </p:sp>
      <p:pic>
        <p:nvPicPr>
          <p:cNvPr id="6" name="Imagen 5">
            <a:extLst>
              <a:ext uri="{FF2B5EF4-FFF2-40B4-BE49-F238E27FC236}">
                <a16:creationId xmlns:a16="http://schemas.microsoft.com/office/drawing/2014/main" id="{20909468-6922-7484-760B-39CAB30DC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66" y="548172"/>
            <a:ext cx="8410665" cy="338153"/>
          </a:xfrm>
          <a:prstGeom prst="rect">
            <a:avLst/>
          </a:prstGeom>
        </p:spPr>
      </p:pic>
      <p:pic>
        <p:nvPicPr>
          <p:cNvPr id="12" name="Imagen 11">
            <a:extLst>
              <a:ext uri="{FF2B5EF4-FFF2-40B4-BE49-F238E27FC236}">
                <a16:creationId xmlns:a16="http://schemas.microsoft.com/office/drawing/2014/main" id="{9646B13C-45F5-2C04-E0A1-D5DDC0F1D582}"/>
              </a:ext>
            </a:extLst>
          </p:cNvPr>
          <p:cNvPicPr>
            <a:picLocks noChangeAspect="1"/>
          </p:cNvPicPr>
          <p:nvPr/>
        </p:nvPicPr>
        <p:blipFill>
          <a:blip r:embed="rId4"/>
          <a:stretch>
            <a:fillRect/>
          </a:stretch>
        </p:blipFill>
        <p:spPr>
          <a:xfrm rot="5400000">
            <a:off x="1868405" y="1979984"/>
            <a:ext cx="255850" cy="168181"/>
          </a:xfrm>
          <a:prstGeom prst="rect">
            <a:avLst/>
          </a:prstGeom>
        </p:spPr>
      </p:pic>
      <p:pic>
        <p:nvPicPr>
          <p:cNvPr id="13" name="Imagen 12">
            <a:extLst>
              <a:ext uri="{FF2B5EF4-FFF2-40B4-BE49-F238E27FC236}">
                <a16:creationId xmlns:a16="http://schemas.microsoft.com/office/drawing/2014/main" id="{B81883A6-F49C-3DDD-5D9F-7A36E2A8C74E}"/>
              </a:ext>
            </a:extLst>
          </p:cNvPr>
          <p:cNvPicPr>
            <a:picLocks noChangeAspect="1"/>
          </p:cNvPicPr>
          <p:nvPr/>
        </p:nvPicPr>
        <p:blipFill>
          <a:blip r:embed="rId4"/>
          <a:stretch>
            <a:fillRect/>
          </a:stretch>
        </p:blipFill>
        <p:spPr>
          <a:xfrm rot="5400000">
            <a:off x="1868407" y="2677575"/>
            <a:ext cx="255850" cy="168181"/>
          </a:xfrm>
          <a:prstGeom prst="rect">
            <a:avLst/>
          </a:prstGeom>
        </p:spPr>
      </p:pic>
      <p:pic>
        <p:nvPicPr>
          <p:cNvPr id="14" name="Imagen 13">
            <a:extLst>
              <a:ext uri="{FF2B5EF4-FFF2-40B4-BE49-F238E27FC236}">
                <a16:creationId xmlns:a16="http://schemas.microsoft.com/office/drawing/2014/main" id="{7B9AE5CB-5B03-414C-0041-D59794ADBC24}"/>
              </a:ext>
            </a:extLst>
          </p:cNvPr>
          <p:cNvPicPr>
            <a:picLocks noChangeAspect="1"/>
          </p:cNvPicPr>
          <p:nvPr/>
        </p:nvPicPr>
        <p:blipFill>
          <a:blip r:embed="rId4"/>
          <a:stretch>
            <a:fillRect/>
          </a:stretch>
        </p:blipFill>
        <p:spPr>
          <a:xfrm rot="5400000">
            <a:off x="1868406" y="3393068"/>
            <a:ext cx="255850" cy="168181"/>
          </a:xfrm>
          <a:prstGeom prst="rect">
            <a:avLst/>
          </a:prstGeom>
        </p:spPr>
      </p:pic>
      <p:pic>
        <p:nvPicPr>
          <p:cNvPr id="15" name="Imagen 14">
            <a:extLst>
              <a:ext uri="{FF2B5EF4-FFF2-40B4-BE49-F238E27FC236}">
                <a16:creationId xmlns:a16="http://schemas.microsoft.com/office/drawing/2014/main" id="{9C55F220-4C85-EC29-C78A-0AA9301A2B5A}"/>
              </a:ext>
            </a:extLst>
          </p:cNvPr>
          <p:cNvPicPr>
            <a:picLocks noChangeAspect="1"/>
          </p:cNvPicPr>
          <p:nvPr/>
        </p:nvPicPr>
        <p:blipFill>
          <a:blip r:embed="rId4"/>
          <a:stretch>
            <a:fillRect/>
          </a:stretch>
        </p:blipFill>
        <p:spPr>
          <a:xfrm rot="5400000">
            <a:off x="1868406" y="4343159"/>
            <a:ext cx="255850" cy="168181"/>
          </a:xfrm>
          <a:prstGeom prst="rect">
            <a:avLst/>
          </a:prstGeom>
        </p:spPr>
      </p:pic>
      <p:pic>
        <p:nvPicPr>
          <p:cNvPr id="17" name="Imagen 16">
            <a:extLst>
              <a:ext uri="{FF2B5EF4-FFF2-40B4-BE49-F238E27FC236}">
                <a16:creationId xmlns:a16="http://schemas.microsoft.com/office/drawing/2014/main" id="{99446C0D-5CDF-072F-DD26-3F390A032818}"/>
              </a:ext>
            </a:extLst>
          </p:cNvPr>
          <p:cNvPicPr>
            <a:picLocks noChangeAspect="1"/>
          </p:cNvPicPr>
          <p:nvPr/>
        </p:nvPicPr>
        <p:blipFill>
          <a:blip r:embed="rId5"/>
          <a:stretch>
            <a:fillRect/>
          </a:stretch>
        </p:blipFill>
        <p:spPr>
          <a:xfrm>
            <a:off x="8840438" y="4480629"/>
            <a:ext cx="1319562" cy="1279167"/>
          </a:xfrm>
          <a:prstGeom prst="rect">
            <a:avLst/>
          </a:prstGeom>
        </p:spPr>
      </p:pic>
    </p:spTree>
    <p:extLst>
      <p:ext uri="{BB962C8B-B14F-4D97-AF65-F5344CB8AC3E}">
        <p14:creationId xmlns:p14="http://schemas.microsoft.com/office/powerpoint/2010/main" val="64157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9" name="Ministerio de Hacienda"/>
          <p:cNvSpPr txBox="1"/>
          <p:nvPr/>
        </p:nvSpPr>
        <p:spPr>
          <a:xfrm>
            <a:off x="3413514" y="3851137"/>
            <a:ext cx="2738629" cy="320922"/>
          </a:xfrm>
          <a:prstGeom prst="rect">
            <a:avLst/>
          </a:prstGeom>
          <a:noFill/>
          <a:ln w="12700">
            <a:miter lim="400000"/>
          </a:ln>
          <a:extLst>
            <a:ext uri="{C572A759-6A51-4108-AA02-DFA0A04FC94B}">
              <ma14:wrappingTextBoxFlag xmlns="" xmlns:ma14="http://schemas.microsoft.com/office/mac/drawingml/2011/main" val="1"/>
            </a:ext>
          </a:extLst>
        </p:spPr>
        <p:txBody>
          <a:bodyPr wrap="square" lIns="21749" tIns="21749" rIns="21749" bIns="21749">
            <a:spAutoFit/>
          </a:bodyPr>
          <a:lstStyle>
            <a:lvl1pPr>
              <a:defRPr sz="5000" b="0">
                <a:solidFill>
                  <a:srgbClr val="2C2F33"/>
                </a:solidFill>
                <a:latin typeface="Helvetica Neue Light"/>
                <a:ea typeface="Helvetica Neue Light"/>
                <a:cs typeface="Helvetica Neue Light"/>
                <a:sym typeface="Helvetica Neue Light"/>
              </a:defRPr>
            </a:lvl1pPr>
          </a:lstStyle>
          <a:p>
            <a:pPr algn="ctr" defTabSz="353438" hangingPunct="0">
              <a:defRPr/>
            </a:pPr>
            <a:r>
              <a:rPr lang="es-CL" sz="1800" kern="0" dirty="0">
                <a:solidFill>
                  <a:srgbClr val="81C8D2"/>
                </a:solidFill>
                <a:latin typeface="Helvetica Neue Medium" panose="02000503000000020004" pitchFamily="2" charset="0"/>
                <a:ea typeface="Helvetica Neue Medium" panose="02000503000000020004" pitchFamily="2" charset="0"/>
                <a:cs typeface="Helvetica Neue Medium" panose="02000503000000020004" pitchFamily="2" charset="0"/>
              </a:rPr>
              <a:t>1 de Julio de 2022</a:t>
            </a:r>
          </a:p>
        </p:txBody>
      </p:sp>
      <p:pic>
        <p:nvPicPr>
          <p:cNvPr id="4" name="Imagen 3">
            <a:extLst>
              <a:ext uri="{FF2B5EF4-FFF2-40B4-BE49-F238E27FC236}">
                <a16:creationId xmlns:a16="http://schemas.microsoft.com/office/drawing/2014/main" id="{23FE9B6C-3B58-414C-A219-4519B2137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5679" y="2527230"/>
            <a:ext cx="8180152" cy="1049859"/>
          </a:xfrm>
          <a:prstGeom prst="rect">
            <a:avLst/>
          </a:prstGeom>
        </p:spPr>
      </p:pic>
    </p:spTree>
    <p:extLst>
      <p:ext uri="{BB962C8B-B14F-4D97-AF65-F5344CB8AC3E}">
        <p14:creationId xmlns:p14="http://schemas.microsoft.com/office/powerpoint/2010/main" val="3797819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103CEDC-AC79-0FAB-A6BA-6F95F60286DB}"/>
              </a:ext>
            </a:extLst>
          </p:cNvPr>
          <p:cNvSpPr>
            <a:spLocks noGrp="1"/>
          </p:cNvSpPr>
          <p:nvPr>
            <p:ph idx="1"/>
          </p:nvPr>
        </p:nvSpPr>
        <p:spPr>
          <a:xfrm>
            <a:off x="2100424" y="1864934"/>
            <a:ext cx="7187838" cy="3478638"/>
          </a:xfrm>
        </p:spPr>
        <p:txBody>
          <a:bodyPr>
            <a:normAutofit fontScale="85000" lnSpcReduction="10000"/>
          </a:bodyPr>
          <a:lstStyle/>
          <a:p>
            <a:pPr marL="0" indent="0">
              <a:lnSpc>
                <a:spcPct val="150000"/>
              </a:lnSpc>
              <a:buSzPct val="100000"/>
              <a:buNone/>
            </a:pPr>
            <a:r>
              <a:rPr lang="es-ES" sz="1900" b="1" dirty="0">
                <a:solidFill>
                  <a:srgbClr val="40406B"/>
                </a:solidFill>
                <a:latin typeface="Helvetica Neue Medium"/>
              </a:rPr>
              <a:t>Para las mineras con producción superior a 50.000 TM de cobre fino al año, se aplica una combinación de tasas </a:t>
            </a:r>
            <a:r>
              <a:rPr lang="es-ES" sz="1900" b="1" i="1" dirty="0">
                <a:solidFill>
                  <a:srgbClr val="40406B"/>
                </a:solidFill>
                <a:latin typeface="Helvetica Neue Medium"/>
              </a:rPr>
              <a:t>ad </a:t>
            </a:r>
            <a:r>
              <a:rPr lang="es-ES" sz="1900" b="1" i="1" dirty="0" err="1">
                <a:solidFill>
                  <a:srgbClr val="40406B"/>
                </a:solidFill>
                <a:latin typeface="Helvetica Neue Medium"/>
              </a:rPr>
              <a:t>valorem</a:t>
            </a:r>
            <a:r>
              <a:rPr lang="es-ES" sz="1900" b="1" i="1" dirty="0">
                <a:solidFill>
                  <a:srgbClr val="40406B"/>
                </a:solidFill>
                <a:latin typeface="Helvetica Neue Medium"/>
              </a:rPr>
              <a:t> </a:t>
            </a:r>
            <a:r>
              <a:rPr lang="es-ES" sz="1900" b="1" dirty="0">
                <a:solidFill>
                  <a:srgbClr val="40406B"/>
                </a:solidFill>
                <a:latin typeface="Helvetica Neue Medium"/>
              </a:rPr>
              <a:t>y tasas sobre margen de producción, crecientes según precio del cobre.</a:t>
            </a:r>
          </a:p>
          <a:p>
            <a:pPr marL="0" indent="0">
              <a:lnSpc>
                <a:spcPct val="150000"/>
              </a:lnSpc>
              <a:buSzPct val="100000"/>
              <a:buNone/>
            </a:pPr>
            <a:endParaRPr lang="es-ES" sz="1900" b="1" dirty="0">
              <a:solidFill>
                <a:srgbClr val="40406B"/>
              </a:solidFill>
              <a:latin typeface="Helvetica Neue Medium"/>
            </a:endParaRPr>
          </a:p>
          <a:p>
            <a:pPr marL="0" indent="0">
              <a:lnSpc>
                <a:spcPct val="150000"/>
              </a:lnSpc>
              <a:buSzPct val="100000"/>
              <a:buNone/>
            </a:pPr>
            <a:r>
              <a:rPr lang="es-ES" sz="1900" b="1" dirty="0">
                <a:solidFill>
                  <a:srgbClr val="40406B"/>
                </a:solidFill>
                <a:latin typeface="Helvetica Neue Medium"/>
              </a:rPr>
              <a:t>Para el resto, se mantiene el tratamiento actual. </a:t>
            </a:r>
          </a:p>
          <a:p>
            <a:pPr marL="0" indent="0">
              <a:lnSpc>
                <a:spcPct val="150000"/>
              </a:lnSpc>
              <a:buSzPct val="100000"/>
              <a:buNone/>
            </a:pPr>
            <a:endParaRPr lang="es-ES" sz="1900" b="1" dirty="0">
              <a:solidFill>
                <a:srgbClr val="40406B"/>
              </a:solidFill>
              <a:latin typeface="Helvetica Neue Medium"/>
            </a:endParaRPr>
          </a:p>
          <a:p>
            <a:pPr marL="0" indent="0">
              <a:lnSpc>
                <a:spcPct val="150000"/>
              </a:lnSpc>
              <a:buSzPct val="100000"/>
              <a:buNone/>
            </a:pPr>
            <a:r>
              <a:rPr lang="es-ES" sz="1900" b="1" dirty="0">
                <a:solidFill>
                  <a:srgbClr val="40406B"/>
                </a:solidFill>
                <a:latin typeface="Helvetica Neue Medium"/>
              </a:rPr>
              <a:t>Se eleva la recaudación del royalty y participación el Estado en renta minera, manteniendo retornos suficientes para alentar la inversión.</a:t>
            </a:r>
          </a:p>
          <a:p>
            <a:endParaRPr lang="es-CL" sz="2000" dirty="0"/>
          </a:p>
        </p:txBody>
      </p:sp>
      <p:pic>
        <p:nvPicPr>
          <p:cNvPr id="7" name="Imagen 6">
            <a:extLst>
              <a:ext uri="{FF2B5EF4-FFF2-40B4-BE49-F238E27FC236}">
                <a16:creationId xmlns:a16="http://schemas.microsoft.com/office/drawing/2014/main" id="{F97C8F91-8AF6-93B0-0FD0-AEEC0EF67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66" y="548173"/>
            <a:ext cx="6920709" cy="735666"/>
          </a:xfrm>
          <a:prstGeom prst="rect">
            <a:avLst/>
          </a:prstGeom>
        </p:spPr>
      </p:pic>
      <p:pic>
        <p:nvPicPr>
          <p:cNvPr id="14" name="Imagen 13">
            <a:extLst>
              <a:ext uri="{FF2B5EF4-FFF2-40B4-BE49-F238E27FC236}">
                <a16:creationId xmlns:a16="http://schemas.microsoft.com/office/drawing/2014/main" id="{5E15DE1B-CFBA-83FE-0052-9AB6997578F3}"/>
              </a:ext>
            </a:extLst>
          </p:cNvPr>
          <p:cNvPicPr>
            <a:picLocks noChangeAspect="1"/>
          </p:cNvPicPr>
          <p:nvPr/>
        </p:nvPicPr>
        <p:blipFill>
          <a:blip r:embed="rId4"/>
          <a:stretch>
            <a:fillRect/>
          </a:stretch>
        </p:blipFill>
        <p:spPr>
          <a:xfrm>
            <a:off x="1813611" y="1984359"/>
            <a:ext cx="202838" cy="294115"/>
          </a:xfrm>
          <a:prstGeom prst="rect">
            <a:avLst/>
          </a:prstGeom>
        </p:spPr>
      </p:pic>
      <p:pic>
        <p:nvPicPr>
          <p:cNvPr id="15" name="Imagen 14">
            <a:extLst>
              <a:ext uri="{FF2B5EF4-FFF2-40B4-BE49-F238E27FC236}">
                <a16:creationId xmlns:a16="http://schemas.microsoft.com/office/drawing/2014/main" id="{0204E3E9-DEFE-65CB-6E2B-B4232DC18F39}"/>
              </a:ext>
            </a:extLst>
          </p:cNvPr>
          <p:cNvPicPr>
            <a:picLocks noChangeAspect="1"/>
          </p:cNvPicPr>
          <p:nvPr/>
        </p:nvPicPr>
        <p:blipFill>
          <a:blip r:embed="rId5"/>
          <a:stretch>
            <a:fillRect/>
          </a:stretch>
        </p:blipFill>
        <p:spPr>
          <a:xfrm>
            <a:off x="1808540" y="3548326"/>
            <a:ext cx="212980" cy="299187"/>
          </a:xfrm>
          <a:prstGeom prst="rect">
            <a:avLst/>
          </a:prstGeom>
        </p:spPr>
      </p:pic>
      <p:pic>
        <p:nvPicPr>
          <p:cNvPr id="16" name="Imagen 15">
            <a:extLst>
              <a:ext uri="{FF2B5EF4-FFF2-40B4-BE49-F238E27FC236}">
                <a16:creationId xmlns:a16="http://schemas.microsoft.com/office/drawing/2014/main" id="{2B90A0DF-C99F-21F4-61FD-F912ABE7556E}"/>
              </a:ext>
            </a:extLst>
          </p:cNvPr>
          <p:cNvPicPr>
            <a:picLocks noChangeAspect="1"/>
          </p:cNvPicPr>
          <p:nvPr/>
        </p:nvPicPr>
        <p:blipFill>
          <a:blip r:embed="rId6"/>
          <a:stretch>
            <a:fillRect/>
          </a:stretch>
        </p:blipFill>
        <p:spPr>
          <a:xfrm>
            <a:off x="6426200" y="5290650"/>
            <a:ext cx="3725332" cy="1549887"/>
          </a:xfrm>
          <a:prstGeom prst="rect">
            <a:avLst/>
          </a:prstGeom>
        </p:spPr>
      </p:pic>
      <p:pic>
        <p:nvPicPr>
          <p:cNvPr id="8" name="Imagen 7">
            <a:extLst>
              <a:ext uri="{FF2B5EF4-FFF2-40B4-BE49-F238E27FC236}">
                <a16:creationId xmlns:a16="http://schemas.microsoft.com/office/drawing/2014/main" id="{9EB2D8C5-0A7C-AB3C-D4B5-7DC6546E2563}"/>
              </a:ext>
            </a:extLst>
          </p:cNvPr>
          <p:cNvPicPr>
            <a:picLocks noChangeAspect="1"/>
          </p:cNvPicPr>
          <p:nvPr/>
        </p:nvPicPr>
        <p:blipFill>
          <a:blip r:embed="rId7"/>
          <a:stretch>
            <a:fillRect/>
          </a:stretch>
        </p:blipFill>
        <p:spPr>
          <a:xfrm>
            <a:off x="1810345" y="4535864"/>
            <a:ext cx="209370" cy="294115"/>
          </a:xfrm>
          <a:prstGeom prst="rect">
            <a:avLst/>
          </a:prstGeom>
        </p:spPr>
      </p:pic>
    </p:spTree>
    <p:extLst>
      <p:ext uri="{BB962C8B-B14F-4D97-AF65-F5344CB8AC3E}">
        <p14:creationId xmlns:p14="http://schemas.microsoft.com/office/powerpoint/2010/main" val="554114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4E2B043C-D4C1-A812-8235-E5BF847C1E36}"/>
              </a:ext>
            </a:extLst>
          </p:cNvPr>
          <p:cNvSpPr txBox="1"/>
          <p:nvPr/>
        </p:nvSpPr>
        <p:spPr>
          <a:xfrm>
            <a:off x="564921" y="1303566"/>
            <a:ext cx="7646018" cy="323165"/>
          </a:xfrm>
          <a:prstGeom prst="rect">
            <a:avLst/>
          </a:prstGeom>
          <a:noFill/>
        </p:spPr>
        <p:txBody>
          <a:bodyPr wrap="square" rtlCol="0">
            <a:spAutoFit/>
          </a:bodyPr>
          <a:lstStyle/>
          <a:p>
            <a:r>
              <a:rPr lang="es-ES" sz="1500" b="1" kern="0" dirty="0">
                <a:solidFill>
                  <a:srgbClr val="68B9C1"/>
                </a:solidFill>
                <a:latin typeface="Helvetica Neue Medium" panose="02000503000000020004" pitchFamily="2" charset="0"/>
                <a:ea typeface="Helvetica Neue Medium" panose="02000503000000020004" pitchFamily="2" charset="0"/>
                <a:cs typeface="Helvetica Neue Medium" panose="02000503000000020004" pitchFamily="2" charset="0"/>
              </a:rPr>
              <a:t>Aumento de recaudación según precio del cobre, distintas propuestas (% del PIB)</a:t>
            </a:r>
            <a:endParaRPr lang="es-CL" sz="1500" b="1" kern="0" dirty="0">
              <a:solidFill>
                <a:srgbClr val="68B9C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1" name="CuadroTexto 10">
            <a:extLst>
              <a:ext uri="{FF2B5EF4-FFF2-40B4-BE49-F238E27FC236}">
                <a16:creationId xmlns:a16="http://schemas.microsoft.com/office/drawing/2014/main" id="{57678752-E02A-CC10-F1F2-DE6BCEFBA7BF}"/>
              </a:ext>
            </a:extLst>
          </p:cNvPr>
          <p:cNvSpPr txBox="1"/>
          <p:nvPr/>
        </p:nvSpPr>
        <p:spPr>
          <a:xfrm>
            <a:off x="6587067" y="4572000"/>
            <a:ext cx="2063530" cy="228460"/>
          </a:xfrm>
          <a:prstGeom prst="rect">
            <a:avLst/>
          </a:prstGeom>
          <a:noFill/>
          <a:ln w="12700">
            <a:miter lim="400000"/>
          </a:ln>
        </p:spPr>
        <p:txBody>
          <a:bodyPr wrap="square" lIns="21749" tIns="21749" rIns="21749" bIns="21749">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199" b="0" dirty="0">
                <a:solidFill>
                  <a:srgbClr val="002060"/>
                </a:solidFill>
              </a:rPr>
              <a:t>Fuente: Elaboración propia</a:t>
            </a:r>
          </a:p>
        </p:txBody>
      </p:sp>
      <p:pic>
        <p:nvPicPr>
          <p:cNvPr id="3" name="Imagen 2">
            <a:extLst>
              <a:ext uri="{FF2B5EF4-FFF2-40B4-BE49-F238E27FC236}">
                <a16:creationId xmlns:a16="http://schemas.microsoft.com/office/drawing/2014/main" id="{8AED5B87-FE0C-B031-5DD6-6590D434B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53" y="538647"/>
            <a:ext cx="7286017" cy="662365"/>
          </a:xfrm>
          <a:prstGeom prst="rect">
            <a:avLst/>
          </a:prstGeom>
        </p:spPr>
      </p:pic>
      <p:graphicFrame>
        <p:nvGraphicFramePr>
          <p:cNvPr id="23" name="Gráfico 22">
            <a:extLst>
              <a:ext uri="{FF2B5EF4-FFF2-40B4-BE49-F238E27FC236}">
                <a16:creationId xmlns:a16="http://schemas.microsoft.com/office/drawing/2014/main" id="{067D87C0-87B0-2AD3-BCE4-9B0BA2514AB9}"/>
              </a:ext>
            </a:extLst>
          </p:cNvPr>
          <p:cNvGraphicFramePr>
            <a:graphicFrameLocks/>
          </p:cNvGraphicFramePr>
          <p:nvPr>
            <p:extLst>
              <p:ext uri="{D42A27DB-BD31-4B8C-83A1-F6EECF244321}">
                <p14:modId xmlns:p14="http://schemas.microsoft.com/office/powerpoint/2010/main" val="132611040"/>
              </p:ext>
            </p:extLst>
          </p:nvPr>
        </p:nvGraphicFramePr>
        <p:xfrm>
          <a:off x="664453" y="1960118"/>
          <a:ext cx="5601062" cy="3790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Tabla 23">
            <a:extLst>
              <a:ext uri="{FF2B5EF4-FFF2-40B4-BE49-F238E27FC236}">
                <a16:creationId xmlns:a16="http://schemas.microsoft.com/office/drawing/2014/main" id="{3DD8FC27-2B53-89A5-FC93-D6E86904647B}"/>
              </a:ext>
            </a:extLst>
          </p:cNvPr>
          <p:cNvGraphicFramePr>
            <a:graphicFrameLocks noGrp="1"/>
          </p:cNvGraphicFramePr>
          <p:nvPr>
            <p:extLst>
              <p:ext uri="{D42A27DB-BD31-4B8C-83A1-F6EECF244321}">
                <p14:modId xmlns:p14="http://schemas.microsoft.com/office/powerpoint/2010/main" val="1067998685"/>
              </p:ext>
            </p:extLst>
          </p:nvPr>
        </p:nvGraphicFramePr>
        <p:xfrm>
          <a:off x="6587067" y="2164246"/>
          <a:ext cx="3468961" cy="1791523"/>
        </p:xfrm>
        <a:graphic>
          <a:graphicData uri="http://schemas.openxmlformats.org/drawingml/2006/table">
            <a:tbl>
              <a:tblPr firstRow="1" bandRow="1">
                <a:tableStyleId>{5C22544A-7EE6-4342-B048-85BDC9FD1C3A}</a:tableStyleId>
              </a:tblPr>
              <a:tblGrid>
                <a:gridCol w="1692160">
                  <a:extLst>
                    <a:ext uri="{9D8B030D-6E8A-4147-A177-3AD203B41FA5}">
                      <a16:colId xmlns:a16="http://schemas.microsoft.com/office/drawing/2014/main" val="3612660701"/>
                    </a:ext>
                  </a:extLst>
                </a:gridCol>
                <a:gridCol w="1776801">
                  <a:extLst>
                    <a:ext uri="{9D8B030D-6E8A-4147-A177-3AD203B41FA5}">
                      <a16:colId xmlns:a16="http://schemas.microsoft.com/office/drawing/2014/main" val="3535084346"/>
                    </a:ext>
                  </a:extLst>
                </a:gridCol>
              </a:tblGrid>
              <a:tr h="432520">
                <a:tc>
                  <a:txBody>
                    <a:bodyPr/>
                    <a:lstStyle/>
                    <a:p>
                      <a:r>
                        <a:rPr lang="es-CL" sz="1050" dirty="0">
                          <a:latin typeface="Helvetica Neue" panose="02000503000000020004" pitchFamily="2" charset="0"/>
                          <a:ea typeface="Helvetica Neue" panose="02000503000000020004" pitchFamily="2" charset="0"/>
                          <a:cs typeface="Helvetica Neue" panose="02000503000000020004" pitchFamily="2" charset="0"/>
                        </a:rPr>
                        <a:t>Precio del cobre </a:t>
                      </a:r>
                      <a:br>
                        <a:rPr lang="es-CL" sz="1050" dirty="0">
                          <a:latin typeface="Helvetica Neue" panose="02000503000000020004" pitchFamily="2" charset="0"/>
                          <a:ea typeface="Helvetica Neue" panose="02000503000000020004" pitchFamily="2" charset="0"/>
                          <a:cs typeface="Helvetica Neue" panose="02000503000000020004" pitchFamily="2" charset="0"/>
                        </a:rPr>
                      </a:br>
                      <a:r>
                        <a:rPr lang="es-CL" sz="1050" dirty="0">
                          <a:latin typeface="Helvetica Neue" panose="02000503000000020004" pitchFamily="2" charset="0"/>
                          <a:ea typeface="Helvetica Neue" panose="02000503000000020004" pitchFamily="2" charset="0"/>
                          <a:cs typeface="Helvetica Neue" panose="02000503000000020004" pitchFamily="2" charset="0"/>
                        </a:rPr>
                        <a:t>(US$ la libra)</a:t>
                      </a:r>
                    </a:p>
                  </a:txBody>
                  <a:tcPr marL="78296" marR="78296" marT="39148" marB="39148">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002060"/>
                    </a:solidFill>
                  </a:tcPr>
                </a:tc>
                <a:tc>
                  <a:txBody>
                    <a:bodyPr/>
                    <a:lstStyle/>
                    <a:p>
                      <a:r>
                        <a:rPr lang="es-CL" sz="1050" dirty="0">
                          <a:latin typeface="Helvetica Neue" panose="02000503000000020004" pitchFamily="2" charset="0"/>
                          <a:ea typeface="Helvetica Neue" panose="02000503000000020004" pitchFamily="2" charset="0"/>
                          <a:cs typeface="Helvetica Neue" panose="02000503000000020004" pitchFamily="2" charset="0"/>
                        </a:rPr>
                        <a:t>Recaudación adicional (% del PIB)</a:t>
                      </a:r>
                    </a:p>
                  </a:txBody>
                  <a:tcPr marL="78296" marR="78296" marT="39148" marB="39148">
                    <a:lnL w="63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43180027"/>
                  </a:ext>
                </a:extLst>
              </a:tr>
              <a:tr h="453001">
                <a:tc>
                  <a:txBody>
                    <a:bodyPr/>
                    <a:lstStyle/>
                    <a:p>
                      <a:pPr algn="ctr"/>
                      <a:r>
                        <a:rPr lang="es-CL" sz="1200" dirty="0">
                          <a:solidFill>
                            <a:srgbClr val="023A7C"/>
                          </a:solidFill>
                          <a:latin typeface="Helvetica Neue" panose="02000503000000020004" pitchFamily="2" charset="0"/>
                          <a:ea typeface="Helvetica Neue" panose="02000503000000020004" pitchFamily="2" charset="0"/>
                          <a:cs typeface="Helvetica Neue" panose="02000503000000020004" pitchFamily="2" charset="0"/>
                        </a:rPr>
                        <a:t>3,30</a:t>
                      </a:r>
                    </a:p>
                  </a:txBody>
                  <a:tcPr marL="78296" marR="78296" marT="39148" marB="39148"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s-CL" sz="1200" dirty="0">
                          <a:solidFill>
                            <a:srgbClr val="023A7C"/>
                          </a:solidFill>
                          <a:latin typeface="Helvetica Neue" panose="02000503000000020004" pitchFamily="2" charset="0"/>
                          <a:ea typeface="Helvetica Neue" panose="02000503000000020004" pitchFamily="2" charset="0"/>
                          <a:cs typeface="Helvetica Neue" panose="02000503000000020004" pitchFamily="2" charset="0"/>
                        </a:rPr>
                        <a:t>0,3</a:t>
                      </a:r>
                    </a:p>
                  </a:txBody>
                  <a:tcPr marL="78296" marR="78296" marT="39148" marB="39148"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3251170"/>
                  </a:ext>
                </a:extLst>
              </a:tr>
              <a:tr h="453001">
                <a:tc>
                  <a:txBody>
                    <a:bodyPr/>
                    <a:lstStyle/>
                    <a:p>
                      <a:pPr algn="ctr"/>
                      <a:r>
                        <a:rPr lang="es-CL" sz="1200" dirty="0">
                          <a:solidFill>
                            <a:srgbClr val="023A7C"/>
                          </a:solidFill>
                          <a:latin typeface="Helvetica Neue" panose="02000503000000020004" pitchFamily="2" charset="0"/>
                          <a:ea typeface="Helvetica Neue" panose="02000503000000020004" pitchFamily="2" charset="0"/>
                          <a:cs typeface="Helvetica Neue" panose="02000503000000020004" pitchFamily="2" charset="0"/>
                        </a:rPr>
                        <a:t>3,70</a:t>
                      </a:r>
                    </a:p>
                  </a:txBody>
                  <a:tcPr marL="78296" marR="78296" marT="39148" marB="39148"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s-CL" sz="1200" dirty="0">
                          <a:solidFill>
                            <a:srgbClr val="023A7C"/>
                          </a:solidFill>
                          <a:latin typeface="Helvetica Neue" panose="02000503000000020004" pitchFamily="2" charset="0"/>
                          <a:ea typeface="Helvetica Neue" panose="02000503000000020004" pitchFamily="2" charset="0"/>
                          <a:cs typeface="Helvetica Neue" panose="02000503000000020004" pitchFamily="2" charset="0"/>
                        </a:rPr>
                        <a:t>0,5</a:t>
                      </a:r>
                    </a:p>
                  </a:txBody>
                  <a:tcPr marL="78296" marR="78296" marT="39148" marB="39148"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38256313"/>
                  </a:ext>
                </a:extLst>
              </a:tr>
              <a:tr h="453001">
                <a:tc>
                  <a:txBody>
                    <a:bodyPr/>
                    <a:lstStyle/>
                    <a:p>
                      <a:pPr algn="ctr"/>
                      <a:r>
                        <a:rPr lang="es-CL" sz="1200" dirty="0">
                          <a:solidFill>
                            <a:srgbClr val="023A7C"/>
                          </a:solidFill>
                          <a:latin typeface="Helvetica Neue" panose="02000503000000020004" pitchFamily="2" charset="0"/>
                          <a:ea typeface="Helvetica Neue" panose="02000503000000020004" pitchFamily="2" charset="0"/>
                          <a:cs typeface="Helvetica Neue" panose="02000503000000020004" pitchFamily="2" charset="0"/>
                        </a:rPr>
                        <a:t>4,20</a:t>
                      </a:r>
                    </a:p>
                  </a:txBody>
                  <a:tcPr marL="78296" marR="78296" marT="39148" marB="39148"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200" dirty="0">
                          <a:solidFill>
                            <a:srgbClr val="023A7C"/>
                          </a:solidFill>
                          <a:latin typeface="Helvetica Neue" panose="02000503000000020004" pitchFamily="2" charset="0"/>
                          <a:ea typeface="Helvetica Neue" panose="02000503000000020004" pitchFamily="2" charset="0"/>
                          <a:cs typeface="Helvetica Neue" panose="02000503000000020004" pitchFamily="2" charset="0"/>
                        </a:rPr>
                        <a:t>0,9</a:t>
                      </a:r>
                    </a:p>
                  </a:txBody>
                  <a:tcPr marL="78296" marR="78296" marT="39148" marB="39148"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1028844"/>
                  </a:ext>
                </a:extLst>
              </a:tr>
            </a:tbl>
          </a:graphicData>
        </a:graphic>
      </p:graphicFrame>
    </p:spTree>
    <p:extLst>
      <p:ext uri="{BB962C8B-B14F-4D97-AF65-F5344CB8AC3E}">
        <p14:creationId xmlns:p14="http://schemas.microsoft.com/office/powerpoint/2010/main" val="4152432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Por qué estamos haciendo lo que estamos haciendo?">
            <a:extLst>
              <a:ext uri="{FF2B5EF4-FFF2-40B4-BE49-F238E27FC236}">
                <a16:creationId xmlns:a16="http://schemas.microsoft.com/office/drawing/2014/main" id="{BB9E3373-A2F3-4DC0-E93C-95C107886B71}"/>
              </a:ext>
            </a:extLst>
          </p:cNvPr>
          <p:cNvSpPr txBox="1">
            <a:spLocks noGrp="1"/>
          </p:cNvSpPr>
          <p:nvPr>
            <p:ph idx="1"/>
          </p:nvPr>
        </p:nvSpPr>
        <p:spPr>
          <a:xfrm>
            <a:off x="664367" y="1288783"/>
            <a:ext cx="3475833" cy="274755"/>
          </a:xfrm>
          <a:prstGeom prst="rect">
            <a:avLst/>
          </a:prstGeom>
          <a:noFill/>
          <a:ln w="12700">
            <a:miter lim="400000"/>
          </a:ln>
          <a:extLst>
            <a:ext uri="{C572A759-6A51-4108-AA02-DFA0A04FC94B}">
              <ma14:wrappingTextBoxFlag xmlns="" xmlns:ma14="http://schemas.microsoft.com/office/mac/drawingml/2011/main" val="1"/>
            </a:ext>
          </a:extLst>
        </p:spPr>
        <p:txBody>
          <a:bodyPr vert="horz" wrap="square" lIns="21749" tIns="21749" rIns="21749" bIns="21749" rtlCol="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algn="l" defTabSz="353438">
              <a:defRPr/>
            </a:pPr>
            <a:r>
              <a:rPr lang="es-CL" sz="1500" dirty="0">
                <a:solidFill>
                  <a:srgbClr val="68B9C1"/>
                </a:solidFill>
                <a:latin typeface="Helvetica Neue Medium" panose="02000503000000020004" pitchFamily="2" charset="0"/>
                <a:ea typeface="Helvetica Neue Medium" panose="02000503000000020004" pitchFamily="2" charset="0"/>
                <a:cs typeface="Helvetica Neue Medium" panose="02000503000000020004" pitchFamily="2" charset="0"/>
              </a:rPr>
              <a:t>Efecto sobre costos de cumplimiento</a:t>
            </a:r>
          </a:p>
        </p:txBody>
      </p:sp>
      <p:sp>
        <p:nvSpPr>
          <p:cNvPr id="5" name="CuadroTexto 4">
            <a:extLst>
              <a:ext uri="{FF2B5EF4-FFF2-40B4-BE49-F238E27FC236}">
                <a16:creationId xmlns:a16="http://schemas.microsoft.com/office/drawing/2014/main" id="{CA02A394-0C49-E280-336A-37397EBB4955}"/>
              </a:ext>
            </a:extLst>
          </p:cNvPr>
          <p:cNvSpPr txBox="1"/>
          <p:nvPr/>
        </p:nvSpPr>
        <p:spPr>
          <a:xfrm>
            <a:off x="847170" y="1959923"/>
            <a:ext cx="6883479" cy="3494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3498" tIns="43498" rIns="43498" bIns="43498" numCol="1" spcCol="38100" rtlCol="0" anchor="ctr">
            <a:spAutoFit/>
          </a:bodyPr>
          <a:lstStyle/>
          <a:p>
            <a:pPr defTabSz="706876" hangingPunct="0"/>
            <a:r>
              <a:rPr lang="es-ES_tradnl" sz="1700" dirty="0">
                <a:solidFill>
                  <a:srgbClr val="002060"/>
                </a:solidFill>
                <a:latin typeface="Helvetica Neue"/>
                <a:ea typeface="Helvetica Neue"/>
                <a:cs typeface="Helvetica Neue"/>
                <a:sym typeface="Helvetica Neue"/>
              </a:rPr>
              <a:t>Horas de cumplimiento de impuesto a las empresas</a:t>
            </a:r>
          </a:p>
        </p:txBody>
      </p:sp>
      <p:pic>
        <p:nvPicPr>
          <p:cNvPr id="7" name="Imagen 6">
            <a:extLst>
              <a:ext uri="{FF2B5EF4-FFF2-40B4-BE49-F238E27FC236}">
                <a16:creationId xmlns:a16="http://schemas.microsoft.com/office/drawing/2014/main" id="{320BCE8B-CC9F-32FE-8DB7-BAC51E73C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67" y="548172"/>
            <a:ext cx="6187284" cy="676342"/>
          </a:xfrm>
          <a:prstGeom prst="rect">
            <a:avLst/>
          </a:prstGeom>
        </p:spPr>
      </p:pic>
      <p:graphicFrame>
        <p:nvGraphicFramePr>
          <p:cNvPr id="13" name="Gráfico 12">
            <a:extLst>
              <a:ext uri="{FF2B5EF4-FFF2-40B4-BE49-F238E27FC236}">
                <a16:creationId xmlns:a16="http://schemas.microsoft.com/office/drawing/2014/main" id="{F9BCDBA3-11DB-C992-0AFF-23655405C541}"/>
              </a:ext>
            </a:extLst>
          </p:cNvPr>
          <p:cNvGraphicFramePr>
            <a:graphicFrameLocks/>
          </p:cNvGraphicFramePr>
          <p:nvPr>
            <p:extLst>
              <p:ext uri="{D42A27DB-BD31-4B8C-83A1-F6EECF244321}">
                <p14:modId xmlns:p14="http://schemas.microsoft.com/office/powerpoint/2010/main" val="2284180009"/>
              </p:ext>
            </p:extLst>
          </p:nvPr>
        </p:nvGraphicFramePr>
        <p:xfrm>
          <a:off x="847170" y="2309379"/>
          <a:ext cx="8744761" cy="3584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3585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Por qué estamos haciendo lo que estamos haciendo?">
            <a:extLst>
              <a:ext uri="{FF2B5EF4-FFF2-40B4-BE49-F238E27FC236}">
                <a16:creationId xmlns:a16="http://schemas.microsoft.com/office/drawing/2014/main" id="{DE3FEA68-825A-219F-7DEA-7E11A297E992}"/>
              </a:ext>
            </a:extLst>
          </p:cNvPr>
          <p:cNvSpPr txBox="1"/>
          <p:nvPr/>
        </p:nvSpPr>
        <p:spPr>
          <a:xfrm>
            <a:off x="664366" y="1345156"/>
            <a:ext cx="8460382" cy="274755"/>
          </a:xfrm>
          <a:prstGeom prst="rect">
            <a:avLst/>
          </a:prstGeom>
          <a:noFill/>
          <a:ln w="12700">
            <a:miter lim="400000"/>
          </a:ln>
          <a:extLst>
            <a:ext uri="{C572A759-6A51-4108-AA02-DFA0A04FC94B}">
              <ma14:wrappingTextBoxFlag xmlns:ma14="http://schemas.microsoft.com/office/mac/drawingml/2011/main" xmlns="" val="1"/>
            </a:ext>
          </a:extLst>
        </p:spPr>
        <p:txBody>
          <a:bodyPr wrap="square" lIns="21749" tIns="21749" rIns="21749" bIns="21749">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defTabSz="353438">
              <a:defRPr/>
            </a:pPr>
            <a:r>
              <a:rPr lang="es-CL" sz="1500" dirty="0">
                <a:solidFill>
                  <a:srgbClr val="68B9C1"/>
                </a:solidFill>
                <a:latin typeface="Helvetica Neue Medium" panose="02000503000000020004" pitchFamily="2" charset="0"/>
                <a:ea typeface="Helvetica Neue Medium" panose="02000503000000020004" pitchFamily="2" charset="0"/>
                <a:cs typeface="Helvetica Neue Medium" panose="02000503000000020004" pitchFamily="2" charset="0"/>
              </a:rPr>
              <a:t>Recaudación por categoría (% del PIB)</a:t>
            </a:r>
          </a:p>
        </p:txBody>
      </p:sp>
      <p:pic>
        <p:nvPicPr>
          <p:cNvPr id="15" name="Imagen 14">
            <a:extLst>
              <a:ext uri="{FF2B5EF4-FFF2-40B4-BE49-F238E27FC236}">
                <a16:creationId xmlns:a16="http://schemas.microsoft.com/office/drawing/2014/main" id="{8DDAD1B8-6F48-E649-8011-4AD364A3E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66" y="548172"/>
            <a:ext cx="7402749" cy="660196"/>
          </a:xfrm>
          <a:prstGeom prst="rect">
            <a:avLst/>
          </a:prstGeom>
        </p:spPr>
      </p:pic>
      <p:sp>
        <p:nvSpPr>
          <p:cNvPr id="18" name="CuadroTexto 17">
            <a:extLst>
              <a:ext uri="{FF2B5EF4-FFF2-40B4-BE49-F238E27FC236}">
                <a16:creationId xmlns:a16="http://schemas.microsoft.com/office/drawing/2014/main" id="{B5E1F68F-9284-E2C2-3A67-6106BC3A4244}"/>
              </a:ext>
            </a:extLst>
          </p:cNvPr>
          <p:cNvSpPr txBox="1"/>
          <p:nvPr/>
        </p:nvSpPr>
        <p:spPr>
          <a:xfrm>
            <a:off x="6050166" y="5950833"/>
            <a:ext cx="2431359" cy="228460"/>
          </a:xfrm>
          <a:prstGeom prst="rect">
            <a:avLst/>
          </a:prstGeom>
          <a:noFill/>
          <a:ln w="12700">
            <a:miter lim="400000"/>
          </a:ln>
        </p:spPr>
        <p:txBody>
          <a:bodyPr wrap="square" lIns="21749" tIns="21749" rIns="21749" bIns="21749">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r" defTabSz="353438">
              <a:defRPr/>
            </a:pPr>
            <a:r>
              <a:rPr lang="es-CL" sz="1199" b="0" dirty="0">
                <a:solidFill>
                  <a:srgbClr val="023A7C"/>
                </a:solidFill>
              </a:rPr>
              <a:t>Fuente: Elaboración propia</a:t>
            </a:r>
          </a:p>
        </p:txBody>
      </p:sp>
      <p:graphicFrame>
        <p:nvGraphicFramePr>
          <p:cNvPr id="19" name="Gráfico 18">
            <a:extLst>
              <a:ext uri="{FF2B5EF4-FFF2-40B4-BE49-F238E27FC236}">
                <a16:creationId xmlns:a16="http://schemas.microsoft.com/office/drawing/2014/main" id="{DB0E9A8E-A888-5ECF-0B62-3DF81AE7C09B}"/>
              </a:ext>
            </a:extLst>
          </p:cNvPr>
          <p:cNvGraphicFramePr>
            <a:graphicFrameLocks/>
          </p:cNvGraphicFramePr>
          <p:nvPr>
            <p:extLst>
              <p:ext uri="{D42A27DB-BD31-4B8C-83A1-F6EECF244321}">
                <p14:modId xmlns:p14="http://schemas.microsoft.com/office/powerpoint/2010/main" val="266007808"/>
              </p:ext>
            </p:extLst>
          </p:nvPr>
        </p:nvGraphicFramePr>
        <p:xfrm>
          <a:off x="1781623" y="1829163"/>
          <a:ext cx="6631149" cy="39124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30852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249D0ABC-68B3-807E-C669-43C21F31F279}"/>
              </a:ext>
            </a:extLst>
          </p:cNvPr>
          <p:cNvSpPr txBox="1"/>
          <p:nvPr/>
        </p:nvSpPr>
        <p:spPr>
          <a:xfrm>
            <a:off x="664366" y="1858907"/>
            <a:ext cx="5153524" cy="3088474"/>
          </a:xfrm>
          <a:prstGeom prst="rect">
            <a:avLst/>
          </a:prstGeom>
          <a:noFill/>
          <a:ln w="12700">
            <a:miter lim="400000"/>
          </a:ln>
        </p:spPr>
        <p:txBody>
          <a:bodyPr wrap="square" lIns="21749" tIns="21749" rIns="21749" bIns="21749">
            <a:spAutoFit/>
          </a:bodyPr>
          <a:lstStyle>
            <a:defPPr>
              <a:defRPr lang="es-CL"/>
            </a:defPPr>
            <a:lvl1pPr marL="342900" marR="0" lvl="0" indent="-342900" defTabSz="412750" fontAlgn="auto" hangingPunct="0">
              <a:lnSpc>
                <a:spcPct val="100000"/>
              </a:lnSpc>
              <a:spcBef>
                <a:spcPts val="0"/>
              </a:spcBef>
              <a:spcAft>
                <a:spcPts val="0"/>
              </a:spcAft>
              <a:buClrTx/>
              <a:buSzTx/>
              <a:buFont typeface="Arial" panose="020B0604020202020204" pitchFamily="34" charset="0"/>
              <a:buChar char="•"/>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indent="0" defTabSz="353438">
              <a:buNone/>
              <a:defRPr/>
            </a:pPr>
            <a:r>
              <a:rPr lang="es-ES" sz="1700" dirty="0">
                <a:solidFill>
                  <a:srgbClr val="40406B"/>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a:rPr>
              <a:t>Algunas posibles fuentes de ingresos:</a:t>
            </a:r>
          </a:p>
          <a:p>
            <a:pPr marL="0" indent="0" defTabSz="353438">
              <a:buNone/>
              <a:defRPr/>
            </a:pPr>
            <a:endParaRPr lang="es-ES" sz="1800" b="0" kern="1200" dirty="0">
              <a:solidFill>
                <a:srgbClr val="40406B"/>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a:p>
            <a:pPr marL="391500" indent="-391500" defTabSz="353438">
              <a:buFont typeface="+mj-lt"/>
              <a:buAutoNum type="arabicPeriod"/>
              <a:defRPr/>
            </a:pPr>
            <a:r>
              <a:rPr lang="es-ES" sz="1600" b="0" kern="1200" dirty="0">
                <a:solidFill>
                  <a:srgbClr val="40406B"/>
                </a:solidFill>
                <a:latin typeface="Helvetica Neue" panose="02000503000000020004" pitchFamily="2" charset="0"/>
                <a:ea typeface="Helvetica Neue" panose="02000503000000020004" pitchFamily="2" charset="0"/>
                <a:cs typeface="Helvetica Neue" panose="02000503000000020004" pitchFamily="2" charset="0"/>
                <a:sym typeface="Helvetica Neue"/>
              </a:rPr>
              <a:t>Patentes mineras</a:t>
            </a:r>
          </a:p>
          <a:p>
            <a:pPr marL="391500" indent="-391500" defTabSz="353438">
              <a:buFont typeface="+mj-lt"/>
              <a:buAutoNum type="arabicPeriod"/>
              <a:defRPr/>
            </a:pPr>
            <a:endParaRPr lang="es-ES" sz="1600" b="0" kern="1200" dirty="0">
              <a:solidFill>
                <a:srgbClr val="40406B"/>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a:p>
            <a:pPr marL="391500" indent="-391500" defTabSz="353438">
              <a:buFont typeface="+mj-lt"/>
              <a:buAutoNum type="arabicPeriod"/>
              <a:defRPr/>
            </a:pPr>
            <a:r>
              <a:rPr lang="es-ES" sz="1600" b="0" kern="1200" dirty="0">
                <a:solidFill>
                  <a:srgbClr val="40406B"/>
                </a:solidFill>
                <a:latin typeface="Helvetica Neue" panose="02000503000000020004" pitchFamily="2" charset="0"/>
                <a:ea typeface="Helvetica Neue" panose="02000503000000020004" pitchFamily="2" charset="0"/>
                <a:cs typeface="Helvetica Neue" panose="02000503000000020004" pitchFamily="2" charset="0"/>
                <a:sym typeface="Helvetica Neue"/>
              </a:rPr>
              <a:t>Participación en sobre tasa de impuesto territorial</a:t>
            </a:r>
          </a:p>
          <a:p>
            <a:pPr marL="391500" indent="-391500" defTabSz="353438">
              <a:buFont typeface="+mj-lt"/>
              <a:buAutoNum type="arabicPeriod"/>
              <a:defRPr/>
            </a:pPr>
            <a:endParaRPr lang="es-ES" sz="1600" b="0" kern="1200" dirty="0">
              <a:solidFill>
                <a:srgbClr val="40406B"/>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a:p>
            <a:pPr marL="391500" indent="-391500" defTabSz="353438">
              <a:buFont typeface="+mj-lt"/>
              <a:buAutoNum type="arabicPeriod"/>
              <a:defRPr/>
            </a:pPr>
            <a:r>
              <a:rPr lang="es-ES" sz="1600" b="0" kern="1200" dirty="0">
                <a:solidFill>
                  <a:srgbClr val="40406B"/>
                </a:solidFill>
                <a:latin typeface="Helvetica Neue" panose="02000503000000020004" pitchFamily="2" charset="0"/>
                <a:ea typeface="Helvetica Neue" panose="02000503000000020004" pitchFamily="2" charset="0"/>
                <a:cs typeface="Helvetica Neue" panose="02000503000000020004" pitchFamily="2" charset="0"/>
                <a:sym typeface="Helvetica Neue"/>
              </a:rPr>
              <a:t>Participación en Royalty a la gran minería</a:t>
            </a:r>
          </a:p>
          <a:p>
            <a:pPr marL="391500" indent="-391500" defTabSz="353438">
              <a:buFont typeface="+mj-lt"/>
              <a:buAutoNum type="arabicPeriod"/>
              <a:defRPr/>
            </a:pPr>
            <a:endParaRPr lang="es-ES" sz="1600" b="0" kern="1200" dirty="0">
              <a:solidFill>
                <a:srgbClr val="40406B"/>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a:p>
            <a:pPr marL="391500" indent="-391500" defTabSz="353438">
              <a:buFont typeface="+mj-lt"/>
              <a:buAutoNum type="arabicPeriod"/>
              <a:defRPr/>
            </a:pPr>
            <a:r>
              <a:rPr lang="es-ES" sz="1600" b="0" kern="1200" dirty="0">
                <a:solidFill>
                  <a:srgbClr val="40406B"/>
                </a:solidFill>
                <a:latin typeface="Helvetica Neue" panose="02000503000000020004" pitchFamily="2" charset="0"/>
                <a:ea typeface="Helvetica Neue" panose="02000503000000020004" pitchFamily="2" charset="0"/>
                <a:cs typeface="Helvetica Neue" panose="02000503000000020004" pitchFamily="2" charset="0"/>
                <a:sym typeface="Helvetica Neue"/>
              </a:rPr>
              <a:t>Impuestos correctivos</a:t>
            </a:r>
          </a:p>
          <a:p>
            <a:pPr marL="391500" indent="-391500" defTabSz="353438">
              <a:buFont typeface="+mj-lt"/>
              <a:buAutoNum type="arabicPeriod"/>
              <a:defRPr/>
            </a:pPr>
            <a:endParaRPr lang="es-ES" sz="1600" b="0" kern="1200" dirty="0">
              <a:solidFill>
                <a:srgbClr val="40406B"/>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a:p>
            <a:pPr marL="391500" indent="-391500" defTabSz="353438">
              <a:buFont typeface="+mj-lt"/>
              <a:buAutoNum type="arabicPeriod"/>
              <a:defRPr/>
            </a:pPr>
            <a:r>
              <a:rPr lang="es-ES" sz="1600" b="0" kern="1200" dirty="0">
                <a:solidFill>
                  <a:srgbClr val="40406B"/>
                </a:solidFill>
                <a:latin typeface="Helvetica Neue" panose="02000503000000020004" pitchFamily="2" charset="0"/>
                <a:ea typeface="Helvetica Neue" panose="02000503000000020004" pitchFamily="2" charset="0"/>
                <a:cs typeface="Helvetica Neue" panose="02000503000000020004" pitchFamily="2" charset="0"/>
                <a:sym typeface="Helvetica Neue"/>
              </a:rPr>
              <a:t>Venta bienes nacionales</a:t>
            </a:r>
          </a:p>
          <a:p>
            <a:pPr marL="293625" indent="-293625" defTabSz="353438">
              <a:defRPr/>
            </a:pPr>
            <a:endParaRPr lang="es-CL" sz="1884" b="0" dirty="0">
              <a:solidFill>
                <a:schemeClr val="tx1"/>
              </a:solidFill>
              <a:sym typeface="Helvetica Neue Light"/>
            </a:endParaRPr>
          </a:p>
        </p:txBody>
      </p:sp>
      <p:sp>
        <p:nvSpPr>
          <p:cNvPr id="11" name="CuadroTexto 10">
            <a:extLst>
              <a:ext uri="{FF2B5EF4-FFF2-40B4-BE49-F238E27FC236}">
                <a16:creationId xmlns:a16="http://schemas.microsoft.com/office/drawing/2014/main" id="{BC36AE58-724D-0413-E044-3C05BE866BAB}"/>
              </a:ext>
            </a:extLst>
          </p:cNvPr>
          <p:cNvSpPr txBox="1"/>
          <p:nvPr/>
        </p:nvSpPr>
        <p:spPr>
          <a:xfrm>
            <a:off x="5817889" y="1858907"/>
            <a:ext cx="4072349" cy="6110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3498" tIns="43498" rIns="43498" bIns="43498" numCol="1" spcCol="38100" rtlCol="0" anchor="ctr">
            <a:spAutoFit/>
          </a:bodyPr>
          <a:lstStyle/>
          <a:p>
            <a:pPr defTabSz="353438" hangingPunct="0">
              <a:defRPr/>
            </a:pPr>
            <a:r>
              <a:rPr lang="es-CL" sz="1700" b="1" kern="0" dirty="0">
                <a:solidFill>
                  <a:srgbClr val="40406B"/>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a:rPr>
              <a:t>Ingresos gobiernos regionales, con y sin reforma tributaria (MM US$)</a:t>
            </a:r>
          </a:p>
        </p:txBody>
      </p:sp>
      <p:pic>
        <p:nvPicPr>
          <p:cNvPr id="15" name="Imagen 14">
            <a:extLst>
              <a:ext uri="{FF2B5EF4-FFF2-40B4-BE49-F238E27FC236}">
                <a16:creationId xmlns:a16="http://schemas.microsoft.com/office/drawing/2014/main" id="{17F215E4-B2D3-1396-ADFB-24D7E00F3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66" y="553153"/>
            <a:ext cx="6991620" cy="402211"/>
          </a:xfrm>
          <a:prstGeom prst="rect">
            <a:avLst/>
          </a:prstGeom>
        </p:spPr>
      </p:pic>
      <p:graphicFrame>
        <p:nvGraphicFramePr>
          <p:cNvPr id="18" name="Gráfico 17">
            <a:extLst>
              <a:ext uri="{FF2B5EF4-FFF2-40B4-BE49-F238E27FC236}">
                <a16:creationId xmlns:a16="http://schemas.microsoft.com/office/drawing/2014/main" id="{7139BDE9-C5D5-861F-7625-4A15FB724B3A}"/>
              </a:ext>
            </a:extLst>
          </p:cNvPr>
          <p:cNvGraphicFramePr>
            <a:graphicFrameLocks/>
          </p:cNvGraphicFramePr>
          <p:nvPr>
            <p:extLst>
              <p:ext uri="{D42A27DB-BD31-4B8C-83A1-F6EECF244321}">
                <p14:modId xmlns:p14="http://schemas.microsoft.com/office/powerpoint/2010/main" val="2177463855"/>
              </p:ext>
            </p:extLst>
          </p:nvPr>
        </p:nvGraphicFramePr>
        <p:xfrm>
          <a:off x="5896676" y="2770545"/>
          <a:ext cx="3914775" cy="2348865"/>
        </p:xfrm>
        <a:graphic>
          <a:graphicData uri="http://schemas.openxmlformats.org/drawingml/2006/chart">
            <c:chart xmlns:c="http://schemas.openxmlformats.org/drawingml/2006/chart" xmlns:r="http://schemas.openxmlformats.org/officeDocument/2006/relationships" r:id="rId4"/>
          </a:graphicData>
        </a:graphic>
      </p:graphicFrame>
      <p:sp>
        <p:nvSpPr>
          <p:cNvPr id="19" name="CuadroTexto 10">
            <a:extLst>
              <a:ext uri="{FF2B5EF4-FFF2-40B4-BE49-F238E27FC236}">
                <a16:creationId xmlns:a16="http://schemas.microsoft.com/office/drawing/2014/main" id="{77C016F2-FF42-E23E-987A-2F5FCC26BDF2}"/>
              </a:ext>
            </a:extLst>
          </p:cNvPr>
          <p:cNvSpPr txBox="1"/>
          <p:nvPr/>
        </p:nvSpPr>
        <p:spPr>
          <a:xfrm>
            <a:off x="6064163" y="5305752"/>
            <a:ext cx="3183645" cy="228460"/>
          </a:xfrm>
          <a:prstGeom prst="rect">
            <a:avLst/>
          </a:prstGeom>
          <a:noFill/>
          <a:ln w="12700">
            <a:miter lim="400000"/>
          </a:ln>
        </p:spPr>
        <p:txBody>
          <a:bodyPr wrap="square" lIns="21749" tIns="21749" rIns="21749" bIns="21749">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199" b="0" dirty="0">
                <a:solidFill>
                  <a:srgbClr val="023A7C"/>
                </a:solidFill>
              </a:rPr>
              <a:t>Fuente: Elaboración propia</a:t>
            </a:r>
          </a:p>
        </p:txBody>
      </p:sp>
      <p:pic>
        <p:nvPicPr>
          <p:cNvPr id="20" name="Imagen 19">
            <a:extLst>
              <a:ext uri="{FF2B5EF4-FFF2-40B4-BE49-F238E27FC236}">
                <a16:creationId xmlns:a16="http://schemas.microsoft.com/office/drawing/2014/main" id="{1125A3A0-40E0-401A-BE85-A4867250DDEB}"/>
              </a:ext>
            </a:extLst>
          </p:cNvPr>
          <p:cNvPicPr>
            <a:picLocks noChangeAspect="1"/>
          </p:cNvPicPr>
          <p:nvPr/>
        </p:nvPicPr>
        <p:blipFill>
          <a:blip r:embed="rId5"/>
          <a:stretch>
            <a:fillRect/>
          </a:stretch>
        </p:blipFill>
        <p:spPr>
          <a:xfrm>
            <a:off x="664366" y="1519908"/>
            <a:ext cx="1095102" cy="235337"/>
          </a:xfrm>
          <a:prstGeom prst="rect">
            <a:avLst/>
          </a:prstGeom>
        </p:spPr>
      </p:pic>
      <p:pic>
        <p:nvPicPr>
          <p:cNvPr id="21" name="Imagen 20">
            <a:extLst>
              <a:ext uri="{FF2B5EF4-FFF2-40B4-BE49-F238E27FC236}">
                <a16:creationId xmlns:a16="http://schemas.microsoft.com/office/drawing/2014/main" id="{110ED260-8CFF-B8AC-09F5-AAB7DA8C968F}"/>
              </a:ext>
            </a:extLst>
          </p:cNvPr>
          <p:cNvPicPr>
            <a:picLocks noChangeAspect="1"/>
          </p:cNvPicPr>
          <p:nvPr/>
        </p:nvPicPr>
        <p:blipFill>
          <a:blip r:embed="rId5"/>
          <a:stretch>
            <a:fillRect/>
          </a:stretch>
        </p:blipFill>
        <p:spPr>
          <a:xfrm>
            <a:off x="5807866" y="1519908"/>
            <a:ext cx="1095102" cy="235337"/>
          </a:xfrm>
          <a:prstGeom prst="rect">
            <a:avLst/>
          </a:prstGeom>
        </p:spPr>
      </p:pic>
    </p:spTree>
    <p:extLst>
      <p:ext uri="{BB962C8B-B14F-4D97-AF65-F5344CB8AC3E}">
        <p14:creationId xmlns:p14="http://schemas.microsoft.com/office/powerpoint/2010/main" val="2786082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F41E609E-60DA-AA7F-1B89-5452406308A2}"/>
              </a:ext>
            </a:extLst>
          </p:cNvPr>
          <p:cNvGraphicFramePr>
            <a:graphicFrameLocks noGrp="1"/>
          </p:cNvGraphicFramePr>
          <p:nvPr>
            <p:extLst>
              <p:ext uri="{D42A27DB-BD31-4B8C-83A1-F6EECF244321}">
                <p14:modId xmlns:p14="http://schemas.microsoft.com/office/powerpoint/2010/main" val="3320381856"/>
              </p:ext>
            </p:extLst>
          </p:nvPr>
        </p:nvGraphicFramePr>
        <p:xfrm>
          <a:off x="185516" y="6858216"/>
          <a:ext cx="4584302" cy="2011112"/>
        </p:xfrm>
        <a:graphic>
          <a:graphicData uri="http://schemas.openxmlformats.org/drawingml/2006/table">
            <a:tbl>
              <a:tblPr/>
              <a:tblGrid>
                <a:gridCol w="3135241">
                  <a:extLst>
                    <a:ext uri="{9D8B030D-6E8A-4147-A177-3AD203B41FA5}">
                      <a16:colId xmlns:a16="http://schemas.microsoft.com/office/drawing/2014/main" val="472029187"/>
                    </a:ext>
                  </a:extLst>
                </a:gridCol>
                <a:gridCol w="1449061">
                  <a:extLst>
                    <a:ext uri="{9D8B030D-6E8A-4147-A177-3AD203B41FA5}">
                      <a16:colId xmlns:a16="http://schemas.microsoft.com/office/drawing/2014/main" val="343582221"/>
                    </a:ext>
                  </a:extLst>
                </a:gridCol>
              </a:tblGrid>
              <a:tr h="0">
                <a:tc>
                  <a:txBody>
                    <a:bodyPr/>
                    <a:lstStyle/>
                    <a:p>
                      <a:pPr algn="l" fontAlgn="base"/>
                      <a:r>
                        <a:rPr lang="es-CL" sz="1200" b="1" i="0" dirty="0">
                          <a:solidFill>
                            <a:srgbClr val="FFFFFF"/>
                          </a:solidFill>
                          <a:effectLst/>
                          <a:latin typeface="helvetica neue Light"/>
                        </a:rPr>
                        <a:t>Componente​</a:t>
                      </a:r>
                      <a:endParaRPr lang="es-CL" sz="1500" b="1" i="0" dirty="0">
                        <a:solidFill>
                          <a:srgbClr val="FFFFFF"/>
                        </a:solidFill>
                        <a:effectLst/>
                      </a:endParaRPr>
                    </a:p>
                  </a:txBody>
                  <a:tcPr marL="78296" marR="78296" marT="39148" marB="3914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2060"/>
                    </a:solidFill>
                  </a:tcPr>
                </a:tc>
                <a:tc>
                  <a:txBody>
                    <a:bodyPr/>
                    <a:lstStyle/>
                    <a:p>
                      <a:pPr algn="l" fontAlgn="base"/>
                      <a:r>
                        <a:rPr lang="es-CL" sz="1200" b="1" i="0" dirty="0">
                          <a:solidFill>
                            <a:srgbClr val="FFFFFF"/>
                          </a:solidFill>
                          <a:effectLst/>
                          <a:latin typeface="helvetica neue Light"/>
                        </a:rPr>
                        <a:t>Mayor gasto referencial 2026​ (**)</a:t>
                      </a:r>
                      <a:endParaRPr lang="es-CL" sz="1500" b="1" i="0" dirty="0">
                        <a:solidFill>
                          <a:srgbClr val="FFFFFF"/>
                        </a:solidFill>
                        <a:effectLst/>
                      </a:endParaRPr>
                    </a:p>
                  </a:txBody>
                  <a:tcPr marL="78296" marR="78296" marT="39148" marB="3914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2244497586"/>
                  </a:ext>
                </a:extLst>
              </a:tr>
              <a:tr h="260985">
                <a:tc>
                  <a:txBody>
                    <a:bodyPr/>
                    <a:lstStyle/>
                    <a:p>
                      <a:pPr algn="l" fontAlgn="base"/>
                      <a:r>
                        <a:rPr lang="es-CL" sz="1200" b="0" i="0" dirty="0">
                          <a:solidFill>
                            <a:srgbClr val="000000"/>
                          </a:solidFill>
                          <a:effectLst/>
                          <a:latin typeface="Helvetica Neue Light"/>
                        </a:rPr>
                        <a:t>Salud y pensiones​</a:t>
                      </a:r>
                      <a:endParaRPr lang="es-CL" sz="1500" b="0" i="0" dirty="0">
                        <a:solidFill>
                          <a:srgbClr val="000000"/>
                        </a:solidFill>
                        <a:effectLst/>
                      </a:endParaRPr>
                    </a:p>
                  </a:txBody>
                  <a:tcPr marL="78296" marR="78296" marT="39148" marB="3914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r>
                        <a:rPr lang="es-CL" sz="1200" b="0" i="0" dirty="0">
                          <a:solidFill>
                            <a:srgbClr val="000000"/>
                          </a:solidFill>
                          <a:effectLst/>
                          <a:latin typeface="Helvetica Neue Light"/>
                        </a:rPr>
                        <a:t>2,9​</a:t>
                      </a:r>
                      <a:endParaRPr lang="es-CL" sz="1500" b="0" i="0" dirty="0">
                        <a:solidFill>
                          <a:srgbClr val="000000"/>
                        </a:solidFill>
                        <a:effectLst/>
                      </a:endParaRPr>
                    </a:p>
                  </a:txBody>
                  <a:tcPr marL="78296" marR="78296" marT="39148" marB="3914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76829545"/>
                  </a:ext>
                </a:extLst>
              </a:tr>
              <a:tr h="260985">
                <a:tc>
                  <a:txBody>
                    <a:bodyPr/>
                    <a:lstStyle/>
                    <a:p>
                      <a:pPr algn="l" fontAlgn="base"/>
                      <a:r>
                        <a:rPr lang="es-CL" sz="1200" b="0" i="0" dirty="0">
                          <a:solidFill>
                            <a:srgbClr val="000000"/>
                          </a:solidFill>
                          <a:effectLst/>
                          <a:latin typeface="Helvetica Neue Light"/>
                        </a:rPr>
                        <a:t>Educación​</a:t>
                      </a:r>
                      <a:endParaRPr lang="es-CL" sz="1500" b="0" i="0" dirty="0">
                        <a:solidFill>
                          <a:srgbClr val="000000"/>
                        </a:solidFill>
                        <a:effectLst/>
                      </a:endParaRPr>
                    </a:p>
                  </a:txBody>
                  <a:tcPr marL="78296" marR="78296" marT="39148" marB="391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r>
                        <a:rPr lang="es-CL" sz="1200" b="0" i="0">
                          <a:solidFill>
                            <a:srgbClr val="000000"/>
                          </a:solidFill>
                          <a:effectLst/>
                          <a:latin typeface="Helvetica Neue Light"/>
                        </a:rPr>
                        <a:t>0,5​</a:t>
                      </a:r>
                      <a:endParaRPr lang="es-CL" sz="1500" b="0" i="0">
                        <a:solidFill>
                          <a:srgbClr val="000000"/>
                        </a:solidFill>
                        <a:effectLst/>
                      </a:endParaRPr>
                    </a:p>
                  </a:txBody>
                  <a:tcPr marL="78296" marR="78296" marT="39148" marB="391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74679462"/>
                  </a:ext>
                </a:extLst>
              </a:tr>
              <a:tr h="260985">
                <a:tc>
                  <a:txBody>
                    <a:bodyPr/>
                    <a:lstStyle/>
                    <a:p>
                      <a:pPr algn="l" fontAlgn="base"/>
                      <a:r>
                        <a:rPr lang="es-CL" sz="1200" b="0" i="0" dirty="0">
                          <a:solidFill>
                            <a:srgbClr val="000000"/>
                          </a:solidFill>
                          <a:effectLst/>
                          <a:latin typeface="Helvetica Neue Light"/>
                        </a:rPr>
                        <a:t>Cuidados​</a:t>
                      </a:r>
                      <a:endParaRPr lang="es-CL" sz="1500" b="0" i="0" dirty="0">
                        <a:solidFill>
                          <a:srgbClr val="000000"/>
                        </a:solidFill>
                        <a:effectLst/>
                      </a:endParaRPr>
                    </a:p>
                  </a:txBody>
                  <a:tcPr marL="78296" marR="78296" marT="39148" marB="3914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r>
                        <a:rPr lang="es-CL" sz="1200" b="0" i="0" dirty="0">
                          <a:solidFill>
                            <a:srgbClr val="000000"/>
                          </a:solidFill>
                          <a:effectLst/>
                          <a:latin typeface="Helvetica Neue Light"/>
                        </a:rPr>
                        <a:t>0,6​</a:t>
                      </a:r>
                      <a:endParaRPr lang="es-CL" sz="1500" b="0" i="0" dirty="0">
                        <a:solidFill>
                          <a:srgbClr val="000000"/>
                        </a:solidFill>
                        <a:effectLst/>
                      </a:endParaRPr>
                    </a:p>
                  </a:txBody>
                  <a:tcPr marL="78296" marR="78296" marT="39148" marB="3914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41918858"/>
                  </a:ext>
                </a:extLst>
              </a:tr>
              <a:tr h="260985">
                <a:tc>
                  <a:txBody>
                    <a:bodyPr/>
                    <a:lstStyle/>
                    <a:p>
                      <a:pPr algn="l" fontAlgn="base"/>
                      <a:r>
                        <a:rPr lang="es-CL" sz="1200" b="0" i="0" dirty="0">
                          <a:solidFill>
                            <a:srgbClr val="000000"/>
                          </a:solidFill>
                          <a:effectLst/>
                          <a:latin typeface="Helvetica Neue Light"/>
                        </a:rPr>
                        <a:t>Desarrollo productivo y descentralización​</a:t>
                      </a:r>
                      <a:endParaRPr lang="es-CL" sz="1500" b="0" i="0" dirty="0">
                        <a:solidFill>
                          <a:srgbClr val="000000"/>
                        </a:solidFill>
                        <a:effectLst/>
                      </a:endParaRPr>
                    </a:p>
                  </a:txBody>
                  <a:tcPr marL="78296" marR="78296" marT="39148" marB="3914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r>
                        <a:rPr lang="es-CL" sz="1200" b="0" i="0" dirty="0">
                          <a:solidFill>
                            <a:srgbClr val="000000"/>
                          </a:solidFill>
                          <a:effectLst/>
                          <a:latin typeface="Helvetica Neue Light"/>
                        </a:rPr>
                        <a:t>1,1</a:t>
                      </a:r>
                      <a:endParaRPr lang="es-CL" sz="1500" b="0" i="0" dirty="0">
                        <a:solidFill>
                          <a:srgbClr val="000000"/>
                        </a:solidFill>
                        <a:effectLst/>
                      </a:endParaRPr>
                    </a:p>
                  </a:txBody>
                  <a:tcPr marL="78296" marR="78296" marT="39148" marB="3914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2840977"/>
                  </a:ext>
                </a:extLst>
              </a:tr>
              <a:tr h="260985">
                <a:tc>
                  <a:txBody>
                    <a:bodyPr/>
                    <a:lstStyle/>
                    <a:p>
                      <a:pPr algn="l" fontAlgn="base"/>
                      <a:r>
                        <a:rPr lang="es-ES" sz="1200" b="0" i="0">
                          <a:solidFill>
                            <a:srgbClr val="000000"/>
                          </a:solidFill>
                          <a:effectLst/>
                          <a:latin typeface="Helvetica Neue Light"/>
                        </a:rPr>
                        <a:t>Ciudad (transporte y vivienda)​</a:t>
                      </a:r>
                      <a:endParaRPr lang="es-ES" sz="1500" b="0" i="0">
                        <a:solidFill>
                          <a:srgbClr val="000000"/>
                        </a:solidFill>
                        <a:effectLst/>
                      </a:endParaRPr>
                    </a:p>
                  </a:txBody>
                  <a:tcPr marL="78296" marR="78296" marT="39148" marB="3914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s-CL" sz="1200" b="0" i="0" dirty="0">
                          <a:solidFill>
                            <a:srgbClr val="000000"/>
                          </a:solidFill>
                          <a:effectLst/>
                          <a:latin typeface="Helvetica Neue Light"/>
                        </a:rPr>
                        <a:t>0,3​</a:t>
                      </a:r>
                      <a:endParaRPr lang="es-CL" sz="1500" b="0" i="0" dirty="0">
                        <a:solidFill>
                          <a:srgbClr val="000000"/>
                        </a:solidFill>
                        <a:effectLst/>
                      </a:endParaRPr>
                    </a:p>
                  </a:txBody>
                  <a:tcPr marL="78296" marR="78296" marT="39148" marB="3914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902799463"/>
                  </a:ext>
                </a:extLst>
              </a:tr>
              <a:tr h="260985">
                <a:tc>
                  <a:txBody>
                    <a:bodyPr/>
                    <a:lstStyle/>
                    <a:p>
                      <a:pPr algn="l" fontAlgn="base"/>
                      <a:r>
                        <a:rPr lang="es-CL" sz="1200" b="1" i="0" dirty="0">
                          <a:solidFill>
                            <a:srgbClr val="000000"/>
                          </a:solidFill>
                          <a:effectLst/>
                          <a:latin typeface="helvetica neue Light"/>
                        </a:rPr>
                        <a:t>Total</a:t>
                      </a:r>
                      <a:r>
                        <a:rPr lang="es-CL" sz="1200" b="0" i="0" dirty="0">
                          <a:solidFill>
                            <a:srgbClr val="000000"/>
                          </a:solidFill>
                          <a:effectLst/>
                          <a:latin typeface="Helvetica Neue Light"/>
                        </a:rPr>
                        <a:t>​</a:t>
                      </a:r>
                      <a:endParaRPr lang="es-CL" sz="1500" b="0" i="0" dirty="0">
                        <a:solidFill>
                          <a:srgbClr val="000000"/>
                        </a:solidFill>
                        <a:effectLst/>
                      </a:endParaRPr>
                    </a:p>
                  </a:txBody>
                  <a:tcPr marL="78296" marR="78296" marT="39148" marB="3914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s-CL" sz="1200" b="1" i="0" dirty="0">
                          <a:solidFill>
                            <a:srgbClr val="000000"/>
                          </a:solidFill>
                          <a:effectLst/>
                          <a:latin typeface="helvetica neue Light"/>
                        </a:rPr>
                        <a:t>5,4</a:t>
                      </a:r>
                      <a:r>
                        <a:rPr lang="es-CL" sz="1200" b="0" i="0" dirty="0">
                          <a:solidFill>
                            <a:srgbClr val="000000"/>
                          </a:solidFill>
                          <a:effectLst/>
                          <a:latin typeface="Helvetica Neue Light"/>
                        </a:rPr>
                        <a:t>​</a:t>
                      </a:r>
                      <a:endParaRPr lang="es-CL" sz="1500" b="0" i="0" dirty="0">
                        <a:solidFill>
                          <a:srgbClr val="000000"/>
                        </a:solidFill>
                        <a:effectLst/>
                      </a:endParaRPr>
                    </a:p>
                  </a:txBody>
                  <a:tcPr marL="78296" marR="78296" marT="39148" marB="3914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491823"/>
                  </a:ext>
                </a:extLst>
              </a:tr>
            </a:tbl>
          </a:graphicData>
        </a:graphic>
      </p:graphicFrame>
      <p:pic>
        <p:nvPicPr>
          <p:cNvPr id="23" name="Imagen 22">
            <a:extLst>
              <a:ext uri="{FF2B5EF4-FFF2-40B4-BE49-F238E27FC236}">
                <a16:creationId xmlns:a16="http://schemas.microsoft.com/office/drawing/2014/main" id="{0179D37D-8629-435D-0F30-B6498300DB4B}"/>
              </a:ext>
            </a:extLst>
          </p:cNvPr>
          <p:cNvPicPr>
            <a:picLocks noChangeAspect="1"/>
          </p:cNvPicPr>
          <p:nvPr/>
        </p:nvPicPr>
        <p:blipFill>
          <a:blip r:embed="rId3"/>
          <a:stretch>
            <a:fillRect/>
          </a:stretch>
        </p:blipFill>
        <p:spPr>
          <a:xfrm>
            <a:off x="4484058" y="3535713"/>
            <a:ext cx="2685859" cy="2685859"/>
          </a:xfrm>
          <a:prstGeom prst="rect">
            <a:avLst/>
          </a:prstGeom>
        </p:spPr>
      </p:pic>
      <p:pic>
        <p:nvPicPr>
          <p:cNvPr id="24" name="Imagen 23">
            <a:extLst>
              <a:ext uri="{FF2B5EF4-FFF2-40B4-BE49-F238E27FC236}">
                <a16:creationId xmlns:a16="http://schemas.microsoft.com/office/drawing/2014/main" id="{08D14B52-B015-4C05-FDD6-F411B7E61A6B}"/>
              </a:ext>
            </a:extLst>
          </p:cNvPr>
          <p:cNvPicPr>
            <a:picLocks noChangeAspect="1"/>
          </p:cNvPicPr>
          <p:nvPr/>
        </p:nvPicPr>
        <p:blipFill>
          <a:blip r:embed="rId4"/>
          <a:stretch>
            <a:fillRect/>
          </a:stretch>
        </p:blipFill>
        <p:spPr>
          <a:xfrm>
            <a:off x="4086669" y="1688362"/>
            <a:ext cx="1940906" cy="1940906"/>
          </a:xfrm>
          <a:prstGeom prst="rect">
            <a:avLst/>
          </a:prstGeom>
        </p:spPr>
      </p:pic>
      <p:pic>
        <p:nvPicPr>
          <p:cNvPr id="25" name="Imagen 24">
            <a:extLst>
              <a:ext uri="{FF2B5EF4-FFF2-40B4-BE49-F238E27FC236}">
                <a16:creationId xmlns:a16="http://schemas.microsoft.com/office/drawing/2014/main" id="{A3EED876-B006-FC59-6A11-71F2C091E916}"/>
              </a:ext>
            </a:extLst>
          </p:cNvPr>
          <p:cNvPicPr>
            <a:picLocks noChangeAspect="1"/>
          </p:cNvPicPr>
          <p:nvPr/>
        </p:nvPicPr>
        <p:blipFill>
          <a:blip r:embed="rId5"/>
          <a:stretch>
            <a:fillRect/>
          </a:stretch>
        </p:blipFill>
        <p:spPr>
          <a:xfrm>
            <a:off x="7731688" y="6951472"/>
            <a:ext cx="1350387" cy="1350387"/>
          </a:xfrm>
          <a:prstGeom prst="rect">
            <a:avLst/>
          </a:prstGeom>
        </p:spPr>
      </p:pic>
      <p:pic>
        <p:nvPicPr>
          <p:cNvPr id="26" name="Imagen 25">
            <a:extLst>
              <a:ext uri="{FF2B5EF4-FFF2-40B4-BE49-F238E27FC236}">
                <a16:creationId xmlns:a16="http://schemas.microsoft.com/office/drawing/2014/main" id="{2584EC88-8DE8-0EF1-0347-9BB56B393347}"/>
              </a:ext>
            </a:extLst>
          </p:cNvPr>
          <p:cNvPicPr>
            <a:picLocks noChangeAspect="1"/>
          </p:cNvPicPr>
          <p:nvPr/>
        </p:nvPicPr>
        <p:blipFill>
          <a:blip r:embed="rId6"/>
          <a:stretch>
            <a:fillRect/>
          </a:stretch>
        </p:blipFill>
        <p:spPr>
          <a:xfrm>
            <a:off x="2457178" y="2894995"/>
            <a:ext cx="1856783" cy="1856783"/>
          </a:xfrm>
          <a:prstGeom prst="rect">
            <a:avLst/>
          </a:prstGeom>
        </p:spPr>
      </p:pic>
      <p:sp>
        <p:nvSpPr>
          <p:cNvPr id="28" name="CuadroTexto 27">
            <a:extLst>
              <a:ext uri="{FF2B5EF4-FFF2-40B4-BE49-F238E27FC236}">
                <a16:creationId xmlns:a16="http://schemas.microsoft.com/office/drawing/2014/main" id="{C182A703-FB39-90B3-B64D-628C1EE91BFD}"/>
              </a:ext>
            </a:extLst>
          </p:cNvPr>
          <p:cNvSpPr txBox="1"/>
          <p:nvPr/>
        </p:nvSpPr>
        <p:spPr>
          <a:xfrm>
            <a:off x="4654154" y="4700730"/>
            <a:ext cx="2345666" cy="2923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fontAlgn="base"/>
            <a:r>
              <a:rPr lang="es-CL" sz="1300" b="1" dirty="0">
                <a:solidFill>
                  <a:schemeClr val="bg1"/>
                </a:solidFill>
                <a:latin typeface="Helvetica Neue Light"/>
              </a:rPr>
              <a:t>Salud y pensiones​</a:t>
            </a:r>
            <a:endParaRPr lang="es-CL" sz="1300" b="1" dirty="0">
              <a:solidFill>
                <a:schemeClr val="bg1"/>
              </a:solidFill>
            </a:endParaRPr>
          </a:p>
        </p:txBody>
      </p:sp>
      <p:sp>
        <p:nvSpPr>
          <p:cNvPr id="31" name="CuadroTexto 30">
            <a:extLst>
              <a:ext uri="{FF2B5EF4-FFF2-40B4-BE49-F238E27FC236}">
                <a16:creationId xmlns:a16="http://schemas.microsoft.com/office/drawing/2014/main" id="{5DCB2E5D-3BB7-1EC2-6952-1678B39380F7}"/>
              </a:ext>
            </a:extLst>
          </p:cNvPr>
          <p:cNvSpPr txBox="1"/>
          <p:nvPr/>
        </p:nvSpPr>
        <p:spPr>
          <a:xfrm>
            <a:off x="4314176" y="2422520"/>
            <a:ext cx="1431939"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fontAlgn="base"/>
            <a:r>
              <a:rPr lang="es-CL" sz="1200" b="1" dirty="0">
                <a:solidFill>
                  <a:schemeClr val="bg1"/>
                </a:solidFill>
                <a:latin typeface="Helvetica Neue Light"/>
              </a:rPr>
              <a:t>Educación</a:t>
            </a:r>
          </a:p>
          <a:p>
            <a:pPr algn="ctr" fontAlgn="base"/>
            <a:r>
              <a:rPr lang="es-CL" sz="1200" b="1" dirty="0">
                <a:solidFill>
                  <a:schemeClr val="bg1"/>
                </a:solidFill>
                <a:latin typeface="Helvetica Neue Light"/>
              </a:rPr>
              <a:t>y cuidados</a:t>
            </a:r>
            <a:endParaRPr lang="es-CL" sz="1500" b="1" dirty="0">
              <a:solidFill>
                <a:schemeClr val="bg1"/>
              </a:solidFill>
            </a:endParaRPr>
          </a:p>
        </p:txBody>
      </p:sp>
      <p:sp>
        <p:nvSpPr>
          <p:cNvPr id="35" name="CuadroTexto 34">
            <a:extLst>
              <a:ext uri="{FF2B5EF4-FFF2-40B4-BE49-F238E27FC236}">
                <a16:creationId xmlns:a16="http://schemas.microsoft.com/office/drawing/2014/main" id="{B54C2163-9B15-1CFE-E388-61E417374FA7}"/>
              </a:ext>
            </a:extLst>
          </p:cNvPr>
          <p:cNvSpPr txBox="1"/>
          <p:nvPr/>
        </p:nvSpPr>
        <p:spPr>
          <a:xfrm>
            <a:off x="2636168" y="3434915"/>
            <a:ext cx="1560375"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fontAlgn="base"/>
            <a:r>
              <a:rPr lang="es-CL" sz="1200" b="1" dirty="0">
                <a:solidFill>
                  <a:schemeClr val="bg1"/>
                </a:solidFill>
                <a:latin typeface="Helvetica Neue Light"/>
              </a:rPr>
              <a:t>Desarrollo productivo, infraestructura y descentralización</a:t>
            </a:r>
            <a:endParaRPr lang="es-CL" sz="1500" b="1" dirty="0">
              <a:solidFill>
                <a:schemeClr val="bg1"/>
              </a:solidFill>
            </a:endParaRPr>
          </a:p>
        </p:txBody>
      </p:sp>
      <p:pic>
        <p:nvPicPr>
          <p:cNvPr id="39" name="Imagen 38">
            <a:extLst>
              <a:ext uri="{FF2B5EF4-FFF2-40B4-BE49-F238E27FC236}">
                <a16:creationId xmlns:a16="http://schemas.microsoft.com/office/drawing/2014/main" id="{DC46D722-FF36-6FAD-55DD-10521C7ADE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367" y="526651"/>
            <a:ext cx="7742515" cy="659977"/>
          </a:xfrm>
          <a:prstGeom prst="rect">
            <a:avLst/>
          </a:prstGeom>
        </p:spPr>
      </p:pic>
      <p:sp>
        <p:nvSpPr>
          <p:cNvPr id="4" name="CuadroTexto 3">
            <a:extLst>
              <a:ext uri="{FF2B5EF4-FFF2-40B4-BE49-F238E27FC236}">
                <a16:creationId xmlns:a16="http://schemas.microsoft.com/office/drawing/2014/main" id="{A52D8C85-8221-087C-98C6-B5F5F6DA1EF0}"/>
              </a:ext>
            </a:extLst>
          </p:cNvPr>
          <p:cNvSpPr txBox="1"/>
          <p:nvPr/>
        </p:nvSpPr>
        <p:spPr>
          <a:xfrm>
            <a:off x="7453660" y="4469897"/>
            <a:ext cx="2320442" cy="461665"/>
          </a:xfrm>
          <a:prstGeom prst="rect">
            <a:avLst/>
          </a:prstGeom>
          <a:noFill/>
        </p:spPr>
        <p:txBody>
          <a:bodyPr wrap="square" rtlCol="0">
            <a:spAutoFit/>
          </a:bodyPr>
          <a:lstStyle/>
          <a:p>
            <a:r>
              <a:rPr lang="es-ES" sz="1200" dirty="0">
                <a:solidFill>
                  <a:srgbClr val="40406B"/>
                </a:solidFill>
                <a:latin typeface="Helvetica Neue" panose="02000503000000020004" pitchFamily="2" charset="0"/>
                <a:ea typeface="Helvetica Neue" panose="02000503000000020004" pitchFamily="2" charset="0"/>
                <a:cs typeface="Helvetica Neue" panose="02000503000000020004" pitchFamily="2" charset="0"/>
                <a:sym typeface="Helvetica Neue Light"/>
              </a:rPr>
              <a:t>Aumento de PGU a $250.000</a:t>
            </a:r>
          </a:p>
          <a:p>
            <a:endParaRPr lang="es-CL" sz="1200" dirty="0"/>
          </a:p>
        </p:txBody>
      </p:sp>
      <p:sp>
        <p:nvSpPr>
          <p:cNvPr id="41" name="CuadroTexto 40">
            <a:extLst>
              <a:ext uri="{FF2B5EF4-FFF2-40B4-BE49-F238E27FC236}">
                <a16:creationId xmlns:a16="http://schemas.microsoft.com/office/drawing/2014/main" id="{C96AA2F5-5055-525E-8A37-BA9F2F23645D}"/>
              </a:ext>
            </a:extLst>
          </p:cNvPr>
          <p:cNvSpPr txBox="1"/>
          <p:nvPr/>
        </p:nvSpPr>
        <p:spPr>
          <a:xfrm>
            <a:off x="7453660" y="5169164"/>
            <a:ext cx="2320442" cy="276999"/>
          </a:xfrm>
          <a:prstGeom prst="rect">
            <a:avLst/>
          </a:prstGeom>
          <a:noFill/>
        </p:spPr>
        <p:txBody>
          <a:bodyPr wrap="square" rtlCol="0">
            <a:spAutoFit/>
          </a:bodyPr>
          <a:lstStyle/>
          <a:p>
            <a:r>
              <a:rPr lang="es-CL" sz="1200" dirty="0">
                <a:solidFill>
                  <a:srgbClr val="40406B"/>
                </a:solidFill>
                <a:latin typeface="Helvetica Neue" panose="02000503000000020004" pitchFamily="2" charset="0"/>
                <a:ea typeface="Helvetica Neue" panose="02000503000000020004" pitchFamily="2" charset="0"/>
                <a:cs typeface="Helvetica Neue" panose="02000503000000020004" pitchFamily="2" charset="0"/>
                <a:sym typeface="Helvetica Neue Light"/>
              </a:rPr>
              <a:t>Fondo Universal de Salud</a:t>
            </a:r>
            <a:endParaRPr lang="es-CL" sz="1200" dirty="0"/>
          </a:p>
        </p:txBody>
      </p:sp>
      <p:sp>
        <p:nvSpPr>
          <p:cNvPr id="42" name="CuadroTexto 41">
            <a:extLst>
              <a:ext uri="{FF2B5EF4-FFF2-40B4-BE49-F238E27FC236}">
                <a16:creationId xmlns:a16="http://schemas.microsoft.com/office/drawing/2014/main" id="{2BDE2EC8-5B58-0832-D64A-79D622916541}"/>
              </a:ext>
            </a:extLst>
          </p:cNvPr>
          <p:cNvSpPr txBox="1"/>
          <p:nvPr/>
        </p:nvSpPr>
        <p:spPr>
          <a:xfrm>
            <a:off x="6288624" y="2497291"/>
            <a:ext cx="3366490" cy="276999"/>
          </a:xfrm>
          <a:prstGeom prst="rect">
            <a:avLst/>
          </a:prstGeom>
          <a:noFill/>
        </p:spPr>
        <p:txBody>
          <a:bodyPr wrap="square" rtlCol="0">
            <a:spAutoFit/>
          </a:bodyPr>
          <a:lstStyle/>
          <a:p>
            <a:r>
              <a:rPr lang="es-CL" sz="1200" dirty="0">
                <a:solidFill>
                  <a:srgbClr val="40406B"/>
                </a:solidFill>
                <a:latin typeface="Helvetica Neue" panose="02000503000000020004" pitchFamily="2" charset="0"/>
                <a:ea typeface="Helvetica Neue" panose="02000503000000020004" pitchFamily="2" charset="0"/>
                <a:cs typeface="Helvetica Neue" panose="02000503000000020004" pitchFamily="2" charset="0"/>
                <a:sym typeface="Helvetica Neue Light"/>
              </a:rPr>
              <a:t>Infraestructura educativa</a:t>
            </a:r>
            <a:endParaRPr lang="es-CL" sz="1200" dirty="0"/>
          </a:p>
        </p:txBody>
      </p:sp>
      <p:sp>
        <p:nvSpPr>
          <p:cNvPr id="43" name="CuadroTexto 42">
            <a:extLst>
              <a:ext uri="{FF2B5EF4-FFF2-40B4-BE49-F238E27FC236}">
                <a16:creationId xmlns:a16="http://schemas.microsoft.com/office/drawing/2014/main" id="{AA26DE19-4134-3984-04E7-E2171B40A08C}"/>
              </a:ext>
            </a:extLst>
          </p:cNvPr>
          <p:cNvSpPr txBox="1"/>
          <p:nvPr/>
        </p:nvSpPr>
        <p:spPr>
          <a:xfrm>
            <a:off x="470576" y="4845998"/>
            <a:ext cx="2557135" cy="461665"/>
          </a:xfrm>
          <a:prstGeom prst="rect">
            <a:avLst/>
          </a:prstGeom>
          <a:noFill/>
        </p:spPr>
        <p:txBody>
          <a:bodyPr wrap="square" rtlCol="0">
            <a:spAutoFit/>
          </a:bodyPr>
          <a:lstStyle/>
          <a:p>
            <a:pPr marL="293625" lvl="1" indent="-293625" algn="r" defTabSz="353438" fontAlgn="base">
              <a:lnSpc>
                <a:spcPct val="100000"/>
              </a:lnSpc>
            </a:pPr>
            <a:r>
              <a:rPr lang="es-ES" sz="1200" dirty="0">
                <a:solidFill>
                  <a:srgbClr val="40406B"/>
                </a:solidFill>
                <a:latin typeface="Helvetica Neue" panose="02000503000000020004" pitchFamily="2" charset="0"/>
                <a:ea typeface="Helvetica Neue" panose="02000503000000020004" pitchFamily="2" charset="0"/>
                <a:cs typeface="Helvetica Neue" panose="02000503000000020004" pitchFamily="2" charset="0"/>
                <a:sym typeface="Helvetica Neue Light"/>
              </a:rPr>
              <a:t>Plan de Emergencia Habitacional: 260 mil nuevas viviendas</a:t>
            </a:r>
          </a:p>
        </p:txBody>
      </p:sp>
      <p:pic>
        <p:nvPicPr>
          <p:cNvPr id="50" name="Imagen 49">
            <a:extLst>
              <a:ext uri="{FF2B5EF4-FFF2-40B4-BE49-F238E27FC236}">
                <a16:creationId xmlns:a16="http://schemas.microsoft.com/office/drawing/2014/main" id="{4A275525-65C9-355C-6DC4-A4EF04A09F33}"/>
              </a:ext>
            </a:extLst>
          </p:cNvPr>
          <p:cNvPicPr>
            <a:picLocks noChangeAspect="1"/>
          </p:cNvPicPr>
          <p:nvPr/>
        </p:nvPicPr>
        <p:blipFill>
          <a:blip r:embed="rId8"/>
          <a:stretch>
            <a:fillRect/>
          </a:stretch>
        </p:blipFill>
        <p:spPr>
          <a:xfrm rot="5400000">
            <a:off x="6072828" y="2542943"/>
            <a:ext cx="259039" cy="170795"/>
          </a:xfrm>
          <a:prstGeom prst="rect">
            <a:avLst/>
          </a:prstGeom>
        </p:spPr>
      </p:pic>
      <p:pic>
        <p:nvPicPr>
          <p:cNvPr id="51" name="Imagen 50">
            <a:extLst>
              <a:ext uri="{FF2B5EF4-FFF2-40B4-BE49-F238E27FC236}">
                <a16:creationId xmlns:a16="http://schemas.microsoft.com/office/drawing/2014/main" id="{86E6F6CF-3278-892C-B087-94353032D3AF}"/>
              </a:ext>
            </a:extLst>
          </p:cNvPr>
          <p:cNvPicPr>
            <a:picLocks noChangeAspect="1"/>
          </p:cNvPicPr>
          <p:nvPr/>
        </p:nvPicPr>
        <p:blipFill>
          <a:blip r:embed="rId9"/>
          <a:stretch>
            <a:fillRect/>
          </a:stretch>
        </p:blipFill>
        <p:spPr>
          <a:xfrm rot="5400000">
            <a:off x="7203438" y="4510682"/>
            <a:ext cx="303006" cy="199784"/>
          </a:xfrm>
          <a:prstGeom prst="rect">
            <a:avLst/>
          </a:prstGeom>
        </p:spPr>
      </p:pic>
      <p:pic>
        <p:nvPicPr>
          <p:cNvPr id="52" name="Imagen 51">
            <a:extLst>
              <a:ext uri="{FF2B5EF4-FFF2-40B4-BE49-F238E27FC236}">
                <a16:creationId xmlns:a16="http://schemas.microsoft.com/office/drawing/2014/main" id="{C3E5AC76-CC0C-2B30-05F0-B444A3322DE0}"/>
              </a:ext>
            </a:extLst>
          </p:cNvPr>
          <p:cNvPicPr>
            <a:picLocks noChangeAspect="1"/>
          </p:cNvPicPr>
          <p:nvPr/>
        </p:nvPicPr>
        <p:blipFill>
          <a:blip r:embed="rId9"/>
          <a:stretch>
            <a:fillRect/>
          </a:stretch>
        </p:blipFill>
        <p:spPr>
          <a:xfrm rot="5400000">
            <a:off x="7203438" y="5130114"/>
            <a:ext cx="303006" cy="199784"/>
          </a:xfrm>
          <a:prstGeom prst="rect">
            <a:avLst/>
          </a:prstGeom>
        </p:spPr>
      </p:pic>
      <p:pic>
        <p:nvPicPr>
          <p:cNvPr id="53" name="Imagen 52">
            <a:extLst>
              <a:ext uri="{FF2B5EF4-FFF2-40B4-BE49-F238E27FC236}">
                <a16:creationId xmlns:a16="http://schemas.microsoft.com/office/drawing/2014/main" id="{B5DDAABF-E7AA-8FD5-E070-89B0144CA98A}"/>
              </a:ext>
            </a:extLst>
          </p:cNvPr>
          <p:cNvPicPr>
            <a:picLocks noChangeAspect="1"/>
          </p:cNvPicPr>
          <p:nvPr/>
        </p:nvPicPr>
        <p:blipFill>
          <a:blip r:embed="rId10"/>
          <a:stretch>
            <a:fillRect/>
          </a:stretch>
        </p:blipFill>
        <p:spPr>
          <a:xfrm rot="13099603">
            <a:off x="2559686" y="4596662"/>
            <a:ext cx="303006" cy="199784"/>
          </a:xfrm>
          <a:prstGeom prst="rect">
            <a:avLst/>
          </a:prstGeom>
        </p:spPr>
      </p:pic>
    </p:spTree>
    <p:extLst>
      <p:ext uri="{BB962C8B-B14F-4D97-AF65-F5344CB8AC3E}">
        <p14:creationId xmlns:p14="http://schemas.microsoft.com/office/powerpoint/2010/main" val="2730159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5F7C7DFF-E999-D496-D6C3-4B597EBDE1CE}"/>
              </a:ext>
            </a:extLst>
          </p:cNvPr>
          <p:cNvSpPr txBox="1"/>
          <p:nvPr/>
        </p:nvSpPr>
        <p:spPr>
          <a:xfrm>
            <a:off x="271860" y="2071189"/>
            <a:ext cx="5263888" cy="505588"/>
          </a:xfrm>
          <a:prstGeom prst="rect">
            <a:avLst/>
          </a:prstGeom>
          <a:noFill/>
          <a:ln w="12700">
            <a:miter lim="400000"/>
          </a:ln>
        </p:spPr>
        <p:txBody>
          <a:bodyPr wrap="square" lIns="21749" tIns="21749" rIns="21749" bIns="21749">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4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r>
              <a:rPr lang="es-CL" sz="15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sym typeface="Helvetica Neue"/>
              </a:rPr>
              <a:t>Impuestos personales a la renta, países OCDE</a:t>
            </a:r>
            <a:br>
              <a:rPr lang="es-CL" sz="15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sym typeface="Helvetica Neue"/>
              </a:rPr>
            </a:br>
            <a:r>
              <a:rPr lang="es-CL" sz="1500" b="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sym typeface="Helvetica Neue"/>
              </a:rPr>
              <a:t>(% del PIB, 2020)</a:t>
            </a:r>
          </a:p>
        </p:txBody>
      </p:sp>
      <p:sp>
        <p:nvSpPr>
          <p:cNvPr id="19" name="CuadroTexto 18">
            <a:extLst>
              <a:ext uri="{FF2B5EF4-FFF2-40B4-BE49-F238E27FC236}">
                <a16:creationId xmlns:a16="http://schemas.microsoft.com/office/drawing/2014/main" id="{9BE46C61-D610-A89E-F183-E50A58582C02}"/>
              </a:ext>
            </a:extLst>
          </p:cNvPr>
          <p:cNvSpPr txBox="1"/>
          <p:nvPr/>
        </p:nvSpPr>
        <p:spPr>
          <a:xfrm>
            <a:off x="5175512" y="2071188"/>
            <a:ext cx="5263888" cy="505588"/>
          </a:xfrm>
          <a:prstGeom prst="rect">
            <a:avLst/>
          </a:prstGeom>
          <a:noFill/>
          <a:ln w="12700">
            <a:miter lim="400000"/>
          </a:ln>
        </p:spPr>
        <p:txBody>
          <a:bodyPr wrap="square" lIns="21749" tIns="21749" rIns="21749" bIns="21749">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4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r>
              <a:rPr lang="es-CL" sz="15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sym typeface="Helvetica Neue"/>
              </a:rPr>
              <a:t>Impuestos a la propiedad, países OCDE</a:t>
            </a:r>
            <a:br>
              <a:rPr lang="es-CL" sz="15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sym typeface="Helvetica Neue"/>
              </a:rPr>
            </a:br>
            <a:r>
              <a:rPr lang="es-CL" sz="1500" b="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sym typeface="Helvetica Neue"/>
              </a:rPr>
              <a:t>(% del PIB, 2020)</a:t>
            </a:r>
          </a:p>
        </p:txBody>
      </p:sp>
      <p:pic>
        <p:nvPicPr>
          <p:cNvPr id="3" name="Imagen 2">
            <a:extLst>
              <a:ext uri="{FF2B5EF4-FFF2-40B4-BE49-F238E27FC236}">
                <a16:creationId xmlns:a16="http://schemas.microsoft.com/office/drawing/2014/main" id="{9FFF21CC-8FAD-8BFD-9DFA-06F867839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66" y="542650"/>
            <a:ext cx="6984210" cy="613310"/>
          </a:xfrm>
          <a:prstGeom prst="rect">
            <a:avLst/>
          </a:prstGeom>
        </p:spPr>
      </p:pic>
      <p:sp>
        <p:nvSpPr>
          <p:cNvPr id="24" name="CuadroTexto 23">
            <a:extLst>
              <a:ext uri="{FF2B5EF4-FFF2-40B4-BE49-F238E27FC236}">
                <a16:creationId xmlns:a16="http://schemas.microsoft.com/office/drawing/2014/main" id="{B023CBF4-83B2-8387-58BE-30E0690F25D3}"/>
              </a:ext>
            </a:extLst>
          </p:cNvPr>
          <p:cNvSpPr txBox="1"/>
          <p:nvPr/>
        </p:nvSpPr>
        <p:spPr>
          <a:xfrm>
            <a:off x="5437932" y="5917028"/>
            <a:ext cx="4490372" cy="228460"/>
          </a:xfrm>
          <a:prstGeom prst="rect">
            <a:avLst/>
          </a:prstGeom>
          <a:noFill/>
          <a:ln w="12700">
            <a:miter lim="400000"/>
          </a:ln>
        </p:spPr>
        <p:txBody>
          <a:bodyPr wrap="square" lIns="21749" tIns="21749" rIns="21749" bIns="21749">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199" b="0" dirty="0">
                <a:solidFill>
                  <a:srgbClr val="002060"/>
                </a:solidFill>
              </a:rPr>
              <a:t>Fuente: Elaboración propia basada en OCDE </a:t>
            </a:r>
            <a:r>
              <a:rPr lang="es-CL" sz="1199" b="0" i="1" dirty="0" err="1">
                <a:solidFill>
                  <a:srgbClr val="002060"/>
                </a:solidFill>
              </a:rPr>
              <a:t>Revenue</a:t>
            </a:r>
            <a:r>
              <a:rPr lang="es-CL" sz="1199" b="0" i="1" dirty="0">
                <a:solidFill>
                  <a:srgbClr val="002060"/>
                </a:solidFill>
              </a:rPr>
              <a:t> </a:t>
            </a:r>
            <a:r>
              <a:rPr lang="es-CL" sz="1199" b="0" i="1" dirty="0" err="1">
                <a:solidFill>
                  <a:srgbClr val="002060"/>
                </a:solidFill>
              </a:rPr>
              <a:t>Statistics</a:t>
            </a:r>
            <a:endParaRPr lang="es-CL" sz="1199" b="0" dirty="0">
              <a:solidFill>
                <a:srgbClr val="002060"/>
              </a:solidFill>
            </a:endParaRPr>
          </a:p>
        </p:txBody>
      </p:sp>
      <p:graphicFrame>
        <p:nvGraphicFramePr>
          <p:cNvPr id="25" name="Gráfico 24">
            <a:extLst>
              <a:ext uri="{FF2B5EF4-FFF2-40B4-BE49-F238E27FC236}">
                <a16:creationId xmlns:a16="http://schemas.microsoft.com/office/drawing/2014/main" id="{22209409-2E1E-51C9-CC86-293A306503AC}"/>
              </a:ext>
            </a:extLst>
          </p:cNvPr>
          <p:cNvGraphicFramePr>
            <a:graphicFrameLocks/>
          </p:cNvGraphicFramePr>
          <p:nvPr>
            <p:extLst>
              <p:ext uri="{D42A27DB-BD31-4B8C-83A1-F6EECF244321}">
                <p14:modId xmlns:p14="http://schemas.microsoft.com/office/powerpoint/2010/main" val="636440080"/>
              </p:ext>
            </p:extLst>
          </p:nvPr>
        </p:nvGraphicFramePr>
        <p:xfrm>
          <a:off x="5677173" y="2806897"/>
          <a:ext cx="4251131" cy="27664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Gráfico 25">
            <a:extLst>
              <a:ext uri="{FF2B5EF4-FFF2-40B4-BE49-F238E27FC236}">
                <a16:creationId xmlns:a16="http://schemas.microsoft.com/office/drawing/2014/main" id="{060DAAB3-A6A5-7829-7BBF-D8FE79349706}"/>
              </a:ext>
            </a:extLst>
          </p:cNvPr>
          <p:cNvGraphicFramePr>
            <a:graphicFrameLocks/>
          </p:cNvGraphicFramePr>
          <p:nvPr>
            <p:extLst>
              <p:ext uri="{D42A27DB-BD31-4B8C-83A1-F6EECF244321}">
                <p14:modId xmlns:p14="http://schemas.microsoft.com/office/powerpoint/2010/main" val="1070159515"/>
              </p:ext>
            </p:extLst>
          </p:nvPr>
        </p:nvGraphicFramePr>
        <p:xfrm>
          <a:off x="664365" y="3089018"/>
          <a:ext cx="4371726" cy="24843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36547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B42BF26A-C103-67F6-74B6-762B4692AE41}"/>
              </a:ext>
            </a:extLst>
          </p:cNvPr>
          <p:cNvSpPr txBox="1"/>
          <p:nvPr/>
        </p:nvSpPr>
        <p:spPr>
          <a:xfrm>
            <a:off x="1910885" y="1702679"/>
            <a:ext cx="6869321" cy="41211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lvl="1" algn="just" defTabSz="353438" fontAlgn="base">
              <a:lnSpc>
                <a:spcPct val="150000"/>
              </a:lnSpc>
            </a:pPr>
            <a:r>
              <a:rPr lang="es-ES" dirty="0">
                <a:solidFill>
                  <a:srgbClr val="002060"/>
                </a:solidFill>
                <a:latin typeface="Helvetica Neue Medium" panose="02000503000000020004" pitchFamily="2" charset="0"/>
                <a:ea typeface="Helvetica Neue Medium" panose="02000503000000020004" pitchFamily="2" charset="0"/>
                <a:cs typeface="Helvetica Neue Medium" panose="02000503000000020004" pitchFamily="2" charset="0"/>
              </a:rPr>
              <a:t>Mejorar la calidad del gasto público:</a:t>
            </a:r>
          </a:p>
          <a:p>
            <a:pPr marL="285750" lvl="1" indent="-285750" algn="just" defTabSz="353438" fontAlgn="base">
              <a:lnSpc>
                <a:spcPct val="150000"/>
              </a:lnSpc>
              <a:buFont typeface="Arial" panose="020B0604020202020204" pitchFamily="34" charset="0"/>
              <a:buChar char="•"/>
            </a:pPr>
            <a:r>
              <a:rPr lang="es-ES" dirty="0">
                <a:solidFill>
                  <a:srgbClr val="40406B"/>
                </a:solidFill>
                <a:latin typeface="Helvetica Neue" panose="02000503000000020004" pitchFamily="2" charset="0"/>
                <a:ea typeface="Helvetica Neue" panose="02000503000000020004" pitchFamily="2" charset="0"/>
                <a:cs typeface="Helvetica Neue" panose="02000503000000020004" pitchFamily="2" charset="0"/>
              </a:rPr>
              <a:t>Mejorando la transparencia</a:t>
            </a:r>
          </a:p>
          <a:p>
            <a:pPr marL="285750" lvl="1" indent="-285750" algn="just" defTabSz="353438" fontAlgn="base">
              <a:lnSpc>
                <a:spcPct val="150000"/>
              </a:lnSpc>
              <a:buFont typeface="Arial" panose="020B0604020202020204" pitchFamily="34" charset="0"/>
              <a:buChar char="•"/>
            </a:pPr>
            <a:r>
              <a:rPr lang="es-ES" dirty="0">
                <a:solidFill>
                  <a:srgbClr val="40406B"/>
                </a:solidFill>
                <a:latin typeface="Helvetica Neue" panose="02000503000000020004" pitchFamily="2" charset="0"/>
                <a:ea typeface="Helvetica Neue" panose="02000503000000020004" pitchFamily="2" charset="0"/>
                <a:cs typeface="Helvetica Neue" panose="02000503000000020004" pitchFamily="2" charset="0"/>
              </a:rPr>
              <a:t>Mayor difusión de contenidos</a:t>
            </a:r>
          </a:p>
          <a:p>
            <a:pPr marL="0" lvl="1" algn="just" defTabSz="353438" fontAlgn="base">
              <a:lnSpc>
                <a:spcPct val="150000"/>
              </a:lnSpc>
            </a:pPr>
            <a:r>
              <a:rPr lang="es-ES" dirty="0">
                <a:solidFill>
                  <a:srgbClr val="002060"/>
                </a:solidFill>
                <a:latin typeface="Helvetica Neue Medium" panose="02000503000000020004" pitchFamily="2" charset="0"/>
                <a:ea typeface="Helvetica Neue Medium" panose="02000503000000020004" pitchFamily="2" charset="0"/>
                <a:cs typeface="Helvetica Neue Medium" panose="02000503000000020004" pitchFamily="2" charset="0"/>
              </a:rPr>
              <a:t>Eficiencia en el gasto</a:t>
            </a:r>
          </a:p>
          <a:p>
            <a:pPr marL="285750" indent="-285750" defTabSz="706876" hangingPunct="0">
              <a:lnSpc>
                <a:spcPct val="150000"/>
              </a:lnSpc>
              <a:buFont typeface="Arial" panose="020B0604020202020204" pitchFamily="34" charset="0"/>
              <a:buChar char="•"/>
            </a:pPr>
            <a:r>
              <a:rPr lang="es-ES" dirty="0">
                <a:solidFill>
                  <a:srgbClr val="40406B"/>
                </a:solidFill>
                <a:latin typeface="Helvetica Neue" panose="02000503000000020004" pitchFamily="2" charset="0"/>
                <a:ea typeface="Helvetica Neue" panose="02000503000000020004" pitchFamily="2" charset="0"/>
                <a:cs typeface="Helvetica Neue" panose="02000503000000020004" pitchFamily="2" charset="0"/>
                <a:sym typeface="Helvetica Neue"/>
              </a:rPr>
              <a:t>Gastos con fin común se presentarán como programas presupuestarios y tendrán una institución coordinadora; serán evaluados y rendirán cuenta.</a:t>
            </a:r>
          </a:p>
          <a:p>
            <a:pPr marL="0" lvl="1" algn="just" defTabSz="353438" fontAlgn="base">
              <a:lnSpc>
                <a:spcPct val="150000"/>
              </a:lnSpc>
            </a:pPr>
            <a:r>
              <a:rPr lang="es-ES" dirty="0">
                <a:solidFill>
                  <a:srgbClr val="002060"/>
                </a:solidFill>
                <a:latin typeface="Helvetica Neue Medium" panose="02000503000000020004" pitchFamily="2" charset="0"/>
                <a:ea typeface="Helvetica Neue Medium" panose="02000503000000020004" pitchFamily="2" charset="0"/>
                <a:cs typeface="Helvetica Neue Medium" panose="02000503000000020004" pitchFamily="2" charset="0"/>
              </a:rPr>
              <a:t>Aumentar resiliencia de las finanzas públicas</a:t>
            </a:r>
          </a:p>
          <a:p>
            <a:pPr marL="0" lvl="1" algn="just" defTabSz="353438" fontAlgn="base">
              <a:lnSpc>
                <a:spcPct val="150000"/>
              </a:lnSpc>
            </a:pPr>
            <a:r>
              <a:rPr lang="es-ES" dirty="0">
                <a:solidFill>
                  <a:srgbClr val="00206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a:rPr>
              <a:t>Trabajo en conjunto con el Congreso y la sociedad civil. </a:t>
            </a:r>
          </a:p>
          <a:p>
            <a:pPr marL="244688" lvl="1" indent="-244688" algn="just" defTabSz="353438" fontAlgn="base">
              <a:lnSpc>
                <a:spcPct val="150000"/>
              </a:lnSpc>
              <a:buFont typeface="Arial" panose="020B0604020202020204" pitchFamily="34" charset="0"/>
              <a:buChar char="•"/>
            </a:pPr>
            <a:endParaRPr lang="es-ES" sz="1398" dirty="0"/>
          </a:p>
        </p:txBody>
      </p:sp>
      <p:pic>
        <p:nvPicPr>
          <p:cNvPr id="11" name="Imagen 10">
            <a:extLst>
              <a:ext uri="{FF2B5EF4-FFF2-40B4-BE49-F238E27FC236}">
                <a16:creationId xmlns:a16="http://schemas.microsoft.com/office/drawing/2014/main" id="{0CC43B26-DE17-D20F-917B-489D8F700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67" y="545817"/>
            <a:ext cx="6987384" cy="681081"/>
          </a:xfrm>
          <a:prstGeom prst="rect">
            <a:avLst/>
          </a:prstGeom>
        </p:spPr>
      </p:pic>
      <p:pic>
        <p:nvPicPr>
          <p:cNvPr id="14" name="Imagen 13">
            <a:extLst>
              <a:ext uri="{FF2B5EF4-FFF2-40B4-BE49-F238E27FC236}">
                <a16:creationId xmlns:a16="http://schemas.microsoft.com/office/drawing/2014/main" id="{DBA6DF2E-1287-A2D6-9257-72D096526FE6}"/>
              </a:ext>
            </a:extLst>
          </p:cNvPr>
          <p:cNvPicPr>
            <a:picLocks noChangeAspect="1"/>
          </p:cNvPicPr>
          <p:nvPr/>
        </p:nvPicPr>
        <p:blipFill>
          <a:blip r:embed="rId4"/>
          <a:stretch>
            <a:fillRect/>
          </a:stretch>
        </p:blipFill>
        <p:spPr>
          <a:xfrm rot="5400000">
            <a:off x="1718926" y="1896681"/>
            <a:ext cx="256726" cy="168757"/>
          </a:xfrm>
          <a:prstGeom prst="rect">
            <a:avLst/>
          </a:prstGeom>
        </p:spPr>
      </p:pic>
      <p:pic>
        <p:nvPicPr>
          <p:cNvPr id="15" name="Imagen 14">
            <a:extLst>
              <a:ext uri="{FF2B5EF4-FFF2-40B4-BE49-F238E27FC236}">
                <a16:creationId xmlns:a16="http://schemas.microsoft.com/office/drawing/2014/main" id="{6347424F-1707-0A28-088A-95B8E948B2CE}"/>
              </a:ext>
            </a:extLst>
          </p:cNvPr>
          <p:cNvPicPr>
            <a:picLocks noChangeAspect="1"/>
          </p:cNvPicPr>
          <p:nvPr/>
        </p:nvPicPr>
        <p:blipFill>
          <a:blip r:embed="rId4"/>
          <a:stretch>
            <a:fillRect/>
          </a:stretch>
        </p:blipFill>
        <p:spPr>
          <a:xfrm rot="5400000">
            <a:off x="1713637" y="3126695"/>
            <a:ext cx="256726" cy="168757"/>
          </a:xfrm>
          <a:prstGeom prst="rect">
            <a:avLst/>
          </a:prstGeom>
        </p:spPr>
      </p:pic>
      <p:pic>
        <p:nvPicPr>
          <p:cNvPr id="16" name="Imagen 15">
            <a:extLst>
              <a:ext uri="{FF2B5EF4-FFF2-40B4-BE49-F238E27FC236}">
                <a16:creationId xmlns:a16="http://schemas.microsoft.com/office/drawing/2014/main" id="{AAA462F0-4007-6DC6-9AB3-66C37F4A2796}"/>
              </a:ext>
            </a:extLst>
          </p:cNvPr>
          <p:cNvPicPr>
            <a:picLocks noChangeAspect="1"/>
          </p:cNvPicPr>
          <p:nvPr/>
        </p:nvPicPr>
        <p:blipFill>
          <a:blip r:embed="rId4"/>
          <a:stretch>
            <a:fillRect/>
          </a:stretch>
        </p:blipFill>
        <p:spPr>
          <a:xfrm rot="5400000">
            <a:off x="1671478" y="4804597"/>
            <a:ext cx="256726" cy="168757"/>
          </a:xfrm>
          <a:prstGeom prst="rect">
            <a:avLst/>
          </a:prstGeom>
        </p:spPr>
      </p:pic>
      <p:pic>
        <p:nvPicPr>
          <p:cNvPr id="7" name="Imagen 6">
            <a:extLst>
              <a:ext uri="{FF2B5EF4-FFF2-40B4-BE49-F238E27FC236}">
                <a16:creationId xmlns:a16="http://schemas.microsoft.com/office/drawing/2014/main" id="{12A081CC-16E8-57E2-931C-DA9FD9A96B05}"/>
              </a:ext>
            </a:extLst>
          </p:cNvPr>
          <p:cNvPicPr>
            <a:picLocks noChangeAspect="1"/>
          </p:cNvPicPr>
          <p:nvPr/>
        </p:nvPicPr>
        <p:blipFill>
          <a:blip r:embed="rId4"/>
          <a:stretch>
            <a:fillRect/>
          </a:stretch>
        </p:blipFill>
        <p:spPr>
          <a:xfrm rot="5400000">
            <a:off x="1671478" y="5188056"/>
            <a:ext cx="256726" cy="168757"/>
          </a:xfrm>
          <a:prstGeom prst="rect">
            <a:avLst/>
          </a:prstGeom>
        </p:spPr>
      </p:pic>
    </p:spTree>
    <p:extLst>
      <p:ext uri="{BB962C8B-B14F-4D97-AF65-F5344CB8AC3E}">
        <p14:creationId xmlns:p14="http://schemas.microsoft.com/office/powerpoint/2010/main" val="4178320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73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4B4519D-913B-D37E-B496-BC8A52266CF4}"/>
              </a:ext>
            </a:extLst>
          </p:cNvPr>
          <p:cNvSpPr txBox="1"/>
          <p:nvPr/>
        </p:nvSpPr>
        <p:spPr>
          <a:xfrm>
            <a:off x="2036389" y="956572"/>
            <a:ext cx="6115390" cy="4537011"/>
          </a:xfrm>
          <a:prstGeom prst="rect">
            <a:avLst/>
          </a:prstGeom>
          <a:noFill/>
        </p:spPr>
        <p:txBody>
          <a:bodyPr wrap="square" rtlCol="0">
            <a:spAutoFit/>
          </a:bodyPr>
          <a:lstStyle/>
          <a:p>
            <a:pPr>
              <a:lnSpc>
                <a:spcPct val="150000"/>
              </a:lnSpc>
            </a:pPr>
            <a:r>
              <a:rPr lang="es-ES" sz="1398" i="1" dirty="0">
                <a:solidFill>
                  <a:srgbClr val="002060"/>
                </a:solidFill>
                <a:latin typeface="Helvetica Neue Light" panose="02000403000000020004"/>
              </a:rPr>
              <a:t>“(…) se espera aumentar la recaudación fiscal para financiar las medidas propuestas en el programa de Gobierno (…) El principio rector es la responsabilidad fiscal, para lo que se necesita llevar la carga tributaria en relación al PIB a los estándares de países de la OCDE. El sistema tributario es una herramienta para financiar la expansión de derechos sociales”.</a:t>
            </a:r>
          </a:p>
          <a:p>
            <a:pPr>
              <a:lnSpc>
                <a:spcPct val="150000"/>
              </a:lnSpc>
            </a:pPr>
            <a:r>
              <a:rPr lang="es-ES" sz="1370" b="1" dirty="0">
                <a:solidFill>
                  <a:srgbClr val="002060"/>
                </a:solidFill>
                <a:latin typeface="Helvetica Neue Light" panose="02000403000000020004"/>
              </a:rPr>
              <a:t>Acuerdo de Implementación Programática del Presidente </a:t>
            </a:r>
            <a:r>
              <a:rPr lang="es-ES" sz="1370" b="1" dirty="0" err="1">
                <a:solidFill>
                  <a:srgbClr val="002060"/>
                </a:solidFill>
                <a:latin typeface="Helvetica Neue Light" panose="02000403000000020004"/>
              </a:rPr>
              <a:t>Boric</a:t>
            </a:r>
            <a:endParaRPr lang="es-ES" sz="1370" b="1" dirty="0">
              <a:solidFill>
                <a:srgbClr val="002060"/>
              </a:solidFill>
              <a:latin typeface="Helvetica Neue Light" panose="02000403000000020004"/>
            </a:endParaRPr>
          </a:p>
          <a:p>
            <a:pPr>
              <a:lnSpc>
                <a:spcPct val="150000"/>
              </a:lnSpc>
            </a:pPr>
            <a:endParaRPr lang="es-ES" sz="1370" b="1" dirty="0">
              <a:solidFill>
                <a:srgbClr val="002060"/>
              </a:solidFill>
              <a:latin typeface="Helvetica Neue Light" panose="02000403000000020004"/>
            </a:endParaRPr>
          </a:p>
          <a:p>
            <a:pPr>
              <a:lnSpc>
                <a:spcPct val="150000"/>
              </a:lnSpc>
            </a:pPr>
            <a:endParaRPr lang="es-ES" sz="1370" b="1" dirty="0">
              <a:solidFill>
                <a:srgbClr val="002060"/>
              </a:solidFill>
              <a:latin typeface="Helvetica Neue Light" panose="02000403000000020004"/>
            </a:endParaRPr>
          </a:p>
          <a:p>
            <a:pPr>
              <a:lnSpc>
                <a:spcPct val="150000"/>
              </a:lnSpc>
            </a:pPr>
            <a:r>
              <a:rPr lang="es-ES" sz="1398" i="1" dirty="0">
                <a:solidFill>
                  <a:srgbClr val="002060"/>
                </a:solidFill>
                <a:latin typeface="Helvetica Neue Light" panose="02000403000000020004"/>
              </a:rPr>
              <a:t>“Esta reforma tributaria no debe ser vista como la reforma tributaria de mi gobierno ni como un enfrentamiento entre clases sociales, entre buenos y malos. Debe verse como un nuevo pacto fiscal, que sea producto de un diálogo social amplio, no dilatorio, y cuyos cambios sean duraderos”.</a:t>
            </a:r>
          </a:p>
          <a:p>
            <a:pPr>
              <a:lnSpc>
                <a:spcPct val="150000"/>
              </a:lnSpc>
            </a:pPr>
            <a:r>
              <a:rPr lang="es-ES" sz="1370" b="1" dirty="0">
                <a:solidFill>
                  <a:srgbClr val="002060"/>
                </a:solidFill>
                <a:latin typeface="Helvetica Neue Light" panose="02000403000000020004"/>
              </a:rPr>
              <a:t>Presidente Gabriel </a:t>
            </a:r>
            <a:r>
              <a:rPr lang="es-ES" sz="1370" b="1" dirty="0" err="1">
                <a:solidFill>
                  <a:srgbClr val="002060"/>
                </a:solidFill>
                <a:latin typeface="Helvetica Neue Light" panose="02000403000000020004"/>
              </a:rPr>
              <a:t>Boric</a:t>
            </a:r>
            <a:endParaRPr lang="es-ES" sz="1370" b="1" dirty="0">
              <a:solidFill>
                <a:srgbClr val="002060"/>
              </a:solidFill>
              <a:latin typeface="Helvetica Neue Light" panose="02000403000000020004"/>
            </a:endParaRPr>
          </a:p>
          <a:p>
            <a:pPr>
              <a:lnSpc>
                <a:spcPct val="150000"/>
              </a:lnSpc>
            </a:pPr>
            <a:endParaRPr lang="es-CL" sz="1370" b="1" dirty="0">
              <a:latin typeface="Helvetica Neue Light" panose="02000403000000020004"/>
            </a:endParaRPr>
          </a:p>
        </p:txBody>
      </p:sp>
      <p:pic>
        <p:nvPicPr>
          <p:cNvPr id="7" name="Imagen 6">
            <a:extLst>
              <a:ext uri="{FF2B5EF4-FFF2-40B4-BE49-F238E27FC236}">
                <a16:creationId xmlns:a16="http://schemas.microsoft.com/office/drawing/2014/main" id="{849BADBA-10A4-1FCA-34B5-10569B4814C2}"/>
              </a:ext>
            </a:extLst>
          </p:cNvPr>
          <p:cNvPicPr>
            <a:picLocks noChangeAspect="1"/>
          </p:cNvPicPr>
          <p:nvPr/>
        </p:nvPicPr>
        <p:blipFill>
          <a:blip r:embed="rId3"/>
          <a:stretch>
            <a:fillRect/>
          </a:stretch>
        </p:blipFill>
        <p:spPr>
          <a:xfrm>
            <a:off x="2120630" y="3107408"/>
            <a:ext cx="1095102" cy="235337"/>
          </a:xfrm>
          <a:prstGeom prst="rect">
            <a:avLst/>
          </a:prstGeom>
        </p:spPr>
      </p:pic>
    </p:spTree>
    <p:extLst>
      <p:ext uri="{BB962C8B-B14F-4D97-AF65-F5344CB8AC3E}">
        <p14:creationId xmlns:p14="http://schemas.microsoft.com/office/powerpoint/2010/main" val="161964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FE30642-B21C-6D01-6866-734652DEE51F}"/>
              </a:ext>
            </a:extLst>
          </p:cNvPr>
          <p:cNvSpPr txBox="1"/>
          <p:nvPr/>
        </p:nvSpPr>
        <p:spPr>
          <a:xfrm>
            <a:off x="643741" y="1296815"/>
            <a:ext cx="6608509" cy="320922"/>
          </a:xfrm>
          <a:prstGeom prst="rect">
            <a:avLst/>
          </a:prstGeom>
          <a:noFill/>
          <a:ln w="12700">
            <a:miter lim="400000"/>
          </a:ln>
        </p:spPr>
        <p:txBody>
          <a:bodyPr wrap="square" lIns="21749" tIns="21749" rIns="21749" bIns="21749">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4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defTabSz="353438">
              <a:defRPr/>
            </a:pPr>
            <a:r>
              <a:rPr lang="es-CL" sz="1800" b="0" dirty="0">
                <a:solidFill>
                  <a:srgbClr val="68B9C1"/>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a:rPr>
              <a:t>Carga total obligatoria, países OCDE (% del PIB, 2019)</a:t>
            </a:r>
          </a:p>
        </p:txBody>
      </p:sp>
      <p:pic>
        <p:nvPicPr>
          <p:cNvPr id="3" name="Imagen 2">
            <a:extLst>
              <a:ext uri="{FF2B5EF4-FFF2-40B4-BE49-F238E27FC236}">
                <a16:creationId xmlns:a16="http://schemas.microsoft.com/office/drawing/2014/main" id="{EB8825A6-6B0C-929F-FCC7-9DA9EEE532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366" y="539729"/>
            <a:ext cx="7837608" cy="630460"/>
          </a:xfrm>
          <a:prstGeom prst="rect">
            <a:avLst/>
          </a:prstGeom>
        </p:spPr>
      </p:pic>
      <p:sp>
        <p:nvSpPr>
          <p:cNvPr id="13" name="CuadroTexto 10">
            <a:extLst>
              <a:ext uri="{FF2B5EF4-FFF2-40B4-BE49-F238E27FC236}">
                <a16:creationId xmlns:a16="http://schemas.microsoft.com/office/drawing/2014/main" id="{627DA812-DE64-BD0E-D18D-61556ECFFAC3}"/>
              </a:ext>
            </a:extLst>
          </p:cNvPr>
          <p:cNvSpPr txBox="1"/>
          <p:nvPr/>
        </p:nvSpPr>
        <p:spPr>
          <a:xfrm>
            <a:off x="664366" y="5039839"/>
            <a:ext cx="1000760" cy="228460"/>
          </a:xfrm>
          <a:prstGeom prst="rect">
            <a:avLst/>
          </a:prstGeom>
          <a:noFill/>
          <a:ln w="12700">
            <a:miter lim="400000"/>
          </a:ln>
        </p:spPr>
        <p:txBody>
          <a:bodyPr wrap="square" lIns="21749" tIns="21749" rIns="21749" bIns="21749">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199" b="0" dirty="0">
                <a:solidFill>
                  <a:srgbClr val="002060"/>
                </a:solidFill>
              </a:rPr>
              <a:t>Fuente: OCDE</a:t>
            </a:r>
          </a:p>
        </p:txBody>
      </p:sp>
      <p:graphicFrame>
        <p:nvGraphicFramePr>
          <p:cNvPr id="14" name="Gráfico 13">
            <a:extLst>
              <a:ext uri="{FF2B5EF4-FFF2-40B4-BE49-F238E27FC236}">
                <a16:creationId xmlns:a16="http://schemas.microsoft.com/office/drawing/2014/main" id="{151152F6-C252-85B3-ECDB-60F8C00FDFB9}"/>
              </a:ext>
            </a:extLst>
          </p:cNvPr>
          <p:cNvGraphicFramePr>
            <a:graphicFrameLocks/>
          </p:cNvGraphicFramePr>
          <p:nvPr>
            <p:extLst>
              <p:ext uri="{D42A27DB-BD31-4B8C-83A1-F6EECF244321}">
                <p14:modId xmlns:p14="http://schemas.microsoft.com/office/powerpoint/2010/main" val="2893174805"/>
              </p:ext>
            </p:extLst>
          </p:nvPr>
        </p:nvGraphicFramePr>
        <p:xfrm>
          <a:off x="485612" y="2206475"/>
          <a:ext cx="9189469" cy="29475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37458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9251EB6-3AC7-B033-7086-42775042E95C}"/>
              </a:ext>
            </a:extLst>
          </p:cNvPr>
          <p:cNvSpPr txBox="1"/>
          <p:nvPr/>
        </p:nvSpPr>
        <p:spPr>
          <a:xfrm>
            <a:off x="632875" y="961602"/>
            <a:ext cx="7390316" cy="320922"/>
          </a:xfrm>
          <a:prstGeom prst="rect">
            <a:avLst/>
          </a:prstGeom>
          <a:noFill/>
          <a:ln w="12700">
            <a:miter lim="400000"/>
          </a:ln>
        </p:spPr>
        <p:txBody>
          <a:bodyPr wrap="square" lIns="21749" tIns="21749" rIns="21749" bIns="21749">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4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defTabSz="353438">
              <a:defRPr/>
            </a:pPr>
            <a:r>
              <a:rPr lang="es-CL" sz="1800" b="0" dirty="0">
                <a:solidFill>
                  <a:srgbClr val="68B9C1"/>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a:rPr>
              <a:t>Impuestos por categoría (% del PIB)</a:t>
            </a:r>
          </a:p>
        </p:txBody>
      </p:sp>
      <p:pic>
        <p:nvPicPr>
          <p:cNvPr id="9" name="Imagen 8">
            <a:extLst>
              <a:ext uri="{FF2B5EF4-FFF2-40B4-BE49-F238E27FC236}">
                <a16:creationId xmlns:a16="http://schemas.microsoft.com/office/drawing/2014/main" id="{BE92D2ED-9FFB-EDF5-6543-9B7EC1DA4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66" y="540838"/>
            <a:ext cx="6824254" cy="377813"/>
          </a:xfrm>
          <a:prstGeom prst="rect">
            <a:avLst/>
          </a:prstGeom>
        </p:spPr>
      </p:pic>
      <p:sp>
        <p:nvSpPr>
          <p:cNvPr id="13" name="CuadroTexto 12">
            <a:extLst>
              <a:ext uri="{FF2B5EF4-FFF2-40B4-BE49-F238E27FC236}">
                <a16:creationId xmlns:a16="http://schemas.microsoft.com/office/drawing/2014/main" id="{035DC2AD-714D-4698-0BC1-BA64E1C7B8A9}"/>
              </a:ext>
            </a:extLst>
          </p:cNvPr>
          <p:cNvSpPr txBox="1"/>
          <p:nvPr/>
        </p:nvSpPr>
        <p:spPr>
          <a:xfrm>
            <a:off x="5763137" y="5821085"/>
            <a:ext cx="4063399" cy="228460"/>
          </a:xfrm>
          <a:prstGeom prst="rect">
            <a:avLst/>
          </a:prstGeom>
          <a:noFill/>
          <a:ln w="12700">
            <a:miter lim="400000"/>
          </a:ln>
        </p:spPr>
        <p:txBody>
          <a:bodyPr wrap="square" lIns="21749" tIns="21749" rIns="21749" bIns="21749">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r>
              <a:rPr lang="es-CL" sz="1199" b="0" dirty="0">
                <a:solidFill>
                  <a:srgbClr val="002060"/>
                </a:solidFill>
              </a:rPr>
              <a:t>Fuente: OCDE (2022), </a:t>
            </a:r>
            <a:r>
              <a:rPr lang="es-CL" sz="1199" b="0" i="1" dirty="0">
                <a:solidFill>
                  <a:srgbClr val="002060"/>
                </a:solidFill>
              </a:rPr>
              <a:t>OECD </a:t>
            </a:r>
            <a:r>
              <a:rPr lang="es-CL" sz="1199" b="0" i="1" dirty="0" err="1">
                <a:solidFill>
                  <a:srgbClr val="002060"/>
                </a:solidFill>
              </a:rPr>
              <a:t>Tax</a:t>
            </a:r>
            <a:r>
              <a:rPr lang="es-CL" sz="1199" b="0" i="1" dirty="0">
                <a:solidFill>
                  <a:srgbClr val="002060"/>
                </a:solidFill>
              </a:rPr>
              <a:t> </a:t>
            </a:r>
            <a:r>
              <a:rPr lang="es-CL" sz="1199" b="0" i="1" dirty="0" err="1">
                <a:solidFill>
                  <a:srgbClr val="002060"/>
                </a:solidFill>
              </a:rPr>
              <a:t>Policy</a:t>
            </a:r>
            <a:r>
              <a:rPr lang="es-CL" sz="1199" b="0" i="1" dirty="0">
                <a:solidFill>
                  <a:srgbClr val="002060"/>
                </a:solidFill>
              </a:rPr>
              <a:t> </a:t>
            </a:r>
            <a:r>
              <a:rPr lang="es-CL" sz="1199" b="0" i="1" dirty="0" err="1">
                <a:solidFill>
                  <a:srgbClr val="002060"/>
                </a:solidFill>
              </a:rPr>
              <a:t>Reviews</a:t>
            </a:r>
            <a:r>
              <a:rPr lang="es-CL" sz="1199" b="0" i="1" dirty="0">
                <a:solidFill>
                  <a:srgbClr val="002060"/>
                </a:solidFill>
              </a:rPr>
              <a:t>: Chile 2022</a:t>
            </a:r>
            <a:r>
              <a:rPr lang="es-CL" sz="1199" b="0" dirty="0">
                <a:solidFill>
                  <a:srgbClr val="002060"/>
                </a:solidFill>
              </a:rPr>
              <a:t> </a:t>
            </a:r>
          </a:p>
        </p:txBody>
      </p:sp>
      <p:graphicFrame>
        <p:nvGraphicFramePr>
          <p:cNvPr id="8" name="Gráfico 7">
            <a:extLst>
              <a:ext uri="{FF2B5EF4-FFF2-40B4-BE49-F238E27FC236}">
                <a16:creationId xmlns:a16="http://schemas.microsoft.com/office/drawing/2014/main" id="{B1BB10DB-35A8-77F2-030C-56C1E93DEB4D}"/>
              </a:ext>
            </a:extLst>
          </p:cNvPr>
          <p:cNvGraphicFramePr>
            <a:graphicFrameLocks/>
          </p:cNvGraphicFramePr>
          <p:nvPr>
            <p:extLst>
              <p:ext uri="{D42A27DB-BD31-4B8C-83A1-F6EECF244321}">
                <p14:modId xmlns:p14="http://schemas.microsoft.com/office/powerpoint/2010/main" val="4170526558"/>
              </p:ext>
            </p:extLst>
          </p:nvPr>
        </p:nvGraphicFramePr>
        <p:xfrm>
          <a:off x="917244" y="1783871"/>
          <a:ext cx="8604912" cy="39002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992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CuadroTexto 10">
            <a:extLst>
              <a:ext uri="{FF2B5EF4-FFF2-40B4-BE49-F238E27FC236}">
                <a16:creationId xmlns:a16="http://schemas.microsoft.com/office/drawing/2014/main" id="{873F2801-8BA1-B4C4-50B1-DCCC91BA81D9}"/>
              </a:ext>
            </a:extLst>
          </p:cNvPr>
          <p:cNvSpPr txBox="1"/>
          <p:nvPr/>
        </p:nvSpPr>
        <p:spPr>
          <a:xfrm>
            <a:off x="664365" y="5162306"/>
            <a:ext cx="1291436" cy="233559"/>
          </a:xfrm>
          <a:prstGeom prst="rect">
            <a:avLst/>
          </a:prstGeom>
          <a:noFill/>
          <a:ln w="12700">
            <a:miter lim="400000"/>
          </a:ln>
        </p:spPr>
        <p:txBody>
          <a:bodyPr wrap="square" lIns="21749" tIns="21749" rIns="21749" bIns="21749">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defTabSz="353438">
              <a:defRPr/>
            </a:pPr>
            <a:r>
              <a:rPr lang="es-CL" sz="1199" b="0" dirty="0">
                <a:solidFill>
                  <a:srgbClr val="002060"/>
                </a:solidFill>
              </a:rPr>
              <a:t>Fuente: </a:t>
            </a:r>
            <a:r>
              <a:rPr lang="es-CL" sz="1199" b="0" dirty="0" err="1">
                <a:solidFill>
                  <a:srgbClr val="002060"/>
                </a:solidFill>
              </a:rPr>
              <a:t>Dipres</a:t>
            </a:r>
            <a:endParaRPr lang="es-CL" sz="1199" b="0" dirty="0">
              <a:solidFill>
                <a:srgbClr val="002060"/>
              </a:solidFill>
            </a:endParaRPr>
          </a:p>
        </p:txBody>
      </p:sp>
      <p:sp>
        <p:nvSpPr>
          <p:cNvPr id="13" name="CuadroTexto 12">
            <a:extLst>
              <a:ext uri="{FF2B5EF4-FFF2-40B4-BE49-F238E27FC236}">
                <a16:creationId xmlns:a16="http://schemas.microsoft.com/office/drawing/2014/main" id="{8E0E9F88-04B8-FA05-C1BE-5A24E5F0713C}"/>
              </a:ext>
            </a:extLst>
          </p:cNvPr>
          <p:cNvSpPr txBox="1"/>
          <p:nvPr/>
        </p:nvSpPr>
        <p:spPr>
          <a:xfrm>
            <a:off x="634865" y="1278435"/>
            <a:ext cx="9110669" cy="320922"/>
          </a:xfrm>
          <a:prstGeom prst="rect">
            <a:avLst/>
          </a:prstGeom>
          <a:noFill/>
          <a:ln w="12700">
            <a:miter lim="400000"/>
          </a:ln>
        </p:spPr>
        <p:txBody>
          <a:bodyPr wrap="square" lIns="21749" tIns="21749" rIns="21749" bIns="21749">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4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defTabSz="353438">
              <a:defRPr/>
            </a:pPr>
            <a:r>
              <a:rPr lang="es-CL" sz="1800" b="0" dirty="0">
                <a:solidFill>
                  <a:srgbClr val="68B9C1"/>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a:rPr>
              <a:t>Ingresos operacionales del Gobierno Central (% del PIB)</a:t>
            </a:r>
          </a:p>
        </p:txBody>
      </p:sp>
      <p:pic>
        <p:nvPicPr>
          <p:cNvPr id="3" name="Imagen 2">
            <a:extLst>
              <a:ext uri="{FF2B5EF4-FFF2-40B4-BE49-F238E27FC236}">
                <a16:creationId xmlns:a16="http://schemas.microsoft.com/office/drawing/2014/main" id="{A2EBA688-4055-9B44-F74E-EAFCB1AF3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66" y="541991"/>
            <a:ext cx="7512842" cy="602956"/>
          </a:xfrm>
          <a:prstGeom prst="rect">
            <a:avLst/>
          </a:prstGeom>
        </p:spPr>
      </p:pic>
      <p:graphicFrame>
        <p:nvGraphicFramePr>
          <p:cNvPr id="16" name="Gráfico 15">
            <a:extLst>
              <a:ext uri="{FF2B5EF4-FFF2-40B4-BE49-F238E27FC236}">
                <a16:creationId xmlns:a16="http://schemas.microsoft.com/office/drawing/2014/main" id="{3C576493-EF78-63E1-483C-2F242CD3FFE2}"/>
              </a:ext>
            </a:extLst>
          </p:cNvPr>
          <p:cNvGraphicFramePr>
            <a:graphicFrameLocks/>
          </p:cNvGraphicFramePr>
          <p:nvPr>
            <p:extLst>
              <p:ext uri="{D42A27DB-BD31-4B8C-83A1-F6EECF244321}">
                <p14:modId xmlns:p14="http://schemas.microsoft.com/office/powerpoint/2010/main" val="3452113191"/>
              </p:ext>
            </p:extLst>
          </p:nvPr>
        </p:nvGraphicFramePr>
        <p:xfrm>
          <a:off x="1633194" y="2347650"/>
          <a:ext cx="7173011" cy="28146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91078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D4ED0B5-7BC8-4D26-5019-9BFC46EAEE15}"/>
              </a:ext>
            </a:extLst>
          </p:cNvPr>
          <p:cNvPicPr>
            <a:picLocks noChangeAspect="1"/>
          </p:cNvPicPr>
          <p:nvPr/>
        </p:nvPicPr>
        <p:blipFill>
          <a:blip r:embed="rId3"/>
          <a:stretch>
            <a:fillRect/>
          </a:stretch>
        </p:blipFill>
        <p:spPr>
          <a:xfrm>
            <a:off x="1521158" y="2025213"/>
            <a:ext cx="943043" cy="852752"/>
          </a:xfrm>
          <a:prstGeom prst="rect">
            <a:avLst/>
          </a:prstGeom>
        </p:spPr>
      </p:pic>
      <p:sp>
        <p:nvSpPr>
          <p:cNvPr id="21" name="CuadroTexto 20">
            <a:extLst>
              <a:ext uri="{FF2B5EF4-FFF2-40B4-BE49-F238E27FC236}">
                <a16:creationId xmlns:a16="http://schemas.microsoft.com/office/drawing/2014/main" id="{B0CB9F17-2AAF-E4E3-3D3A-1EDA58E22175}"/>
              </a:ext>
            </a:extLst>
          </p:cNvPr>
          <p:cNvSpPr txBox="1"/>
          <p:nvPr/>
        </p:nvSpPr>
        <p:spPr>
          <a:xfrm>
            <a:off x="1170754" y="3068295"/>
            <a:ext cx="1293447" cy="692497"/>
          </a:xfrm>
          <a:prstGeom prst="rect">
            <a:avLst/>
          </a:prstGeom>
          <a:noFill/>
        </p:spPr>
        <p:txBody>
          <a:bodyPr wrap="square" rtlCol="0">
            <a:spAutoFit/>
          </a:bodyPr>
          <a:lstStyle/>
          <a:p>
            <a:pPr algn="ctr"/>
            <a:r>
              <a:rPr lang="es-ES" sz="1200" kern="0" dirty="0">
                <a:solidFill>
                  <a:srgbClr val="002060"/>
                </a:solidFill>
                <a:latin typeface="Helvetica Neue Medium" panose="02000503000000020004" pitchFamily="2" charset="0"/>
                <a:ea typeface="Helvetica Neue Medium" panose="02000503000000020004" pitchFamily="2" charset="0"/>
                <a:cs typeface="Helvetica Neue Medium" panose="02000503000000020004" pitchFamily="2" charset="0"/>
              </a:rPr>
              <a:t>Progresividad </a:t>
            </a:r>
          </a:p>
          <a:p>
            <a:pPr algn="ctr"/>
            <a:r>
              <a:rPr lang="es-ES" sz="1200" kern="0" dirty="0">
                <a:solidFill>
                  <a:srgbClr val="002060"/>
                </a:solidFill>
                <a:latin typeface="Helvetica Neue Medium" panose="02000503000000020004" pitchFamily="2" charset="0"/>
                <a:ea typeface="Helvetica Neue Medium" panose="02000503000000020004" pitchFamily="2" charset="0"/>
                <a:cs typeface="Helvetica Neue Medium" panose="02000503000000020004" pitchFamily="2" charset="0"/>
              </a:rPr>
              <a:t>y equidad</a:t>
            </a:r>
          </a:p>
          <a:p>
            <a:pPr algn="ctr"/>
            <a:endParaRPr lang="es-CL" sz="1500" dirty="0"/>
          </a:p>
        </p:txBody>
      </p:sp>
      <p:sp>
        <p:nvSpPr>
          <p:cNvPr id="22" name="CuadroTexto 21">
            <a:extLst>
              <a:ext uri="{FF2B5EF4-FFF2-40B4-BE49-F238E27FC236}">
                <a16:creationId xmlns:a16="http://schemas.microsoft.com/office/drawing/2014/main" id="{021DF833-00A5-B66A-D9EC-AD1C58F48BF4}"/>
              </a:ext>
            </a:extLst>
          </p:cNvPr>
          <p:cNvSpPr txBox="1"/>
          <p:nvPr/>
        </p:nvSpPr>
        <p:spPr>
          <a:xfrm>
            <a:off x="5367813" y="3068295"/>
            <a:ext cx="1934905" cy="692497"/>
          </a:xfrm>
          <a:prstGeom prst="rect">
            <a:avLst/>
          </a:prstGeom>
          <a:noFill/>
        </p:spPr>
        <p:txBody>
          <a:bodyPr wrap="square" rtlCol="0">
            <a:spAutoFit/>
          </a:bodyPr>
          <a:lstStyle/>
          <a:p>
            <a:pPr algn="ctr"/>
            <a:r>
              <a:rPr lang="es-ES" sz="1200" kern="0" dirty="0">
                <a:solidFill>
                  <a:srgbClr val="002060"/>
                </a:solidFill>
                <a:latin typeface="Helvetica Neue Medium" panose="02000503000000020004" pitchFamily="2" charset="0"/>
                <a:ea typeface="Helvetica Neue Medium" panose="02000503000000020004" pitchFamily="2" charset="0"/>
                <a:cs typeface="Helvetica Neue Medium" panose="02000503000000020004" pitchFamily="2" charset="0"/>
              </a:rPr>
              <a:t>Compromiso con el cumplimiento tributario </a:t>
            </a:r>
          </a:p>
          <a:p>
            <a:pPr algn="ctr"/>
            <a:endParaRPr lang="es-CL" sz="1500" dirty="0"/>
          </a:p>
        </p:txBody>
      </p:sp>
      <p:pic>
        <p:nvPicPr>
          <p:cNvPr id="23" name="Imagen 22">
            <a:extLst>
              <a:ext uri="{FF2B5EF4-FFF2-40B4-BE49-F238E27FC236}">
                <a16:creationId xmlns:a16="http://schemas.microsoft.com/office/drawing/2014/main" id="{2423B333-9332-2C53-5BBA-4A6D1FCFE140}"/>
              </a:ext>
            </a:extLst>
          </p:cNvPr>
          <p:cNvPicPr>
            <a:picLocks noChangeAspect="1"/>
          </p:cNvPicPr>
          <p:nvPr/>
        </p:nvPicPr>
        <p:blipFill>
          <a:blip r:embed="rId4"/>
          <a:stretch>
            <a:fillRect/>
          </a:stretch>
        </p:blipFill>
        <p:spPr>
          <a:xfrm>
            <a:off x="5954499" y="2052841"/>
            <a:ext cx="859367" cy="833060"/>
          </a:xfrm>
          <a:prstGeom prst="rect">
            <a:avLst/>
          </a:prstGeom>
        </p:spPr>
      </p:pic>
      <p:sp>
        <p:nvSpPr>
          <p:cNvPr id="24" name="CuadroTexto 23">
            <a:extLst>
              <a:ext uri="{FF2B5EF4-FFF2-40B4-BE49-F238E27FC236}">
                <a16:creationId xmlns:a16="http://schemas.microsoft.com/office/drawing/2014/main" id="{B5CF05EA-AE51-FE5F-D775-ADA73CA40176}"/>
              </a:ext>
            </a:extLst>
          </p:cNvPr>
          <p:cNvSpPr txBox="1"/>
          <p:nvPr/>
        </p:nvSpPr>
        <p:spPr>
          <a:xfrm>
            <a:off x="3546731" y="3068295"/>
            <a:ext cx="1244743" cy="692497"/>
          </a:xfrm>
          <a:prstGeom prst="rect">
            <a:avLst/>
          </a:prstGeom>
          <a:noFill/>
        </p:spPr>
        <p:txBody>
          <a:bodyPr wrap="square" rtlCol="0">
            <a:spAutoFit/>
          </a:bodyPr>
          <a:lstStyle/>
          <a:p>
            <a:pPr algn="ctr"/>
            <a:r>
              <a:rPr lang="es-ES" sz="1200" kern="0" dirty="0">
                <a:solidFill>
                  <a:srgbClr val="002060"/>
                </a:solidFill>
                <a:latin typeface="Helvetica Neue Medium" panose="02000503000000020004" pitchFamily="2" charset="0"/>
                <a:ea typeface="Helvetica Neue Medium" panose="02000503000000020004" pitchFamily="2" charset="0"/>
                <a:cs typeface="Helvetica Neue Medium" panose="02000503000000020004" pitchFamily="2" charset="0"/>
              </a:rPr>
              <a:t>Transparencia y eficiencia</a:t>
            </a:r>
          </a:p>
          <a:p>
            <a:pPr algn="ctr"/>
            <a:endParaRPr lang="es-CL" sz="1500" dirty="0"/>
          </a:p>
        </p:txBody>
      </p:sp>
      <p:sp>
        <p:nvSpPr>
          <p:cNvPr id="25" name="CuadroTexto 24">
            <a:extLst>
              <a:ext uri="{FF2B5EF4-FFF2-40B4-BE49-F238E27FC236}">
                <a16:creationId xmlns:a16="http://schemas.microsoft.com/office/drawing/2014/main" id="{B64D9803-4BC7-90EE-947D-3AAAEC3B8624}"/>
              </a:ext>
            </a:extLst>
          </p:cNvPr>
          <p:cNvSpPr txBox="1"/>
          <p:nvPr/>
        </p:nvSpPr>
        <p:spPr>
          <a:xfrm>
            <a:off x="7512145" y="3068295"/>
            <a:ext cx="1230794" cy="507831"/>
          </a:xfrm>
          <a:prstGeom prst="rect">
            <a:avLst/>
          </a:prstGeom>
          <a:noFill/>
        </p:spPr>
        <p:txBody>
          <a:bodyPr wrap="square" rtlCol="0">
            <a:spAutoFit/>
          </a:bodyPr>
          <a:lstStyle/>
          <a:p>
            <a:pPr algn="ctr"/>
            <a:r>
              <a:rPr lang="es-ES" sz="1200" kern="0" dirty="0">
                <a:solidFill>
                  <a:srgbClr val="002060"/>
                </a:solidFill>
                <a:latin typeface="Helvetica Neue Medium" panose="02000503000000020004" pitchFamily="2" charset="0"/>
                <a:ea typeface="Helvetica Neue Medium" panose="02000503000000020004" pitchFamily="2" charset="0"/>
                <a:cs typeface="Helvetica Neue Medium" panose="02000503000000020004" pitchFamily="2" charset="0"/>
              </a:rPr>
              <a:t>Simplicidad</a:t>
            </a:r>
          </a:p>
          <a:p>
            <a:pPr algn="ctr"/>
            <a:endParaRPr lang="es-CL" sz="1500" dirty="0"/>
          </a:p>
        </p:txBody>
      </p:sp>
      <p:pic>
        <p:nvPicPr>
          <p:cNvPr id="26" name="Imagen 25">
            <a:extLst>
              <a:ext uri="{FF2B5EF4-FFF2-40B4-BE49-F238E27FC236}">
                <a16:creationId xmlns:a16="http://schemas.microsoft.com/office/drawing/2014/main" id="{AE6ED76C-1404-AB91-A608-C4B39DD264F7}"/>
              </a:ext>
            </a:extLst>
          </p:cNvPr>
          <p:cNvPicPr>
            <a:picLocks noChangeAspect="1"/>
          </p:cNvPicPr>
          <p:nvPr/>
        </p:nvPicPr>
        <p:blipFill>
          <a:blip r:embed="rId5"/>
          <a:stretch>
            <a:fillRect/>
          </a:stretch>
        </p:blipFill>
        <p:spPr>
          <a:xfrm>
            <a:off x="3788077" y="1941880"/>
            <a:ext cx="749572" cy="1019418"/>
          </a:xfrm>
          <a:prstGeom prst="rect">
            <a:avLst/>
          </a:prstGeom>
        </p:spPr>
      </p:pic>
      <p:pic>
        <p:nvPicPr>
          <p:cNvPr id="27" name="Imagen 26">
            <a:extLst>
              <a:ext uri="{FF2B5EF4-FFF2-40B4-BE49-F238E27FC236}">
                <a16:creationId xmlns:a16="http://schemas.microsoft.com/office/drawing/2014/main" id="{B6763456-FB60-6394-06A1-CE3512869C4B}"/>
              </a:ext>
            </a:extLst>
          </p:cNvPr>
          <p:cNvPicPr>
            <a:picLocks noChangeAspect="1"/>
          </p:cNvPicPr>
          <p:nvPr/>
        </p:nvPicPr>
        <p:blipFill>
          <a:blip r:embed="rId6"/>
          <a:stretch>
            <a:fillRect/>
          </a:stretch>
        </p:blipFill>
        <p:spPr>
          <a:xfrm>
            <a:off x="7753719" y="2166584"/>
            <a:ext cx="747645" cy="774998"/>
          </a:xfrm>
          <a:prstGeom prst="rect">
            <a:avLst/>
          </a:prstGeom>
        </p:spPr>
      </p:pic>
      <p:sp>
        <p:nvSpPr>
          <p:cNvPr id="28" name="CuadroTexto 27">
            <a:extLst>
              <a:ext uri="{FF2B5EF4-FFF2-40B4-BE49-F238E27FC236}">
                <a16:creationId xmlns:a16="http://schemas.microsoft.com/office/drawing/2014/main" id="{3CE8F39C-8FA6-3107-38DB-49788F798695}"/>
              </a:ext>
            </a:extLst>
          </p:cNvPr>
          <p:cNvSpPr txBox="1"/>
          <p:nvPr/>
        </p:nvSpPr>
        <p:spPr>
          <a:xfrm>
            <a:off x="1016697" y="4994701"/>
            <a:ext cx="1869038" cy="692497"/>
          </a:xfrm>
          <a:prstGeom prst="rect">
            <a:avLst/>
          </a:prstGeom>
          <a:noFill/>
        </p:spPr>
        <p:txBody>
          <a:bodyPr wrap="square" rtlCol="0">
            <a:spAutoFit/>
          </a:bodyPr>
          <a:lstStyle/>
          <a:p>
            <a:pPr algn="ctr"/>
            <a:r>
              <a:rPr lang="es-ES" sz="1200" kern="0" dirty="0">
                <a:solidFill>
                  <a:srgbClr val="002060"/>
                </a:solidFill>
                <a:latin typeface="Helvetica Neue Medium" panose="02000503000000020004" pitchFamily="2" charset="0"/>
                <a:ea typeface="Helvetica Neue Medium" panose="02000503000000020004" pitchFamily="2" charset="0"/>
                <a:cs typeface="Helvetica Neue Medium" panose="02000503000000020004" pitchFamily="2" charset="0"/>
              </a:rPr>
              <a:t>Educación y asistencia al contribuyente</a:t>
            </a:r>
          </a:p>
          <a:p>
            <a:pPr algn="ctr"/>
            <a:endParaRPr lang="es-CL" sz="1500" dirty="0"/>
          </a:p>
        </p:txBody>
      </p:sp>
      <p:sp>
        <p:nvSpPr>
          <p:cNvPr id="29" name="CuadroTexto 28">
            <a:extLst>
              <a:ext uri="{FF2B5EF4-FFF2-40B4-BE49-F238E27FC236}">
                <a16:creationId xmlns:a16="http://schemas.microsoft.com/office/drawing/2014/main" id="{839F63D5-25BA-3A39-0C60-D2D8C41ED2C4}"/>
              </a:ext>
            </a:extLst>
          </p:cNvPr>
          <p:cNvSpPr txBox="1"/>
          <p:nvPr/>
        </p:nvSpPr>
        <p:spPr>
          <a:xfrm>
            <a:off x="3154024" y="4994701"/>
            <a:ext cx="1934905" cy="507831"/>
          </a:xfrm>
          <a:prstGeom prst="rect">
            <a:avLst/>
          </a:prstGeom>
          <a:noFill/>
        </p:spPr>
        <p:txBody>
          <a:bodyPr wrap="square" rtlCol="0">
            <a:spAutoFit/>
          </a:bodyPr>
          <a:lstStyle/>
          <a:p>
            <a:pPr algn="ctr"/>
            <a:r>
              <a:rPr lang="es-ES" sz="1200" kern="0" dirty="0">
                <a:solidFill>
                  <a:srgbClr val="002060"/>
                </a:solidFill>
                <a:latin typeface="Helvetica Neue Medium" panose="02000503000000020004" pitchFamily="2" charset="0"/>
                <a:ea typeface="Helvetica Neue Medium" panose="02000503000000020004" pitchFamily="2" charset="0"/>
                <a:cs typeface="Helvetica Neue Medium" panose="02000503000000020004" pitchFamily="2" charset="0"/>
              </a:rPr>
              <a:t>Corresponsabilidad</a:t>
            </a:r>
          </a:p>
          <a:p>
            <a:pPr algn="ctr"/>
            <a:endParaRPr lang="es-CL" sz="1500" dirty="0"/>
          </a:p>
        </p:txBody>
      </p:sp>
      <p:sp>
        <p:nvSpPr>
          <p:cNvPr id="30" name="CuadroTexto 29">
            <a:extLst>
              <a:ext uri="{FF2B5EF4-FFF2-40B4-BE49-F238E27FC236}">
                <a16:creationId xmlns:a16="http://schemas.microsoft.com/office/drawing/2014/main" id="{608CCB9E-B5FF-9F27-F58F-574FCE94965B}"/>
              </a:ext>
            </a:extLst>
          </p:cNvPr>
          <p:cNvSpPr txBox="1"/>
          <p:nvPr/>
        </p:nvSpPr>
        <p:spPr>
          <a:xfrm>
            <a:off x="5599553" y="4994701"/>
            <a:ext cx="1244743" cy="692497"/>
          </a:xfrm>
          <a:prstGeom prst="rect">
            <a:avLst/>
          </a:prstGeom>
          <a:noFill/>
        </p:spPr>
        <p:txBody>
          <a:bodyPr wrap="square" rtlCol="0">
            <a:spAutoFit/>
          </a:bodyPr>
          <a:lstStyle/>
          <a:p>
            <a:pPr algn="ctr"/>
            <a:r>
              <a:rPr lang="es-ES" sz="1200" kern="0" dirty="0">
                <a:solidFill>
                  <a:srgbClr val="002060"/>
                </a:solidFill>
                <a:latin typeface="Helvetica Neue Medium" panose="02000503000000020004" pitchFamily="2" charset="0"/>
                <a:ea typeface="Helvetica Neue Medium" panose="02000503000000020004" pitchFamily="2" charset="0"/>
                <a:cs typeface="Helvetica Neue Medium" panose="02000503000000020004" pitchFamily="2" charset="0"/>
              </a:rPr>
              <a:t>Estabilidad </a:t>
            </a:r>
          </a:p>
          <a:p>
            <a:pPr algn="ctr"/>
            <a:r>
              <a:rPr lang="es-ES" sz="1200" kern="0" dirty="0">
                <a:solidFill>
                  <a:srgbClr val="002060"/>
                </a:solidFill>
                <a:latin typeface="Helvetica Neue Medium" panose="02000503000000020004" pitchFamily="2" charset="0"/>
                <a:ea typeface="Helvetica Neue Medium" panose="02000503000000020004" pitchFamily="2" charset="0"/>
                <a:cs typeface="Helvetica Neue Medium" panose="02000503000000020004" pitchFamily="2" charset="0"/>
              </a:rPr>
              <a:t>y certeza</a:t>
            </a:r>
          </a:p>
          <a:p>
            <a:pPr algn="ctr"/>
            <a:endParaRPr lang="es-CL" sz="1500" dirty="0"/>
          </a:p>
        </p:txBody>
      </p:sp>
      <p:sp>
        <p:nvSpPr>
          <p:cNvPr id="31" name="CuadroTexto 30">
            <a:extLst>
              <a:ext uri="{FF2B5EF4-FFF2-40B4-BE49-F238E27FC236}">
                <a16:creationId xmlns:a16="http://schemas.microsoft.com/office/drawing/2014/main" id="{B1124525-1F08-85C4-4230-89450636DAC2}"/>
              </a:ext>
            </a:extLst>
          </p:cNvPr>
          <p:cNvSpPr txBox="1"/>
          <p:nvPr/>
        </p:nvSpPr>
        <p:spPr>
          <a:xfrm>
            <a:off x="7321930" y="4994701"/>
            <a:ext cx="1889803" cy="507831"/>
          </a:xfrm>
          <a:prstGeom prst="rect">
            <a:avLst/>
          </a:prstGeom>
          <a:noFill/>
        </p:spPr>
        <p:txBody>
          <a:bodyPr wrap="square" rtlCol="0">
            <a:spAutoFit/>
          </a:bodyPr>
          <a:lstStyle/>
          <a:p>
            <a:pPr algn="ctr"/>
            <a:r>
              <a:rPr lang="es-ES" sz="1200" kern="0" dirty="0">
                <a:solidFill>
                  <a:srgbClr val="002060"/>
                </a:solidFill>
                <a:latin typeface="Helvetica Neue Medium" panose="02000503000000020004" pitchFamily="2" charset="0"/>
                <a:ea typeface="Helvetica Neue Medium" panose="02000503000000020004" pitchFamily="2" charset="0"/>
                <a:cs typeface="Helvetica Neue Medium" panose="02000503000000020004" pitchFamily="2" charset="0"/>
              </a:rPr>
              <a:t>Adaptabilidad</a:t>
            </a:r>
          </a:p>
          <a:p>
            <a:pPr algn="ctr"/>
            <a:endParaRPr lang="es-CL" sz="1500" dirty="0"/>
          </a:p>
        </p:txBody>
      </p:sp>
      <p:pic>
        <p:nvPicPr>
          <p:cNvPr id="32" name="Imagen 31">
            <a:extLst>
              <a:ext uri="{FF2B5EF4-FFF2-40B4-BE49-F238E27FC236}">
                <a16:creationId xmlns:a16="http://schemas.microsoft.com/office/drawing/2014/main" id="{9C06A181-E345-E813-41E3-3B547365B3BE}"/>
              </a:ext>
            </a:extLst>
          </p:cNvPr>
          <p:cNvPicPr>
            <a:picLocks noChangeAspect="1"/>
          </p:cNvPicPr>
          <p:nvPr/>
        </p:nvPicPr>
        <p:blipFill>
          <a:blip r:embed="rId7"/>
          <a:stretch>
            <a:fillRect/>
          </a:stretch>
        </p:blipFill>
        <p:spPr>
          <a:xfrm>
            <a:off x="1464282" y="4325880"/>
            <a:ext cx="797547" cy="622262"/>
          </a:xfrm>
          <a:prstGeom prst="rect">
            <a:avLst/>
          </a:prstGeom>
        </p:spPr>
      </p:pic>
      <p:pic>
        <p:nvPicPr>
          <p:cNvPr id="33" name="Imagen 32">
            <a:extLst>
              <a:ext uri="{FF2B5EF4-FFF2-40B4-BE49-F238E27FC236}">
                <a16:creationId xmlns:a16="http://schemas.microsoft.com/office/drawing/2014/main" id="{EA3F49D1-BE95-7A83-9E79-E2F5D90630CA}"/>
              </a:ext>
            </a:extLst>
          </p:cNvPr>
          <p:cNvPicPr>
            <a:picLocks noChangeAspect="1"/>
          </p:cNvPicPr>
          <p:nvPr/>
        </p:nvPicPr>
        <p:blipFill>
          <a:blip r:embed="rId8"/>
          <a:stretch>
            <a:fillRect/>
          </a:stretch>
        </p:blipFill>
        <p:spPr>
          <a:xfrm>
            <a:off x="3661813" y="4205104"/>
            <a:ext cx="848087" cy="956353"/>
          </a:xfrm>
          <a:prstGeom prst="rect">
            <a:avLst/>
          </a:prstGeom>
        </p:spPr>
      </p:pic>
      <p:pic>
        <p:nvPicPr>
          <p:cNvPr id="34" name="Imagen 33">
            <a:extLst>
              <a:ext uri="{FF2B5EF4-FFF2-40B4-BE49-F238E27FC236}">
                <a16:creationId xmlns:a16="http://schemas.microsoft.com/office/drawing/2014/main" id="{4F7E092D-A440-3E6B-9510-C6B975C264B5}"/>
              </a:ext>
            </a:extLst>
          </p:cNvPr>
          <p:cNvPicPr>
            <a:picLocks noChangeAspect="1"/>
          </p:cNvPicPr>
          <p:nvPr/>
        </p:nvPicPr>
        <p:blipFill>
          <a:blip r:embed="rId9"/>
          <a:stretch>
            <a:fillRect/>
          </a:stretch>
        </p:blipFill>
        <p:spPr>
          <a:xfrm>
            <a:off x="5969516" y="4088598"/>
            <a:ext cx="525871" cy="870077"/>
          </a:xfrm>
          <a:prstGeom prst="rect">
            <a:avLst/>
          </a:prstGeom>
        </p:spPr>
      </p:pic>
      <p:pic>
        <p:nvPicPr>
          <p:cNvPr id="35" name="Imagen 34">
            <a:extLst>
              <a:ext uri="{FF2B5EF4-FFF2-40B4-BE49-F238E27FC236}">
                <a16:creationId xmlns:a16="http://schemas.microsoft.com/office/drawing/2014/main" id="{9D16ADBE-33BD-DAE1-2FF0-2035CA1112A4}"/>
              </a:ext>
            </a:extLst>
          </p:cNvPr>
          <p:cNvPicPr>
            <a:picLocks noChangeAspect="1"/>
          </p:cNvPicPr>
          <p:nvPr/>
        </p:nvPicPr>
        <p:blipFill>
          <a:blip r:embed="rId10"/>
          <a:stretch>
            <a:fillRect/>
          </a:stretch>
        </p:blipFill>
        <p:spPr>
          <a:xfrm>
            <a:off x="7953076" y="4039968"/>
            <a:ext cx="762000" cy="876300"/>
          </a:xfrm>
          <a:prstGeom prst="rect">
            <a:avLst/>
          </a:prstGeom>
        </p:spPr>
      </p:pic>
      <p:pic>
        <p:nvPicPr>
          <p:cNvPr id="37" name="Imagen 36">
            <a:extLst>
              <a:ext uri="{FF2B5EF4-FFF2-40B4-BE49-F238E27FC236}">
                <a16:creationId xmlns:a16="http://schemas.microsoft.com/office/drawing/2014/main" id="{27ADFB98-FB1C-B214-FC34-2D2C1598AF2E}"/>
              </a:ext>
            </a:extLst>
          </p:cNvPr>
          <p:cNvPicPr>
            <a:picLocks noChangeAspect="1"/>
          </p:cNvPicPr>
          <p:nvPr/>
        </p:nvPicPr>
        <p:blipFill>
          <a:blip r:embed="rId11"/>
          <a:stretch>
            <a:fillRect/>
          </a:stretch>
        </p:blipFill>
        <p:spPr>
          <a:xfrm>
            <a:off x="1260228" y="2106114"/>
            <a:ext cx="110762" cy="160605"/>
          </a:xfrm>
          <a:prstGeom prst="rect">
            <a:avLst/>
          </a:prstGeom>
        </p:spPr>
      </p:pic>
      <p:pic>
        <p:nvPicPr>
          <p:cNvPr id="38" name="Imagen 37">
            <a:extLst>
              <a:ext uri="{FF2B5EF4-FFF2-40B4-BE49-F238E27FC236}">
                <a16:creationId xmlns:a16="http://schemas.microsoft.com/office/drawing/2014/main" id="{9FBE523B-D2C3-2A32-E902-D523D100376E}"/>
              </a:ext>
            </a:extLst>
          </p:cNvPr>
          <p:cNvPicPr>
            <a:picLocks noChangeAspect="1"/>
          </p:cNvPicPr>
          <p:nvPr/>
        </p:nvPicPr>
        <p:blipFill>
          <a:blip r:embed="rId12"/>
          <a:stretch>
            <a:fillRect/>
          </a:stretch>
        </p:blipFill>
        <p:spPr>
          <a:xfrm>
            <a:off x="3406630" y="2068926"/>
            <a:ext cx="116300" cy="163374"/>
          </a:xfrm>
          <a:prstGeom prst="rect">
            <a:avLst/>
          </a:prstGeom>
        </p:spPr>
      </p:pic>
      <p:pic>
        <p:nvPicPr>
          <p:cNvPr id="39" name="Imagen 38">
            <a:extLst>
              <a:ext uri="{FF2B5EF4-FFF2-40B4-BE49-F238E27FC236}">
                <a16:creationId xmlns:a16="http://schemas.microsoft.com/office/drawing/2014/main" id="{03A30688-9AE3-D060-0A70-9FE6986F231D}"/>
              </a:ext>
            </a:extLst>
          </p:cNvPr>
          <p:cNvPicPr>
            <a:picLocks noChangeAspect="1"/>
          </p:cNvPicPr>
          <p:nvPr/>
        </p:nvPicPr>
        <p:blipFill>
          <a:blip r:embed="rId13"/>
          <a:stretch>
            <a:fillRect/>
          </a:stretch>
        </p:blipFill>
        <p:spPr>
          <a:xfrm>
            <a:off x="5696788" y="2068559"/>
            <a:ext cx="116300" cy="163374"/>
          </a:xfrm>
          <a:prstGeom prst="rect">
            <a:avLst/>
          </a:prstGeom>
        </p:spPr>
      </p:pic>
      <p:pic>
        <p:nvPicPr>
          <p:cNvPr id="40" name="Imagen 39">
            <a:extLst>
              <a:ext uri="{FF2B5EF4-FFF2-40B4-BE49-F238E27FC236}">
                <a16:creationId xmlns:a16="http://schemas.microsoft.com/office/drawing/2014/main" id="{327EB773-054E-ADC7-A0E5-6852C91656FD}"/>
              </a:ext>
            </a:extLst>
          </p:cNvPr>
          <p:cNvPicPr>
            <a:picLocks noChangeAspect="1"/>
          </p:cNvPicPr>
          <p:nvPr/>
        </p:nvPicPr>
        <p:blipFill>
          <a:blip r:embed="rId14"/>
          <a:stretch>
            <a:fillRect/>
          </a:stretch>
        </p:blipFill>
        <p:spPr>
          <a:xfrm>
            <a:off x="7582808" y="2098878"/>
            <a:ext cx="130146" cy="160605"/>
          </a:xfrm>
          <a:prstGeom prst="rect">
            <a:avLst/>
          </a:prstGeom>
        </p:spPr>
      </p:pic>
      <p:pic>
        <p:nvPicPr>
          <p:cNvPr id="41" name="Imagen 40">
            <a:extLst>
              <a:ext uri="{FF2B5EF4-FFF2-40B4-BE49-F238E27FC236}">
                <a16:creationId xmlns:a16="http://schemas.microsoft.com/office/drawing/2014/main" id="{9B1DDE44-4343-6C3E-58FA-5D3DE27C5F12}"/>
              </a:ext>
            </a:extLst>
          </p:cNvPr>
          <p:cNvPicPr>
            <a:picLocks noChangeAspect="1"/>
          </p:cNvPicPr>
          <p:nvPr/>
        </p:nvPicPr>
        <p:blipFill>
          <a:blip r:embed="rId15"/>
          <a:stretch>
            <a:fillRect/>
          </a:stretch>
        </p:blipFill>
        <p:spPr>
          <a:xfrm>
            <a:off x="1190694" y="4060025"/>
            <a:ext cx="116300" cy="163374"/>
          </a:xfrm>
          <a:prstGeom prst="rect">
            <a:avLst/>
          </a:prstGeom>
        </p:spPr>
      </p:pic>
      <p:pic>
        <p:nvPicPr>
          <p:cNvPr id="42" name="Imagen 41">
            <a:extLst>
              <a:ext uri="{FF2B5EF4-FFF2-40B4-BE49-F238E27FC236}">
                <a16:creationId xmlns:a16="http://schemas.microsoft.com/office/drawing/2014/main" id="{0C4162ED-E348-70E8-66CE-00F2FA000102}"/>
              </a:ext>
            </a:extLst>
          </p:cNvPr>
          <p:cNvPicPr>
            <a:picLocks noChangeAspect="1"/>
          </p:cNvPicPr>
          <p:nvPr/>
        </p:nvPicPr>
        <p:blipFill>
          <a:blip r:embed="rId16"/>
          <a:stretch>
            <a:fillRect/>
          </a:stretch>
        </p:blipFill>
        <p:spPr>
          <a:xfrm>
            <a:off x="3404511" y="4101867"/>
            <a:ext cx="121838" cy="166143"/>
          </a:xfrm>
          <a:prstGeom prst="rect">
            <a:avLst/>
          </a:prstGeom>
        </p:spPr>
      </p:pic>
      <p:pic>
        <p:nvPicPr>
          <p:cNvPr id="43" name="Imagen 42">
            <a:extLst>
              <a:ext uri="{FF2B5EF4-FFF2-40B4-BE49-F238E27FC236}">
                <a16:creationId xmlns:a16="http://schemas.microsoft.com/office/drawing/2014/main" id="{014317C3-B443-F12D-5B42-258C539CC6FB}"/>
              </a:ext>
            </a:extLst>
          </p:cNvPr>
          <p:cNvPicPr>
            <a:picLocks noChangeAspect="1"/>
          </p:cNvPicPr>
          <p:nvPr/>
        </p:nvPicPr>
        <p:blipFill>
          <a:blip r:embed="rId17"/>
          <a:stretch>
            <a:fillRect/>
          </a:stretch>
        </p:blipFill>
        <p:spPr>
          <a:xfrm>
            <a:off x="5647928" y="4048499"/>
            <a:ext cx="116300" cy="160605"/>
          </a:xfrm>
          <a:prstGeom prst="rect">
            <a:avLst/>
          </a:prstGeom>
        </p:spPr>
      </p:pic>
      <p:pic>
        <p:nvPicPr>
          <p:cNvPr id="44" name="Imagen 43">
            <a:extLst>
              <a:ext uri="{FF2B5EF4-FFF2-40B4-BE49-F238E27FC236}">
                <a16:creationId xmlns:a16="http://schemas.microsoft.com/office/drawing/2014/main" id="{B29BDD53-5F6A-E8DD-F04A-8E8752C47B09}"/>
              </a:ext>
            </a:extLst>
          </p:cNvPr>
          <p:cNvPicPr>
            <a:picLocks noChangeAspect="1"/>
          </p:cNvPicPr>
          <p:nvPr/>
        </p:nvPicPr>
        <p:blipFill>
          <a:blip r:embed="rId18"/>
          <a:stretch>
            <a:fillRect/>
          </a:stretch>
        </p:blipFill>
        <p:spPr>
          <a:xfrm>
            <a:off x="7615789" y="4018795"/>
            <a:ext cx="119069" cy="166143"/>
          </a:xfrm>
          <a:prstGeom prst="rect">
            <a:avLst/>
          </a:prstGeom>
        </p:spPr>
      </p:pic>
      <p:pic>
        <p:nvPicPr>
          <p:cNvPr id="36" name="Imagen 35">
            <a:extLst>
              <a:ext uri="{FF2B5EF4-FFF2-40B4-BE49-F238E27FC236}">
                <a16:creationId xmlns:a16="http://schemas.microsoft.com/office/drawing/2014/main" id="{180073AC-4A45-B020-8DA8-F96DB7473D0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79659" y="552866"/>
            <a:ext cx="7715979" cy="753061"/>
          </a:xfrm>
          <a:prstGeom prst="rect">
            <a:avLst/>
          </a:prstGeom>
        </p:spPr>
      </p:pic>
    </p:spTree>
    <p:extLst>
      <p:ext uri="{BB962C8B-B14F-4D97-AF65-F5344CB8AC3E}">
        <p14:creationId xmlns:p14="http://schemas.microsoft.com/office/powerpoint/2010/main" val="944186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6D9EC29-460D-25ED-5AF6-CFF3E7E48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16" y="545136"/>
            <a:ext cx="6744636" cy="823289"/>
          </a:xfrm>
          <a:prstGeom prst="rect">
            <a:avLst/>
          </a:prstGeom>
        </p:spPr>
      </p:pic>
      <p:pic>
        <p:nvPicPr>
          <p:cNvPr id="10" name="Imagen 9">
            <a:extLst>
              <a:ext uri="{FF2B5EF4-FFF2-40B4-BE49-F238E27FC236}">
                <a16:creationId xmlns:a16="http://schemas.microsoft.com/office/drawing/2014/main" id="{B03975F8-B357-2A98-B146-6E83AD13D480}"/>
              </a:ext>
            </a:extLst>
          </p:cNvPr>
          <p:cNvPicPr>
            <a:picLocks noChangeAspect="1"/>
          </p:cNvPicPr>
          <p:nvPr/>
        </p:nvPicPr>
        <p:blipFill>
          <a:blip r:embed="rId4"/>
          <a:stretch>
            <a:fillRect/>
          </a:stretch>
        </p:blipFill>
        <p:spPr>
          <a:xfrm>
            <a:off x="1302702" y="2232205"/>
            <a:ext cx="715467" cy="635971"/>
          </a:xfrm>
          <a:prstGeom prst="rect">
            <a:avLst/>
          </a:prstGeom>
        </p:spPr>
      </p:pic>
      <p:pic>
        <p:nvPicPr>
          <p:cNvPr id="15" name="Imagen 14">
            <a:extLst>
              <a:ext uri="{FF2B5EF4-FFF2-40B4-BE49-F238E27FC236}">
                <a16:creationId xmlns:a16="http://schemas.microsoft.com/office/drawing/2014/main" id="{437E0813-73F0-CC5C-5198-E6F089F9E213}"/>
              </a:ext>
            </a:extLst>
          </p:cNvPr>
          <p:cNvPicPr>
            <a:picLocks noChangeAspect="1"/>
          </p:cNvPicPr>
          <p:nvPr/>
        </p:nvPicPr>
        <p:blipFill>
          <a:blip r:embed="rId4"/>
          <a:stretch>
            <a:fillRect/>
          </a:stretch>
        </p:blipFill>
        <p:spPr>
          <a:xfrm>
            <a:off x="8133681" y="3102283"/>
            <a:ext cx="715467" cy="635971"/>
          </a:xfrm>
          <a:prstGeom prst="rect">
            <a:avLst/>
          </a:prstGeom>
        </p:spPr>
      </p:pic>
      <p:pic>
        <p:nvPicPr>
          <p:cNvPr id="16" name="Imagen 15">
            <a:extLst>
              <a:ext uri="{FF2B5EF4-FFF2-40B4-BE49-F238E27FC236}">
                <a16:creationId xmlns:a16="http://schemas.microsoft.com/office/drawing/2014/main" id="{796A115D-F57C-9DE9-5577-F075A57B3770}"/>
              </a:ext>
            </a:extLst>
          </p:cNvPr>
          <p:cNvPicPr>
            <a:picLocks noChangeAspect="1"/>
          </p:cNvPicPr>
          <p:nvPr/>
        </p:nvPicPr>
        <p:blipFill>
          <a:blip r:embed="rId4"/>
          <a:stretch>
            <a:fillRect/>
          </a:stretch>
        </p:blipFill>
        <p:spPr>
          <a:xfrm>
            <a:off x="1302703" y="4175513"/>
            <a:ext cx="715467" cy="635971"/>
          </a:xfrm>
          <a:prstGeom prst="rect">
            <a:avLst/>
          </a:prstGeom>
        </p:spPr>
      </p:pic>
      <p:sp>
        <p:nvSpPr>
          <p:cNvPr id="7" name="CuadroTexto 6">
            <a:extLst>
              <a:ext uri="{FF2B5EF4-FFF2-40B4-BE49-F238E27FC236}">
                <a16:creationId xmlns:a16="http://schemas.microsoft.com/office/drawing/2014/main" id="{ECF6A864-EA23-E0BD-37A8-EE7223A3B0A9}"/>
              </a:ext>
            </a:extLst>
          </p:cNvPr>
          <p:cNvSpPr txBox="1"/>
          <p:nvPr/>
        </p:nvSpPr>
        <p:spPr>
          <a:xfrm>
            <a:off x="2066296" y="2196810"/>
            <a:ext cx="6067385" cy="3293209"/>
          </a:xfrm>
          <a:prstGeom prst="rect">
            <a:avLst/>
          </a:prstGeom>
          <a:noFill/>
        </p:spPr>
        <p:txBody>
          <a:bodyPr wrap="square" rtlCol="0">
            <a:spAutoFit/>
          </a:bodyPr>
          <a:lstStyle/>
          <a:p>
            <a:r>
              <a:rPr lang="es-ES" sz="1600" i="1" dirty="0">
                <a:solidFill>
                  <a:srgbClr val="40406B"/>
                </a:solidFill>
                <a:latin typeface="Helvetica Neue Medium" panose="02000503000000020004" pitchFamily="2" charset="0"/>
                <a:ea typeface="Helvetica Neue Medium" panose="02000503000000020004" pitchFamily="2" charset="0"/>
                <a:cs typeface="Helvetica Neue Medium" panose="02000503000000020004" pitchFamily="2" charset="0"/>
              </a:rPr>
              <a:t>“Los impuestos son para resolver las necesidades que tiene el país y que son urgentes”</a:t>
            </a:r>
          </a:p>
          <a:p>
            <a:endParaRPr lang="es-ES" sz="1600" i="1" dirty="0">
              <a:solidFill>
                <a:srgbClr val="40406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endParaRPr lang="es-ES" sz="1600" i="1" dirty="0">
              <a:solidFill>
                <a:srgbClr val="40406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s-ES" sz="1600" i="1" dirty="0">
                <a:solidFill>
                  <a:srgbClr val="40406B"/>
                </a:solidFill>
                <a:latin typeface="Helvetica Neue Medium" panose="02000503000000020004" pitchFamily="2" charset="0"/>
                <a:ea typeface="Helvetica Neue Medium" panose="02000503000000020004" pitchFamily="2" charset="0"/>
                <a:cs typeface="Helvetica Neue Medium" panose="02000503000000020004" pitchFamily="2" charset="0"/>
              </a:rPr>
              <a:t>“Los ciudadanos nos relacionamos con el Estado por medio de los impuestos y eso nos entrega beneficios y obligaciones”</a:t>
            </a:r>
          </a:p>
          <a:p>
            <a:endParaRPr lang="es-ES" sz="1600" i="1" dirty="0">
              <a:solidFill>
                <a:srgbClr val="40406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endParaRPr lang="es-ES" sz="1600" i="1" dirty="0">
              <a:solidFill>
                <a:srgbClr val="40406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s-ES" sz="1600" i="1" dirty="0">
                <a:solidFill>
                  <a:srgbClr val="40406B"/>
                </a:solidFill>
                <a:latin typeface="Helvetica Neue Medium" panose="02000503000000020004" pitchFamily="2" charset="0"/>
                <a:ea typeface="Helvetica Neue Medium" panose="02000503000000020004" pitchFamily="2" charset="0"/>
                <a:cs typeface="Helvetica Neue Medium" panose="02000503000000020004" pitchFamily="2" charset="0"/>
              </a:rPr>
              <a:t>“Que el gasto público, lo que en definitiva, se reciben de esos impuestos sea efectivamente para los fines para los cuales son recaudados. Por ejemplo, para generar mejores pensiones, para mejorar la salud, para mejorar la pavimentación”.</a:t>
            </a:r>
            <a:endParaRPr lang="es-ES" sz="1600" i="1" dirty="0">
              <a:solidFill>
                <a:srgbClr val="81C8D2"/>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1209387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C8E4FC7-1D3C-DF25-8C13-81A8811B9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66" y="544039"/>
            <a:ext cx="5826868" cy="312154"/>
          </a:xfrm>
          <a:prstGeom prst="rect">
            <a:avLst/>
          </a:prstGeom>
        </p:spPr>
      </p:pic>
      <p:graphicFrame>
        <p:nvGraphicFramePr>
          <p:cNvPr id="9" name="Tabla 8">
            <a:extLst>
              <a:ext uri="{FF2B5EF4-FFF2-40B4-BE49-F238E27FC236}">
                <a16:creationId xmlns:a16="http://schemas.microsoft.com/office/drawing/2014/main" id="{67497AD3-3218-5CDC-D2B0-E6525D5CAE14}"/>
              </a:ext>
            </a:extLst>
          </p:cNvPr>
          <p:cNvGraphicFramePr>
            <a:graphicFrameLocks noGrp="1"/>
          </p:cNvGraphicFramePr>
          <p:nvPr>
            <p:extLst>
              <p:ext uri="{D42A27DB-BD31-4B8C-83A1-F6EECF244321}">
                <p14:modId xmlns:p14="http://schemas.microsoft.com/office/powerpoint/2010/main" val="4280017343"/>
              </p:ext>
            </p:extLst>
          </p:nvPr>
        </p:nvGraphicFramePr>
        <p:xfrm>
          <a:off x="1574343" y="1435663"/>
          <a:ext cx="7290714" cy="3969212"/>
        </p:xfrm>
        <a:graphic>
          <a:graphicData uri="http://schemas.openxmlformats.org/drawingml/2006/table">
            <a:tbl>
              <a:tblPr/>
              <a:tblGrid>
                <a:gridCol w="2082292">
                  <a:extLst>
                    <a:ext uri="{9D8B030D-6E8A-4147-A177-3AD203B41FA5}">
                      <a16:colId xmlns:a16="http://schemas.microsoft.com/office/drawing/2014/main" val="2064729840"/>
                    </a:ext>
                  </a:extLst>
                </a:gridCol>
                <a:gridCol w="5208422">
                  <a:extLst>
                    <a:ext uri="{9D8B030D-6E8A-4147-A177-3AD203B41FA5}">
                      <a16:colId xmlns:a16="http://schemas.microsoft.com/office/drawing/2014/main" val="466821339"/>
                    </a:ext>
                  </a:extLst>
                </a:gridCol>
              </a:tblGrid>
              <a:tr h="590611">
                <a:tc>
                  <a:txBody>
                    <a:bodyPr/>
                    <a:lstStyle/>
                    <a:p>
                      <a:pPr marL="456057" lvl="1" indent="0" algn="l" defTabSz="914400" rtl="0" eaLnBrk="1" fontAlgn="base" latinLnBrk="0" hangingPunct="1">
                        <a:buFontTx/>
                        <a:buNone/>
                      </a:pPr>
                      <a:r>
                        <a:rPr lang="es-ES" sz="1500" b="1" i="0" kern="1200" dirty="0">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Recaudación</a:t>
                      </a:r>
                    </a:p>
                  </a:txBody>
                  <a:tcPr marL="72454" marR="72454" marT="36227" marB="36227" anchor="ctr">
                    <a:lnL w="9763" cap="flat" cmpd="sng" algn="ctr">
                      <a:noFill/>
                      <a:prstDash val="solid"/>
                      <a:round/>
                      <a:headEnd type="none" w="med" len="med"/>
                      <a:tailEnd type="none" w="med" len="med"/>
                    </a:lnL>
                    <a:lnR w="9763" cap="flat" cmpd="sng" algn="ctr">
                      <a:noFill/>
                      <a:prstDash val="solid"/>
                      <a:round/>
                      <a:headEnd type="none" w="med" len="med"/>
                      <a:tailEnd type="none" w="med" len="med"/>
                    </a:lnR>
                    <a:lnT w="9763" cap="flat" cmpd="sng" algn="ctr">
                      <a:noFill/>
                      <a:prstDash val="solid"/>
                      <a:round/>
                      <a:headEnd type="none" w="med" len="med"/>
                      <a:tailEnd type="none" w="med" len="med"/>
                    </a:lnT>
                    <a:lnB w="9763" cap="flat" cmpd="sng" algn="ctr">
                      <a:noFill/>
                      <a:prstDash val="solid"/>
                      <a:round/>
                      <a:headEnd type="none" w="med" len="med"/>
                      <a:tailEnd type="none" w="med" len="med"/>
                    </a:lnB>
                    <a:lnTlToBr w="12700" cmpd="sng">
                      <a:noFill/>
                      <a:prstDash val="solid"/>
                    </a:lnTlToBr>
                    <a:lnBlToTr w="12700" cmpd="sng">
                      <a:noFill/>
                      <a:prstDash val="solid"/>
                    </a:lnBlToTr>
                    <a:solidFill>
                      <a:srgbClr val="7EC7D2"/>
                    </a:solidFill>
                  </a:tcPr>
                </a:tc>
                <a:tc>
                  <a:txBody>
                    <a:bodyPr/>
                    <a:lstStyle/>
                    <a:p>
                      <a:pPr marL="342900" indent="-342900" algn="l" fontAlgn="base">
                        <a:buFont typeface="Arial" panose="020B0604020202020204" pitchFamily="34" charset="0"/>
                        <a:buChar char="•"/>
                      </a:pPr>
                      <a:r>
                        <a:rPr lang="es-ES" sz="1200" b="1" i="0" kern="1200" dirty="0">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Recaudar 4,2% del PIB en un plazo de 4 años.</a:t>
                      </a:r>
                    </a:p>
                  </a:txBody>
                  <a:tcPr marL="72454" marR="72454" marT="36227" marB="36227" anchor="ctr">
                    <a:lnL w="9763" cap="flat" cmpd="sng" algn="ctr">
                      <a:noFill/>
                      <a:prstDash val="solid"/>
                      <a:round/>
                      <a:headEnd type="none" w="med" len="med"/>
                      <a:tailEnd type="none" w="med" len="med"/>
                    </a:lnL>
                    <a:lnR w="9763" cap="flat" cmpd="sng" algn="ctr">
                      <a:noFill/>
                      <a:prstDash val="solid"/>
                      <a:round/>
                      <a:headEnd type="none" w="med" len="med"/>
                      <a:tailEnd type="none" w="med" len="med"/>
                    </a:lnR>
                    <a:lnT w="9763" cap="flat" cmpd="sng" algn="ctr">
                      <a:noFill/>
                      <a:prstDash val="solid"/>
                      <a:round/>
                      <a:headEnd type="none" w="med" len="med"/>
                      <a:tailEnd type="none" w="med" len="med"/>
                    </a:lnT>
                    <a:lnB w="9763" cap="flat" cmpd="sng" algn="ctr">
                      <a:noFill/>
                      <a:prstDash val="solid"/>
                      <a:round/>
                      <a:headEnd type="none" w="med" len="med"/>
                      <a:tailEnd type="none" w="med" len="med"/>
                    </a:lnB>
                    <a:lnTlToBr w="12700" cmpd="sng">
                      <a:noFill/>
                      <a:prstDash val="solid"/>
                    </a:lnTlToBr>
                    <a:lnBlToTr w="12700" cmpd="sng">
                      <a:noFill/>
                      <a:prstDash val="solid"/>
                    </a:lnBlToTr>
                    <a:solidFill>
                      <a:srgbClr val="7EC7D2"/>
                    </a:solidFill>
                  </a:tcPr>
                </a:tc>
                <a:extLst>
                  <a:ext uri="{0D108BD9-81ED-4DB2-BD59-A6C34878D82A}">
                    <a16:rowId xmlns:a16="http://schemas.microsoft.com/office/drawing/2014/main" val="1311474955"/>
                  </a:ext>
                </a:extLst>
              </a:tr>
              <a:tr h="668569">
                <a:tc>
                  <a:txBody>
                    <a:bodyPr/>
                    <a:lstStyle/>
                    <a:p>
                      <a:pPr marL="456057" lvl="1" indent="0" algn="l" defTabSz="914400" rtl="0" eaLnBrk="1" fontAlgn="base" latinLnBrk="0" hangingPunct="1">
                        <a:buFont typeface="+mj-lt"/>
                        <a:buNone/>
                      </a:pPr>
                      <a:r>
                        <a:rPr lang="es-ES" sz="1500" b="1" i="0" kern="12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Justicia distributiva</a:t>
                      </a:r>
                    </a:p>
                  </a:txBody>
                  <a:tcPr marL="72454" marR="72454" marT="36227" marB="36227" anchor="ctr">
                    <a:lnL w="9763" cap="flat" cmpd="sng" algn="ctr">
                      <a:noFill/>
                      <a:prstDash val="solid"/>
                      <a:round/>
                      <a:headEnd type="none" w="med" len="med"/>
                      <a:tailEnd type="none" w="med" len="med"/>
                    </a:lnL>
                    <a:lnR w="9763" cap="flat" cmpd="sng" algn="ctr">
                      <a:noFill/>
                      <a:prstDash val="solid"/>
                      <a:round/>
                      <a:headEnd type="none" w="med" len="med"/>
                      <a:tailEnd type="none" w="med" len="med"/>
                    </a:lnR>
                    <a:lnT w="9763" cap="flat" cmpd="sng" algn="ctr">
                      <a:noFill/>
                      <a:prstDash val="solid"/>
                      <a:round/>
                      <a:headEnd type="none" w="med" len="med"/>
                      <a:tailEnd type="none" w="med" len="med"/>
                    </a:lnT>
                    <a:lnB w="9763" cap="flat" cmpd="sng" algn="ctr">
                      <a:noFill/>
                      <a:prstDash val="solid"/>
                      <a:round/>
                      <a:headEnd type="none" w="med" len="med"/>
                      <a:tailEnd type="none" w="med" len="med"/>
                    </a:lnB>
                    <a:lnTlToBr w="12700" cmpd="sng">
                      <a:noFill/>
                      <a:prstDash val="solid"/>
                    </a:lnTlToBr>
                    <a:lnBlToTr w="12700" cmpd="sng">
                      <a:noFill/>
                      <a:prstDash val="solid"/>
                    </a:lnBlToTr>
                    <a:solidFill>
                      <a:srgbClr val="00357E"/>
                    </a:solidFill>
                  </a:tcPr>
                </a:tc>
                <a:tc>
                  <a:txBody>
                    <a:bodyPr/>
                    <a:lstStyle/>
                    <a:p>
                      <a:pPr marL="342900" indent="-342900" algn="l" rtl="0" fontAlgn="base">
                        <a:buFont typeface="Arial" panose="020B0604020202020204" pitchFamily="34" charset="0"/>
                        <a:buChar char="•"/>
                      </a:pPr>
                      <a:r>
                        <a:rPr lang="es-CL" sz="1200" b="1" i="0" kern="1200" noProof="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Elevar progresividad del sistema tributario.</a:t>
                      </a:r>
                    </a:p>
                    <a:p>
                      <a:pPr marL="342900" indent="-342900" algn="l" rtl="0" fontAlgn="base">
                        <a:buFont typeface="Arial" panose="020B0604020202020204" pitchFamily="34" charset="0"/>
                        <a:buChar char="•"/>
                      </a:pPr>
                      <a:r>
                        <a:rPr lang="es-CL" sz="1200" b="1" i="0" kern="1200" noProof="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Reducir resquicios y oportunidades de planificación tributaria agresiva.</a:t>
                      </a:r>
                    </a:p>
                  </a:txBody>
                  <a:tcPr marL="72454" marR="72454" marT="36227" marB="36227" anchor="ctr">
                    <a:lnL w="9763" cap="flat" cmpd="sng" algn="ctr">
                      <a:noFill/>
                      <a:prstDash val="solid"/>
                      <a:round/>
                      <a:headEnd type="none" w="med" len="med"/>
                      <a:tailEnd type="none" w="med" len="med"/>
                    </a:lnL>
                    <a:lnR w="9763" cap="flat" cmpd="sng" algn="ctr">
                      <a:noFill/>
                      <a:prstDash val="solid"/>
                      <a:round/>
                      <a:headEnd type="none" w="med" len="med"/>
                      <a:tailEnd type="none" w="med" len="med"/>
                    </a:lnR>
                    <a:lnT w="9763" cap="flat" cmpd="sng" algn="ctr">
                      <a:noFill/>
                      <a:prstDash val="solid"/>
                      <a:round/>
                      <a:headEnd type="none" w="med" len="med"/>
                      <a:tailEnd type="none" w="med" len="med"/>
                    </a:lnT>
                    <a:lnB w="9763" cap="flat" cmpd="sng" algn="ctr">
                      <a:noFill/>
                      <a:prstDash val="solid"/>
                      <a:round/>
                      <a:headEnd type="none" w="med" len="med"/>
                      <a:tailEnd type="none" w="med" len="med"/>
                    </a:lnB>
                    <a:lnTlToBr w="12700" cmpd="sng">
                      <a:noFill/>
                      <a:prstDash val="solid"/>
                    </a:lnTlToBr>
                    <a:lnBlToTr w="12700" cmpd="sng">
                      <a:noFill/>
                      <a:prstDash val="solid"/>
                    </a:lnBlToTr>
                    <a:solidFill>
                      <a:srgbClr val="023A7C"/>
                    </a:solidFill>
                  </a:tcPr>
                </a:tc>
                <a:extLst>
                  <a:ext uri="{0D108BD9-81ED-4DB2-BD59-A6C34878D82A}">
                    <a16:rowId xmlns:a16="http://schemas.microsoft.com/office/drawing/2014/main" val="2230548642"/>
                  </a:ext>
                </a:extLst>
              </a:tr>
              <a:tr h="668569">
                <a:tc>
                  <a:txBody>
                    <a:bodyPr/>
                    <a:lstStyle/>
                    <a:p>
                      <a:pPr marL="456057" lvl="1" indent="0" algn="l" defTabSz="914400" rtl="0" eaLnBrk="1" fontAlgn="base" latinLnBrk="0" hangingPunct="1">
                        <a:buFont typeface="+mj-lt"/>
                        <a:buNone/>
                      </a:pPr>
                      <a:r>
                        <a:rPr lang="es-ES" sz="1500" b="1" i="0" kern="1200" dirty="0">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Legitimidad recaudatoria</a:t>
                      </a:r>
                    </a:p>
                  </a:txBody>
                  <a:tcPr marL="72454" marR="72454" marT="36227" marB="36227" anchor="ctr">
                    <a:lnL w="9763" cap="flat" cmpd="sng" algn="ctr">
                      <a:noFill/>
                      <a:prstDash val="solid"/>
                      <a:round/>
                      <a:headEnd type="none" w="med" len="med"/>
                      <a:tailEnd type="none" w="med" len="med"/>
                    </a:lnL>
                    <a:lnR w="9763" cap="flat" cmpd="sng" algn="ctr">
                      <a:noFill/>
                      <a:prstDash val="solid"/>
                      <a:round/>
                      <a:headEnd type="none" w="med" len="med"/>
                      <a:tailEnd type="none" w="med" len="med"/>
                    </a:lnR>
                    <a:lnT w="9763" cap="flat" cmpd="sng" algn="ctr">
                      <a:noFill/>
                      <a:prstDash val="solid"/>
                      <a:round/>
                      <a:headEnd type="none" w="med" len="med"/>
                      <a:tailEnd type="none" w="med" len="med"/>
                    </a:lnT>
                    <a:lnB w="9763" cap="flat" cmpd="sng" algn="ctr">
                      <a:noFill/>
                      <a:prstDash val="solid"/>
                      <a:round/>
                      <a:headEnd type="none" w="med" len="med"/>
                      <a:tailEnd type="none" w="med" len="med"/>
                    </a:lnB>
                    <a:lnTlToBr w="12700" cmpd="sng">
                      <a:noFill/>
                      <a:prstDash val="solid"/>
                    </a:lnTlToBr>
                    <a:lnBlToTr w="12700" cmpd="sng">
                      <a:noFill/>
                      <a:prstDash val="solid"/>
                    </a:lnBlToTr>
                    <a:solidFill>
                      <a:srgbClr val="7EC7D2"/>
                    </a:solidFill>
                  </a:tcPr>
                </a:tc>
                <a:tc>
                  <a:txBody>
                    <a:bodyPr/>
                    <a:lstStyle/>
                    <a:p>
                      <a:pPr marL="342900" indent="-342900" algn="l" defTabSz="914400" rtl="0" eaLnBrk="1" fontAlgn="base" latinLnBrk="0" hangingPunct="1">
                        <a:buFont typeface="Arial" panose="020B0604020202020204" pitchFamily="34" charset="0"/>
                        <a:buChar char="•"/>
                      </a:pPr>
                      <a:r>
                        <a:rPr lang="es-ES" sz="1200" b="1" i="0" kern="1200" dirty="0">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Buen uso de los recursos.</a:t>
                      </a:r>
                    </a:p>
                    <a:p>
                      <a:pPr marL="342900" indent="-342900" algn="l" defTabSz="914400" rtl="0" eaLnBrk="1" fontAlgn="base" latinLnBrk="0" hangingPunct="1">
                        <a:buFont typeface="Arial" panose="020B0604020202020204" pitchFamily="34" charset="0"/>
                        <a:buChar char="•"/>
                      </a:pPr>
                      <a:r>
                        <a:rPr lang="es-ES" sz="1200" b="1" i="0" kern="1200" dirty="0">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Transparencia en el uso de los recursos.</a:t>
                      </a:r>
                    </a:p>
                  </a:txBody>
                  <a:tcPr marL="72454" marR="72454" marT="36227" marB="36227" anchor="ctr">
                    <a:lnL w="9763" cap="flat" cmpd="sng" algn="ctr">
                      <a:noFill/>
                      <a:prstDash val="solid"/>
                      <a:round/>
                      <a:headEnd type="none" w="med" len="med"/>
                      <a:tailEnd type="none" w="med" len="med"/>
                    </a:lnL>
                    <a:lnR w="9763" cap="flat" cmpd="sng" algn="ctr">
                      <a:noFill/>
                      <a:prstDash val="solid"/>
                      <a:round/>
                      <a:headEnd type="none" w="med" len="med"/>
                      <a:tailEnd type="none" w="med" len="med"/>
                    </a:lnR>
                    <a:lnT w="9763" cap="flat" cmpd="sng" algn="ctr">
                      <a:noFill/>
                      <a:prstDash val="solid"/>
                      <a:round/>
                      <a:headEnd type="none" w="med" len="med"/>
                      <a:tailEnd type="none" w="med" len="med"/>
                    </a:lnT>
                    <a:lnB w="9763" cap="flat" cmpd="sng" algn="ctr">
                      <a:noFill/>
                      <a:prstDash val="solid"/>
                      <a:round/>
                      <a:headEnd type="none" w="med" len="med"/>
                      <a:tailEnd type="none" w="med" len="med"/>
                    </a:lnB>
                    <a:lnTlToBr w="12700" cmpd="sng">
                      <a:noFill/>
                      <a:prstDash val="solid"/>
                    </a:lnTlToBr>
                    <a:lnBlToTr w="12700" cmpd="sng">
                      <a:noFill/>
                      <a:prstDash val="solid"/>
                    </a:lnBlToTr>
                    <a:solidFill>
                      <a:srgbClr val="7EC7D2"/>
                    </a:solidFill>
                  </a:tcPr>
                </a:tc>
                <a:extLst>
                  <a:ext uri="{0D108BD9-81ED-4DB2-BD59-A6C34878D82A}">
                    <a16:rowId xmlns:a16="http://schemas.microsoft.com/office/drawing/2014/main" val="19901613"/>
                  </a:ext>
                </a:extLst>
              </a:tr>
              <a:tr h="888067">
                <a:tc>
                  <a:txBody>
                    <a:bodyPr/>
                    <a:lstStyle/>
                    <a:p>
                      <a:pPr marL="456057" lvl="1" indent="0" algn="l" defTabSz="914400" rtl="0" eaLnBrk="1" fontAlgn="base" latinLnBrk="0" hangingPunct="1">
                        <a:buFont typeface="+mj-lt"/>
                        <a:buNone/>
                      </a:pPr>
                      <a:r>
                        <a:rPr lang="es-ES" sz="1500" b="1" i="0" kern="12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Modernización tributaria</a:t>
                      </a:r>
                    </a:p>
                  </a:txBody>
                  <a:tcPr marL="72454" marR="72454" marT="36227" marB="36227" anchor="ctr">
                    <a:lnL w="9763" cap="flat" cmpd="sng" algn="ctr">
                      <a:noFill/>
                      <a:prstDash val="solid"/>
                      <a:round/>
                      <a:headEnd type="none" w="med" len="med"/>
                      <a:tailEnd type="none" w="med" len="med"/>
                    </a:lnL>
                    <a:lnR w="9763" cap="flat" cmpd="sng" algn="ctr">
                      <a:noFill/>
                      <a:prstDash val="solid"/>
                      <a:round/>
                      <a:headEnd type="none" w="med" len="med"/>
                      <a:tailEnd type="none" w="med" len="med"/>
                    </a:lnR>
                    <a:lnT w="9763" cap="flat" cmpd="sng" algn="ctr">
                      <a:noFill/>
                      <a:prstDash val="solid"/>
                      <a:round/>
                      <a:headEnd type="none" w="med" len="med"/>
                      <a:tailEnd type="none" w="med" len="med"/>
                    </a:lnT>
                    <a:lnB w="9763" cap="flat" cmpd="sng" algn="ctr">
                      <a:noFill/>
                      <a:prstDash val="solid"/>
                      <a:round/>
                      <a:headEnd type="none" w="med" len="med"/>
                      <a:tailEnd type="none" w="med" len="med"/>
                    </a:lnB>
                    <a:lnTlToBr w="12700" cmpd="sng">
                      <a:noFill/>
                      <a:prstDash val="solid"/>
                    </a:lnTlToBr>
                    <a:lnBlToTr w="12700" cmpd="sng">
                      <a:noFill/>
                      <a:prstDash val="solid"/>
                    </a:lnBlToTr>
                    <a:solidFill>
                      <a:srgbClr val="00357E"/>
                    </a:solidFill>
                  </a:tcPr>
                </a:tc>
                <a:tc>
                  <a:txBody>
                    <a:bodyPr/>
                    <a:lstStyle/>
                    <a:p>
                      <a:pPr marL="342900" indent="-342900" algn="l" defTabSz="914400" rtl="0" eaLnBrk="1" fontAlgn="base" latinLnBrk="0" hangingPunct="1">
                        <a:buFont typeface="Arial" panose="020B0604020202020204" pitchFamily="34" charset="0"/>
                        <a:buChar char="•"/>
                      </a:pPr>
                      <a:r>
                        <a:rPr lang="es-ES" sz="1200" b="1" i="0" kern="12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Incorporar tendencias globales en tributación.</a:t>
                      </a:r>
                    </a:p>
                    <a:p>
                      <a:pPr marL="342900" indent="-342900" algn="l" defTabSz="914400" rtl="0" eaLnBrk="1" fontAlgn="base" latinLnBrk="0" hangingPunct="1">
                        <a:buFont typeface="Arial" panose="020B0604020202020204" pitchFamily="34" charset="0"/>
                        <a:buChar char="•"/>
                      </a:pPr>
                      <a:r>
                        <a:rPr lang="es-ES" sz="1200" b="1" i="0" kern="12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Tomar en cuenta globalización de contribuyentes.</a:t>
                      </a:r>
                    </a:p>
                    <a:p>
                      <a:pPr marL="342900" indent="-342900" algn="l" defTabSz="914400" rtl="0" eaLnBrk="1" fontAlgn="base" latinLnBrk="0" hangingPunct="1">
                        <a:buFont typeface="Arial" panose="020B0604020202020204" pitchFamily="34" charset="0"/>
                        <a:buChar char="•"/>
                      </a:pPr>
                      <a:r>
                        <a:rPr lang="es-ES" sz="1200" b="1" i="0" kern="12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Desarrollo financiero.</a:t>
                      </a:r>
                    </a:p>
                  </a:txBody>
                  <a:tcPr marL="72454" marR="72454" marT="36227" marB="36227" anchor="ctr">
                    <a:lnL w="9763" cap="flat" cmpd="sng" algn="ctr">
                      <a:noFill/>
                      <a:prstDash val="solid"/>
                      <a:round/>
                      <a:headEnd type="none" w="med" len="med"/>
                      <a:tailEnd type="none" w="med" len="med"/>
                    </a:lnL>
                    <a:lnR w="9763" cap="flat" cmpd="sng" algn="ctr">
                      <a:noFill/>
                      <a:prstDash val="solid"/>
                      <a:round/>
                      <a:headEnd type="none" w="med" len="med"/>
                      <a:tailEnd type="none" w="med" len="med"/>
                    </a:lnR>
                    <a:lnT w="9763" cap="flat" cmpd="sng" algn="ctr">
                      <a:noFill/>
                      <a:prstDash val="solid"/>
                      <a:round/>
                      <a:headEnd type="none" w="med" len="med"/>
                      <a:tailEnd type="none" w="med" len="med"/>
                    </a:lnT>
                    <a:lnB w="9763" cap="flat" cmpd="sng" algn="ctr">
                      <a:noFill/>
                      <a:prstDash val="solid"/>
                      <a:round/>
                      <a:headEnd type="none" w="med" len="med"/>
                      <a:tailEnd type="none" w="med" len="med"/>
                    </a:lnB>
                    <a:lnTlToBr w="12700" cmpd="sng">
                      <a:noFill/>
                      <a:prstDash val="solid"/>
                    </a:lnTlToBr>
                    <a:lnBlToTr w="12700" cmpd="sng">
                      <a:noFill/>
                      <a:prstDash val="solid"/>
                    </a:lnBlToTr>
                    <a:solidFill>
                      <a:srgbClr val="00357E"/>
                    </a:solidFill>
                  </a:tcPr>
                </a:tc>
                <a:extLst>
                  <a:ext uri="{0D108BD9-81ED-4DB2-BD59-A6C34878D82A}">
                    <a16:rowId xmlns:a16="http://schemas.microsoft.com/office/drawing/2014/main" val="2018132596"/>
                  </a:ext>
                </a:extLst>
              </a:tr>
              <a:tr h="1153396">
                <a:tc>
                  <a:txBody>
                    <a:bodyPr/>
                    <a:lstStyle/>
                    <a:p>
                      <a:pPr marL="456057" lvl="1" indent="0" algn="l" defTabSz="914400" rtl="0" eaLnBrk="1" fontAlgn="base" latinLnBrk="0" hangingPunct="1">
                        <a:buFont typeface="+mj-lt"/>
                        <a:buNone/>
                      </a:pPr>
                      <a:r>
                        <a:rPr lang="es-ES" sz="1500" b="1" i="0" kern="1200" dirty="0">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Eficiencia</a:t>
                      </a:r>
                    </a:p>
                  </a:txBody>
                  <a:tcPr marL="72454" marR="72454" marT="36227" marB="36227" anchor="ctr">
                    <a:lnL w="9763" cap="flat" cmpd="sng" algn="ctr">
                      <a:noFill/>
                      <a:prstDash val="solid"/>
                      <a:round/>
                      <a:headEnd type="none" w="med" len="med"/>
                      <a:tailEnd type="none" w="med" len="med"/>
                    </a:lnL>
                    <a:lnR w="9763" cap="flat" cmpd="sng" algn="ctr">
                      <a:noFill/>
                      <a:prstDash val="solid"/>
                      <a:round/>
                      <a:headEnd type="none" w="med" len="med"/>
                      <a:tailEnd type="none" w="med" len="med"/>
                    </a:lnR>
                    <a:lnT w="9763" cap="flat" cmpd="sng" algn="ctr">
                      <a:noFill/>
                      <a:prstDash val="solid"/>
                      <a:round/>
                      <a:headEnd type="none" w="med" len="med"/>
                      <a:tailEnd type="none" w="med" len="med"/>
                    </a:lnT>
                    <a:lnB w="9763" cap="flat" cmpd="sng" algn="ctr">
                      <a:noFill/>
                      <a:prstDash val="solid"/>
                      <a:round/>
                      <a:headEnd type="none" w="med" len="med"/>
                      <a:tailEnd type="none" w="med" len="med"/>
                    </a:lnB>
                    <a:lnTlToBr w="12700" cmpd="sng">
                      <a:noFill/>
                      <a:prstDash val="solid"/>
                    </a:lnTlToBr>
                    <a:lnBlToTr w="12700" cmpd="sng">
                      <a:noFill/>
                      <a:prstDash val="solid"/>
                    </a:lnBlToTr>
                    <a:solidFill>
                      <a:srgbClr val="7EC7D2"/>
                    </a:solidFill>
                  </a:tcPr>
                </a:tc>
                <a:tc>
                  <a:txBody>
                    <a:bodyPr/>
                    <a:lstStyle/>
                    <a:p>
                      <a:pPr marL="342900" indent="-342900" algn="l" defTabSz="914400" rtl="0" eaLnBrk="1" fontAlgn="base" latinLnBrk="0" hangingPunct="1">
                        <a:buFont typeface="Arial" panose="020B0604020202020204" pitchFamily="34" charset="0"/>
                        <a:buChar char="•"/>
                      </a:pPr>
                      <a:r>
                        <a:rPr lang="es-ES" sz="1200" b="1" i="0" kern="1200" dirty="0">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Simplificar y reducir costos de cumplimiento.</a:t>
                      </a:r>
                    </a:p>
                    <a:p>
                      <a:pPr marL="342900" indent="-342900" algn="l" defTabSz="914400" rtl="0" eaLnBrk="1" fontAlgn="base" latinLnBrk="0" hangingPunct="1">
                        <a:buFont typeface="Arial" panose="020B0604020202020204" pitchFamily="34" charset="0"/>
                        <a:buChar char="•"/>
                      </a:pPr>
                      <a:r>
                        <a:rPr lang="es-ES" sz="1200" b="1" i="0" kern="1200" dirty="0">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Reducir incentivos organizativos a formas organizativas con fines de elusión.</a:t>
                      </a:r>
                    </a:p>
                    <a:p>
                      <a:pPr marL="342900" indent="-342900" algn="l" defTabSz="914400" rtl="0" eaLnBrk="1" fontAlgn="base" latinLnBrk="0" hangingPunct="1">
                        <a:buFont typeface="Arial" panose="020B0604020202020204" pitchFamily="34" charset="0"/>
                        <a:buChar char="•"/>
                      </a:pPr>
                      <a:r>
                        <a:rPr lang="es-ES" sz="1200" b="1" i="0" kern="1200" dirty="0" err="1">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Rebalancear</a:t>
                      </a:r>
                      <a:r>
                        <a:rPr lang="es-ES" sz="1200" b="1" i="0" kern="1200" dirty="0">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 ejes de fiscalización.</a:t>
                      </a:r>
                    </a:p>
                    <a:p>
                      <a:pPr marL="342900" indent="-342900" algn="l" defTabSz="914400" rtl="0" eaLnBrk="1" fontAlgn="base" latinLnBrk="0" hangingPunct="1">
                        <a:buFont typeface="Arial" panose="020B0604020202020204" pitchFamily="34" charset="0"/>
                        <a:buChar char="•"/>
                      </a:pPr>
                      <a:r>
                        <a:rPr lang="es-ES" sz="1200" b="1" i="0" kern="1200" dirty="0">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Más y mejor información para la autoridad tributaria.</a:t>
                      </a:r>
                    </a:p>
                  </a:txBody>
                  <a:tcPr marL="72454" marR="72454" marT="36227" marB="36227" anchor="ctr">
                    <a:lnL w="9763" cap="flat" cmpd="sng" algn="ctr">
                      <a:noFill/>
                      <a:prstDash val="solid"/>
                      <a:round/>
                      <a:headEnd type="none" w="med" len="med"/>
                      <a:tailEnd type="none" w="med" len="med"/>
                    </a:lnL>
                    <a:lnR w="9763" cap="flat" cmpd="sng" algn="ctr">
                      <a:noFill/>
                      <a:prstDash val="solid"/>
                      <a:round/>
                      <a:headEnd type="none" w="med" len="med"/>
                      <a:tailEnd type="none" w="med" len="med"/>
                    </a:lnR>
                    <a:lnT w="9763" cap="flat" cmpd="sng" algn="ctr">
                      <a:noFill/>
                      <a:prstDash val="solid"/>
                      <a:round/>
                      <a:headEnd type="none" w="med" len="med"/>
                      <a:tailEnd type="none" w="med" len="med"/>
                    </a:lnT>
                    <a:lnB w="9763" cap="flat" cmpd="sng" algn="ctr">
                      <a:noFill/>
                      <a:prstDash val="solid"/>
                      <a:round/>
                      <a:headEnd type="none" w="med" len="med"/>
                      <a:tailEnd type="none" w="med" len="med"/>
                    </a:lnB>
                    <a:lnTlToBr w="12700" cmpd="sng">
                      <a:noFill/>
                      <a:prstDash val="solid"/>
                    </a:lnTlToBr>
                    <a:lnBlToTr w="12700" cmpd="sng">
                      <a:noFill/>
                      <a:prstDash val="solid"/>
                    </a:lnBlToTr>
                    <a:solidFill>
                      <a:srgbClr val="7EC7D2"/>
                    </a:solidFill>
                  </a:tcPr>
                </a:tc>
                <a:extLst>
                  <a:ext uri="{0D108BD9-81ED-4DB2-BD59-A6C34878D82A}">
                    <a16:rowId xmlns:a16="http://schemas.microsoft.com/office/drawing/2014/main" val="4238284275"/>
                  </a:ext>
                </a:extLst>
              </a:tr>
            </a:tbl>
          </a:graphicData>
        </a:graphic>
      </p:graphicFrame>
    </p:spTree>
    <p:extLst>
      <p:ext uri="{BB962C8B-B14F-4D97-AF65-F5344CB8AC3E}">
        <p14:creationId xmlns:p14="http://schemas.microsoft.com/office/powerpoint/2010/main" val="261401610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{940E02F3-583C-3E43-BC5C-5CBF4F5B9461}tf16401369</Template>
  <TotalTime>1305</TotalTime>
  <Words>1367</Words>
  <Application>Microsoft Macintosh PowerPoint</Application>
  <PresentationFormat>Personalizado</PresentationFormat>
  <Paragraphs>262</Paragraphs>
  <Slides>28</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Arial</vt:lpstr>
      <vt:lpstr>Calibri</vt:lpstr>
      <vt:lpstr>Calibri Light</vt:lpstr>
      <vt:lpstr>Helvetica</vt:lpstr>
      <vt:lpstr>Helvetica Neue</vt:lpstr>
      <vt:lpstr>helvetica neue Light</vt:lpstr>
      <vt:lpstr>helvetica neue Light</vt:lpstr>
      <vt:lpstr>Helvetica Neue Medium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Miriam Leiva</dc:creator>
  <cp:lastModifiedBy>Microsoft Office User</cp:lastModifiedBy>
  <cp:revision>25</cp:revision>
  <cp:lastPrinted>2022-06-30T12:16:38Z</cp:lastPrinted>
  <dcterms:created xsi:type="dcterms:W3CDTF">2022-06-29T23:36:34Z</dcterms:created>
  <dcterms:modified xsi:type="dcterms:W3CDTF">2022-07-01T14:33:10Z</dcterms:modified>
</cp:coreProperties>
</file>